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2" r:id="rId7"/>
    <p:sldId id="264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3"/>
    <p:restoredTop sz="94721"/>
  </p:normalViewPr>
  <p:slideViewPr>
    <p:cSldViewPr snapToGrid="0">
      <p:cViewPr varScale="1">
        <p:scale>
          <a:sx n="137" d="100"/>
          <a:sy n="137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undo custSel addSld modSld sldOrd">
      <pc:chgData name="PARR, CHRISTOPHER (PGR)" userId="4652950a-d350-4626-af35-1c9135d78848" providerId="ADAL" clId="{7D0E18E9-8823-5703-87C4-226E3094B07E}" dt="2026-01-21T18:01:08.523" v="2162" actId="20577"/>
      <pc:docMkLst>
        <pc:docMk/>
      </pc:docMkLst>
      <pc:sldChg chg="modSp mod">
        <pc:chgData name="PARR, CHRISTOPHER (PGR)" userId="4652950a-d350-4626-af35-1c9135d78848" providerId="ADAL" clId="{7D0E18E9-8823-5703-87C4-226E3094B07E}" dt="2026-01-21T17:56:04.396" v="1951" actId="20577"/>
        <pc:sldMkLst>
          <pc:docMk/>
          <pc:sldMk cId="2355065712" sldId="257"/>
        </pc:sldMkLst>
        <pc:spChg chg="mod">
          <ac:chgData name="PARR, CHRISTOPHER (PGR)" userId="4652950a-d350-4626-af35-1c9135d78848" providerId="ADAL" clId="{7D0E18E9-8823-5703-87C4-226E3094B07E}" dt="2026-01-21T17:56:04.396" v="1951" actId="20577"/>
          <ac:spMkLst>
            <pc:docMk/>
            <pc:sldMk cId="2355065712" sldId="257"/>
            <ac:spMk id="3" creationId="{BB5527D6-BCC9-33D4-96B0-1F73064D432A}"/>
          </ac:spMkLst>
        </pc:spChg>
      </pc:sldChg>
      <pc:sldChg chg="modSp mod">
        <pc:chgData name="PARR, CHRISTOPHER (PGR)" userId="4652950a-d350-4626-af35-1c9135d78848" providerId="ADAL" clId="{7D0E18E9-8823-5703-87C4-226E3094B07E}" dt="2026-01-21T17:22:22.169" v="363" actId="20577"/>
        <pc:sldMkLst>
          <pc:docMk/>
          <pc:sldMk cId="2848138708" sldId="261"/>
        </pc:sldMkLst>
        <pc:spChg chg="mod">
          <ac:chgData name="PARR, CHRISTOPHER (PGR)" userId="4652950a-d350-4626-af35-1c9135d78848" providerId="ADAL" clId="{7D0E18E9-8823-5703-87C4-226E3094B07E}" dt="2026-01-21T17:22:22.169" v="363" actId="20577"/>
          <ac:spMkLst>
            <pc:docMk/>
            <pc:sldMk cId="2848138708" sldId="261"/>
            <ac:spMk id="3" creationId="{3C60B7FB-A5B7-79E6-279C-3B2CD981C756}"/>
          </ac:spMkLst>
        </pc:spChg>
      </pc:sldChg>
      <pc:sldChg chg="ord">
        <pc:chgData name="PARR, CHRISTOPHER (PGR)" userId="4652950a-d350-4626-af35-1c9135d78848" providerId="ADAL" clId="{7D0E18E9-8823-5703-87C4-226E3094B07E}" dt="2026-01-21T17:42:11.792" v="1446" actId="20578"/>
        <pc:sldMkLst>
          <pc:docMk/>
          <pc:sldMk cId="120090425" sldId="262"/>
        </pc:sldMkLst>
      </pc:sldChg>
      <pc:sldChg chg="modSp new mod">
        <pc:chgData name="PARR, CHRISTOPHER (PGR)" userId="4652950a-d350-4626-af35-1c9135d78848" providerId="ADAL" clId="{7D0E18E9-8823-5703-87C4-226E3094B07E}" dt="2026-01-21T17:51:28.346" v="1799" actId="20577"/>
        <pc:sldMkLst>
          <pc:docMk/>
          <pc:sldMk cId="1400815774" sldId="263"/>
        </pc:sldMkLst>
        <pc:spChg chg="mod">
          <ac:chgData name="PARR, CHRISTOPHER (PGR)" userId="4652950a-d350-4626-af35-1c9135d78848" providerId="ADAL" clId="{7D0E18E9-8823-5703-87C4-226E3094B07E}" dt="2026-01-21T17:25:12.525" v="376" actId="20577"/>
          <ac:spMkLst>
            <pc:docMk/>
            <pc:sldMk cId="1400815774" sldId="263"/>
            <ac:spMk id="2" creationId="{6A206A21-81F8-1482-06EA-A135FAADA3F7}"/>
          </ac:spMkLst>
        </pc:spChg>
        <pc:spChg chg="mod">
          <ac:chgData name="PARR, CHRISTOPHER (PGR)" userId="4652950a-d350-4626-af35-1c9135d78848" providerId="ADAL" clId="{7D0E18E9-8823-5703-87C4-226E3094B07E}" dt="2026-01-21T17:51:28.346" v="1799" actId="20577"/>
          <ac:spMkLst>
            <pc:docMk/>
            <pc:sldMk cId="1400815774" sldId="263"/>
            <ac:spMk id="3" creationId="{BD2CC8D5-5CB6-B897-3026-1E9C8E055CB3}"/>
          </ac:spMkLst>
        </pc:spChg>
      </pc:sldChg>
      <pc:sldChg chg="modSp new mod">
        <pc:chgData name="PARR, CHRISTOPHER (PGR)" userId="4652950a-d350-4626-af35-1c9135d78848" providerId="ADAL" clId="{7D0E18E9-8823-5703-87C4-226E3094B07E}" dt="2026-01-21T18:01:08.523" v="2162" actId="20577"/>
        <pc:sldMkLst>
          <pc:docMk/>
          <pc:sldMk cId="3236612126" sldId="264"/>
        </pc:sldMkLst>
        <pc:spChg chg="mod">
          <ac:chgData name="PARR, CHRISTOPHER (PGR)" userId="4652950a-d350-4626-af35-1c9135d78848" providerId="ADAL" clId="{7D0E18E9-8823-5703-87C4-226E3094B07E}" dt="2026-01-21T17:47:41.278" v="1518" actId="20577"/>
          <ac:spMkLst>
            <pc:docMk/>
            <pc:sldMk cId="3236612126" sldId="264"/>
            <ac:spMk id="2" creationId="{C2A225DB-2E6E-5DFB-1075-9B20EB46F38E}"/>
          </ac:spMkLst>
        </pc:spChg>
        <pc:spChg chg="mod">
          <ac:chgData name="PARR, CHRISTOPHER (PGR)" userId="4652950a-d350-4626-af35-1c9135d78848" providerId="ADAL" clId="{7D0E18E9-8823-5703-87C4-226E3094B07E}" dt="2026-01-21T18:01:08.523" v="2162" actId="20577"/>
          <ac:spMkLst>
            <pc:docMk/>
            <pc:sldMk cId="3236612126" sldId="264"/>
            <ac:spMk id="3" creationId="{C6436389-3171-001D-B705-53EEA702C67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7EA4A-E4C8-9515-0ADC-5727093C0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2B5EC4-AB7C-9748-AD86-CCDA8D737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F7B05-5117-2FEC-B00F-6DAFFD7A3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B6F05-0EA4-BC6E-0840-BB8A8C7D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F0193-22F3-9171-C5B8-E083A9B29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9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6AF8-C2D7-8616-D8EF-786877B67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D9F42-1587-E378-DAC3-D3EBC6666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4DF88-768E-74E1-5831-36D9A8F10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71139-A561-14F5-483B-C625E986F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92414-EC1B-234A-2CA6-17A50F63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08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BDA075-F1C9-AF81-CAA1-F59A7CB02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8F656D-F61A-08C1-5089-A31BC0240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1EEDA-18E1-733C-25C9-449C80915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DF794-3610-FE88-EC94-D9F62670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073BF-7993-2887-68CA-682D7DA6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97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76435-BCCB-87C1-6F31-093F86021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CCEE3-1558-91BF-39B3-98DD0EA77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6C128-B195-B303-5A92-175FD763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3C140-CD76-307C-68EE-4AE7C266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B1E2-AF34-B407-78F0-480255C0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71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2EACD-EBE2-A552-D979-EE0DC1D55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CECDB-E927-D6E1-E149-BD540AEB7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187FD-4B61-7279-D427-498F597AD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2F342-B436-D156-A1A2-BA1D2D014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5F955-E3BC-74CE-EEB2-40209528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52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7109-123A-E12D-D1B1-D663B7A8D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B396B-BFE5-43CC-6BC5-EA084BAB1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D0C282-CCC4-E199-2157-0BAE74425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4CDB2-6775-3251-092B-14A76F65D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2F433C-7005-323A-7B02-2EBEDF4E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C84A11-9620-6B1B-9A73-9BF4B71E5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2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040D-D009-CF02-6490-06EB8F73F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705EC-67AE-B005-E7ED-55F10940D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BD391-47C6-E26B-BF08-9328AB6F8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086E16-766F-8E8E-79D5-CA8B5FB91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F36067-2769-6041-5B76-B47D4AF206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BF3938-5412-9C53-EFA5-5B021C68A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1BEBE3-E584-EDB9-E06B-9C50618D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58B6C9-997F-626B-5C58-EC46887D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2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98D67-4EDF-F5D7-F632-A77C0AE4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E4AD9B-B391-CBFC-BC34-8E4063601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97A9AB-7AFE-EAD1-1715-6F9D0575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E3290E-3E91-CE6B-DFF2-3E5CB908F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49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EED932-B79A-7748-314F-136409634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D2333-AAC8-6BAF-A413-9B9FA50E9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A7BE8-9EAB-31A4-B3F6-A61D9420D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6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3165E-29B9-B8D9-194F-B0EC79714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3C2DF-88F4-D040-FC4D-B36C18B8B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3F390-0B6F-88DB-31F4-D4ACCF189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723741-6B1D-854B-A91C-C750521E2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18BA-1D6A-CE84-4E81-782F0A44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931AB-F11B-CEBC-74AC-C94BAF90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1BB1B-0C72-E766-E8BD-05FF9AB82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708BFB-3E78-1199-9629-434D687AB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F952A-0ADB-61E3-9CB4-81EA2C918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F082B-4EF5-8BE9-D241-921C6216B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98578-A628-4B0F-6A21-279752EF0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D3C87-E8A3-3765-205B-96329E94E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6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2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4534E6-A73A-19D7-139E-874CBDB6F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6FA70-C143-31FF-FB9D-EE64532A2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92601-2722-DFBF-F40B-1E9762F4D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CD33F1-7342-DF4C-8AB0-41DA41E95F58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E24C8-D733-EE21-5C1F-4940F25F84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7C693-CAAC-428C-A12F-9D8E9190D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F21350-6CDC-FD4A-AF39-54A2559CA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5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lassics/intranets/postgrads/training/endnote_guidance_for_warwick_classics_style.pdf" TargetMode="External"/><Relationship Id="rId2" Type="http://schemas.openxmlformats.org/officeDocument/2006/relationships/hyperlink" Target="https://warwick.ac.uk/services/library/students/endnot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5B177-D93B-83B8-A8BF-777E7499B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How to do well in your dissertation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D358E3-2281-87EA-B134-C44C958CD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78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7CA4B-EC15-39C5-1458-A8FC85C18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527D6-BCC9-33D4-96B0-1F73064D4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 Introduction</a:t>
            </a:r>
          </a:p>
          <a:p>
            <a:pPr lvl="1"/>
            <a:r>
              <a:rPr lang="en-GB" dirty="0"/>
              <a:t>Situate your topic: what is the evidence, what is your approach (theory)?</a:t>
            </a:r>
          </a:p>
          <a:p>
            <a:pPr lvl="1"/>
            <a:r>
              <a:rPr lang="en-GB" dirty="0"/>
              <a:t>Brief overview of how your chapters answer the question.</a:t>
            </a:r>
          </a:p>
          <a:p>
            <a:r>
              <a:rPr lang="en-GB" dirty="0"/>
              <a:t>3 main points (chapters)</a:t>
            </a:r>
          </a:p>
          <a:p>
            <a:pPr lvl="1"/>
            <a:r>
              <a:rPr lang="en-GB" dirty="0"/>
              <a:t>Essentially mini-essays: introduce the point, explain it, then conclude and refer back to the question.</a:t>
            </a:r>
          </a:p>
          <a:p>
            <a:pPr lvl="1"/>
            <a:r>
              <a:rPr lang="en-GB" dirty="0"/>
              <a:t>Detailed analysis of case studies rather than list of evidence.</a:t>
            </a:r>
          </a:p>
          <a:p>
            <a:r>
              <a:rPr lang="en-GB" dirty="0"/>
              <a:t>Conclusion</a:t>
            </a:r>
          </a:p>
          <a:p>
            <a:pPr lvl="1"/>
            <a:r>
              <a:rPr lang="en-GB" dirty="0"/>
              <a:t>Brief recap of your overall argument and how what you have written contributes towards that.</a:t>
            </a:r>
          </a:p>
          <a:p>
            <a:r>
              <a:rPr lang="en-GB" dirty="0"/>
              <a:t>Keep your main argument in mind at all times!</a:t>
            </a:r>
          </a:p>
        </p:txBody>
      </p:sp>
    </p:spTree>
    <p:extLst>
      <p:ext uri="{BB962C8B-B14F-4D97-AF65-F5344CB8AC3E}">
        <p14:creationId xmlns:p14="http://schemas.microsoft.com/office/powerpoint/2010/main" val="235506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33B4E-70CA-DEC7-56AC-E9C18F3DC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Writer’s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23F3-45AA-3FC0-743E-1A1D2918E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48190" cy="4351338"/>
          </a:xfrm>
        </p:spPr>
        <p:txBody>
          <a:bodyPr/>
          <a:lstStyle/>
          <a:p>
            <a:r>
              <a:rPr lang="en-GB" dirty="0"/>
              <a:t>Put distance between yourself and your writing:</a:t>
            </a:r>
          </a:p>
          <a:p>
            <a:pPr lvl="1"/>
            <a:r>
              <a:rPr lang="en-GB" dirty="0"/>
              <a:t>Go outside and take a break, make yourself a drink, change of scenery.</a:t>
            </a:r>
          </a:p>
          <a:p>
            <a:r>
              <a:rPr lang="en-GB" dirty="0"/>
              <a:t>Practise freewriting</a:t>
            </a:r>
          </a:p>
          <a:p>
            <a:pPr lvl="1"/>
            <a:r>
              <a:rPr lang="en-GB" dirty="0"/>
              <a:t>Try writing continuously for 5 minutes to articulate your ideas.</a:t>
            </a:r>
          </a:p>
          <a:p>
            <a:r>
              <a:rPr lang="en-GB" dirty="0"/>
              <a:t>Speak your ideas out loud</a:t>
            </a:r>
          </a:p>
          <a:p>
            <a:pPr lvl="1"/>
            <a:r>
              <a:rPr lang="en-GB" dirty="0"/>
              <a:t>Talk to a friend or yourself, just turn your thoughts into spoken words.</a:t>
            </a:r>
          </a:p>
        </p:txBody>
      </p:sp>
      <p:pic>
        <p:nvPicPr>
          <p:cNvPr id="1028" name="Picture 4" descr="Immediately Overcome Writer's Block">
            <a:extLst>
              <a:ext uri="{FF2B5EF4-FFF2-40B4-BE49-F238E27FC236}">
                <a16:creationId xmlns:a16="http://schemas.microsoft.com/office/drawing/2014/main" id="{F2CBA0EB-E82F-E5FC-49D2-41826AAAE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761" y="2090468"/>
            <a:ext cx="4968148" cy="382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86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06A21-81F8-1482-06EA-A135FAADA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Redrafting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CC8D5-5CB6-B897-3026-1E9C8E055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First draft is just about getting your ideas on a page, then you can start refining.</a:t>
            </a:r>
          </a:p>
          <a:p>
            <a:r>
              <a:rPr lang="en-GB" dirty="0"/>
              <a:t>Don’t be too precious about your word count!</a:t>
            </a:r>
          </a:p>
          <a:p>
            <a:pPr lvl="1"/>
            <a:r>
              <a:rPr lang="en-GB" dirty="0"/>
              <a:t>It can be disheartening to ‘throw away’ words you have already written, but it’s all part of the process!</a:t>
            </a:r>
          </a:p>
          <a:p>
            <a:pPr lvl="1"/>
            <a:r>
              <a:rPr lang="en-GB" dirty="0"/>
              <a:t>Trying to rewrite what you already have can be more difficult than writing from scratch.</a:t>
            </a:r>
          </a:p>
          <a:p>
            <a:r>
              <a:rPr lang="en-GB" dirty="0"/>
              <a:t>Keep the big picture in mind at all times.</a:t>
            </a:r>
          </a:p>
          <a:p>
            <a:pPr lvl="1"/>
            <a:r>
              <a:rPr lang="en-GB" dirty="0"/>
              <a:t>Is this still relevant to the argument you want to make? Does this belong in the footnotes?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815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9C358-ADA3-2461-18C4-4D5AB3662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511D8-0D5C-41AC-0289-F34C120AD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Print out a chapter and re-read it on paper.</a:t>
            </a:r>
          </a:p>
          <a:p>
            <a:pPr lvl="1"/>
            <a:r>
              <a:rPr lang="en-GB" dirty="0"/>
              <a:t>Pretend you are marking the chapter: look for mistakes.</a:t>
            </a:r>
          </a:p>
          <a:p>
            <a:r>
              <a:rPr lang="en-GB" dirty="0"/>
              <a:t>Use the dictation function or try reading it aloud.</a:t>
            </a:r>
          </a:p>
          <a:p>
            <a:pPr lvl="1"/>
            <a:r>
              <a:rPr lang="en-GB" dirty="0"/>
              <a:t>Does it sound right? Is it easy to read?</a:t>
            </a:r>
          </a:p>
          <a:p>
            <a:r>
              <a:rPr lang="en-GB" dirty="0"/>
              <a:t>Spelling and grammar checks may not always be correct, don’t trust them to find everything!</a:t>
            </a:r>
          </a:p>
        </p:txBody>
      </p:sp>
    </p:spTree>
    <p:extLst>
      <p:ext uri="{BB962C8B-B14F-4D97-AF65-F5344CB8AC3E}">
        <p14:creationId xmlns:p14="http://schemas.microsoft.com/office/powerpoint/2010/main" val="1111934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2AB7-5E4F-0B6F-683B-490A4F31E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39"/>
            <a:ext cx="10515600" cy="1325563"/>
          </a:xfrm>
        </p:spPr>
        <p:txBody>
          <a:bodyPr/>
          <a:lstStyle/>
          <a:p>
            <a:r>
              <a:rPr lang="en-GB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A467A-542C-9D17-9AEE-0D63E6758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559" y="1351901"/>
            <a:ext cx="10515600" cy="4351338"/>
          </a:xfrm>
        </p:spPr>
        <p:txBody>
          <a:bodyPr/>
          <a:lstStyle/>
          <a:p>
            <a:r>
              <a:rPr lang="en-GB" dirty="0"/>
              <a:t>Bibliography software (EndNote, Zotero, Mendeley)</a:t>
            </a:r>
          </a:p>
          <a:p>
            <a:pPr lvl="1"/>
            <a:r>
              <a:rPr lang="en-GB" dirty="0"/>
              <a:t>Can be difficult to get the hang of at first, but also really useful.</a:t>
            </a:r>
          </a:p>
          <a:p>
            <a:pPr lvl="1"/>
            <a:r>
              <a:rPr lang="en-GB" dirty="0"/>
              <a:t>Doesn’t work with primary sources.</a:t>
            </a:r>
          </a:p>
          <a:p>
            <a:pPr lvl="1"/>
            <a:r>
              <a:rPr lang="en-GB" dirty="0"/>
              <a:t>Endnote: </a:t>
            </a:r>
            <a:r>
              <a:rPr lang="en-GB" dirty="0">
                <a:hlinkClick r:id="rId2"/>
              </a:rPr>
              <a:t>library training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department guidance</a:t>
            </a:r>
            <a:r>
              <a:rPr lang="en-GB" dirty="0"/>
              <a:t>.</a:t>
            </a:r>
          </a:p>
          <a:p>
            <a:r>
              <a:rPr lang="en-GB" dirty="0"/>
              <a:t>Keep a separate document with a full bibliography (primary and secondary).</a:t>
            </a:r>
          </a:p>
          <a:p>
            <a:pPr lvl="1"/>
            <a:r>
              <a:rPr lang="en-GB" dirty="0"/>
              <a:t>Periodically check to make sure all references are accounted for.</a:t>
            </a:r>
          </a:p>
          <a:p>
            <a:pPr lvl="1"/>
            <a:r>
              <a:rPr lang="en-GB" dirty="0"/>
              <a:t>Print out a copy of the department’s style guide.</a:t>
            </a:r>
          </a:p>
          <a:p>
            <a:r>
              <a:rPr lang="en-GB" dirty="0"/>
              <a:t>Don’t forget about your list of figures!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E08ACB-A450-F31C-1934-FB3AB2CD6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475" y="4708807"/>
            <a:ext cx="5350525" cy="22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0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225DB-2E6E-5DFB-1075-9B20EB46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36389-3171-001D-B705-53EEA702C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57114" cy="4351338"/>
          </a:xfrm>
        </p:spPr>
        <p:txBody>
          <a:bodyPr/>
          <a:lstStyle/>
          <a:p>
            <a:r>
              <a:rPr lang="en-GB" dirty="0"/>
              <a:t>Double-space writing.</a:t>
            </a:r>
          </a:p>
          <a:p>
            <a:r>
              <a:rPr lang="en-GB" dirty="0"/>
              <a:t>Use a legible and professional font.</a:t>
            </a:r>
          </a:p>
          <a:p>
            <a:r>
              <a:rPr lang="en-GB" dirty="0"/>
              <a:t>Include page numbers.</a:t>
            </a:r>
          </a:p>
          <a:p>
            <a:r>
              <a:rPr lang="en-GB" dirty="0"/>
              <a:t>Make sure captions are visible alongside the figure.</a:t>
            </a:r>
          </a:p>
          <a:p>
            <a:r>
              <a:rPr lang="en-GB" dirty="0"/>
              <a:t>Make sure figures clearly show what you are talking about.</a:t>
            </a:r>
          </a:p>
          <a:p>
            <a:pPr lvl="1"/>
            <a:r>
              <a:rPr lang="en-GB" dirty="0"/>
              <a:t>Are they large/clear enough? Do you need to highlight a </a:t>
            </a:r>
            <a:r>
              <a:rPr lang="en-GB"/>
              <a:t>particular aspect?</a:t>
            </a:r>
            <a:endParaRPr lang="en-GB" dirty="0"/>
          </a:p>
          <a:p>
            <a:r>
              <a:rPr lang="en-GB" dirty="0"/>
              <a:t>Include a table of contents (with correct page numbers!).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61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1A6D5-A695-4985-1DF3-30940F5E7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Submission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0B7FB-A5B7-79E6-279C-3B2CD981C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Make sure to submit ON TIME!</a:t>
            </a:r>
          </a:p>
          <a:p>
            <a:r>
              <a:rPr lang="en-GB" dirty="0"/>
              <a:t>Make sure your file is either: .doc, .docx, .pdf, or .rtf.</a:t>
            </a:r>
          </a:p>
          <a:p>
            <a:r>
              <a:rPr lang="en-GB" dirty="0"/>
              <a:t>Files must be 20 MB or less.</a:t>
            </a:r>
          </a:p>
          <a:p>
            <a:pPr lvl="1"/>
            <a:r>
              <a:rPr lang="en-GB" dirty="0"/>
              <a:t>If you use a lot of images, the file size might be too large.</a:t>
            </a:r>
          </a:p>
          <a:p>
            <a:pPr lvl="1"/>
            <a:r>
              <a:rPr lang="en-GB" dirty="0"/>
              <a:t>Export to pdf and reduce resolution.</a:t>
            </a:r>
          </a:p>
        </p:txBody>
      </p:sp>
    </p:spTree>
    <p:extLst>
      <p:ext uri="{BB962C8B-B14F-4D97-AF65-F5344CB8AC3E}">
        <p14:creationId xmlns:p14="http://schemas.microsoft.com/office/powerpoint/2010/main" val="284813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1929</TotalTime>
  <Words>519</Words>
  <Application>Microsoft Macintosh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7. How to do well in your dissertation</vt:lpstr>
      <vt:lpstr>Structure</vt:lpstr>
      <vt:lpstr>Writer’s Block</vt:lpstr>
      <vt:lpstr>Redrafting</vt:lpstr>
      <vt:lpstr>Proofreading</vt:lpstr>
      <vt:lpstr>Bibliography</vt:lpstr>
      <vt:lpstr>Presentation</vt:lpstr>
      <vt:lpstr>Submission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1</cp:revision>
  <dcterms:created xsi:type="dcterms:W3CDTF">2026-01-20T09:49:47Z</dcterms:created>
  <dcterms:modified xsi:type="dcterms:W3CDTF">2026-01-21T18:01:12Z</dcterms:modified>
</cp:coreProperties>
</file>