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33CEB4-31D1-F645-85C8-5E4D841B34AF}" v="523" dt="2026-01-27T16:36:20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13"/>
    <p:restoredTop sz="94721"/>
  </p:normalViewPr>
  <p:slideViewPr>
    <p:cSldViewPr snapToGrid="0">
      <p:cViewPr varScale="1">
        <p:scale>
          <a:sx n="116" d="100"/>
          <a:sy n="116" d="100"/>
        </p:scale>
        <p:origin x="19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custSel addSld modSld modMainMaster">
      <pc:chgData name="PARR, CHRISTOPHER (PGR)" userId="4652950a-d350-4626-af35-1c9135d78848" providerId="ADAL" clId="{7D0E18E9-8823-5703-87C4-226E3094B07E}" dt="2026-01-27T16:36:20.169" v="1163"/>
      <pc:docMkLst>
        <pc:docMk/>
      </pc:docMkLst>
      <pc:sldChg chg="setBg">
        <pc:chgData name="PARR, CHRISTOPHER (PGR)" userId="4652950a-d350-4626-af35-1c9135d78848" providerId="ADAL" clId="{7D0E18E9-8823-5703-87C4-226E3094B07E}" dt="2026-01-27T16:36:20.169" v="1163"/>
        <pc:sldMkLst>
          <pc:docMk/>
          <pc:sldMk cId="4102975323" sldId="256"/>
        </pc:sldMkLst>
      </pc:sldChg>
      <pc:sldChg chg="modSp mod">
        <pc:chgData name="PARR, CHRISTOPHER (PGR)" userId="4652950a-d350-4626-af35-1c9135d78848" providerId="ADAL" clId="{7D0E18E9-8823-5703-87C4-226E3094B07E}" dt="2026-01-27T16:22:05.795" v="13" actId="20577"/>
        <pc:sldMkLst>
          <pc:docMk/>
          <pc:sldMk cId="3953753028" sldId="263"/>
        </pc:sldMkLst>
        <pc:spChg chg="mod">
          <ac:chgData name="PARR, CHRISTOPHER (PGR)" userId="4652950a-d350-4626-af35-1c9135d78848" providerId="ADAL" clId="{7D0E18E9-8823-5703-87C4-226E3094B07E}" dt="2026-01-27T16:22:05.795" v="13" actId="20577"/>
          <ac:spMkLst>
            <pc:docMk/>
            <pc:sldMk cId="3953753028" sldId="263"/>
            <ac:spMk id="3" creationId="{2D842101-82CC-2740-2331-7A566F15A699}"/>
          </ac:spMkLst>
        </pc:spChg>
      </pc:sldChg>
      <pc:sldChg chg="modSp new mod">
        <pc:chgData name="PARR, CHRISTOPHER (PGR)" userId="4652950a-d350-4626-af35-1c9135d78848" providerId="ADAL" clId="{7D0E18E9-8823-5703-87C4-226E3094B07E}" dt="2026-01-27T16:33:49.736" v="640" actId="20577"/>
        <pc:sldMkLst>
          <pc:docMk/>
          <pc:sldMk cId="2861357284" sldId="264"/>
        </pc:sldMkLst>
        <pc:spChg chg="mod">
          <ac:chgData name="PARR, CHRISTOPHER (PGR)" userId="4652950a-d350-4626-af35-1c9135d78848" providerId="ADAL" clId="{7D0E18E9-8823-5703-87C4-226E3094B07E}" dt="2026-01-27T16:27:32.725" v="72" actId="20577"/>
          <ac:spMkLst>
            <pc:docMk/>
            <pc:sldMk cId="2861357284" sldId="264"/>
            <ac:spMk id="2" creationId="{9939D765-9529-04E0-623E-66F0AEA414F4}"/>
          </ac:spMkLst>
        </pc:spChg>
        <pc:spChg chg="mod">
          <ac:chgData name="PARR, CHRISTOPHER (PGR)" userId="4652950a-d350-4626-af35-1c9135d78848" providerId="ADAL" clId="{7D0E18E9-8823-5703-87C4-226E3094B07E}" dt="2026-01-27T16:33:49.736" v="640" actId="20577"/>
          <ac:spMkLst>
            <pc:docMk/>
            <pc:sldMk cId="2861357284" sldId="264"/>
            <ac:spMk id="3" creationId="{C5DD05CF-63F1-371B-6662-F9EE70A06407}"/>
          </ac:spMkLst>
        </pc:spChg>
      </pc:sldChg>
      <pc:sldMasterChg chg="setBg modSldLayout">
        <pc:chgData name="PARR, CHRISTOPHER (PGR)" userId="4652950a-d350-4626-af35-1c9135d78848" providerId="ADAL" clId="{7D0E18E9-8823-5703-87C4-226E3094B07E}" dt="2026-01-27T16:36:20.169" v="1163"/>
        <pc:sldMasterMkLst>
          <pc:docMk/>
          <pc:sldMasterMk cId="2686871283" sldId="2147483648"/>
        </pc:sldMasterMkLst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1066114449" sldId="2147483649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3913919595" sldId="2147483650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1219476153" sldId="2147483651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1838937463" sldId="2147483652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2158599607" sldId="2147483653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2766643173" sldId="2147483654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549277173" sldId="2147483655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2562514230" sldId="2147483656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3830480636" sldId="2147483657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2101295130" sldId="2147483658"/>
          </pc:sldLayoutMkLst>
        </pc:sldLayoutChg>
        <pc:sldLayoutChg chg="setBg">
          <pc:chgData name="PARR, CHRISTOPHER (PGR)" userId="4652950a-d350-4626-af35-1c9135d78848" providerId="ADAL" clId="{7D0E18E9-8823-5703-87C4-226E3094B07E}" dt="2026-01-27T16:36:20.169" v="1163"/>
          <pc:sldLayoutMkLst>
            <pc:docMk/>
            <pc:sldMasterMk cId="2686871283" sldId="2147483648"/>
            <pc:sldLayoutMk cId="3647996942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27DF2-6F41-3A3D-EB19-E5D8BF34B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10D051-9ADF-12D8-3B85-B94CDB04A8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5D638-0DA6-A56D-0FD8-54C4B8740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EE8E8-94C5-6079-F900-65300C1A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AF643-E568-36EB-909B-0EB13DE58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674F6-B524-DC40-59C8-5B9F76B4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876CD-D909-4C5D-1839-90222B3FA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E3FBE-5916-D88D-5E1E-72E934073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B4FEB-AD4C-A918-AF93-1BCF4D44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5B2E2-5D9D-761F-8228-A440BBDD7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95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D28B93-18BC-3577-1E37-D654737F6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E609AA-13EC-B8BB-6092-55A1DC8C5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93A80-74AC-A73D-5175-FB455BF4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73AE2-E26B-CC1D-FF73-5BE5F75F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F7AE-1ADB-E30A-038C-B3862ED0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9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5DB06-F7CD-DDBF-CD40-D0E00CD93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6B541-7D71-F84C-812B-3AA25FC9A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6DF56-95EF-D057-69A0-CD6E7D43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18C41-5B5B-C138-EDE8-3CC795E4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DA278-DDB2-077D-747A-1BD6A18D7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91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78331-06E3-A599-DC54-BF38F2F1D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DED5F-12B9-8F33-DF06-2D735904C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86037-06E0-97A6-09AD-E1C38A4F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84D6A-13CC-F94A-70DE-A7525B636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BD2E9-27A1-9A30-743B-C765E2863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47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BB3DB-6822-AEC0-A923-2E1095DDD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12395-D690-6D3F-4734-9CFF887501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42746F-122F-3CAC-FE18-A77A51E6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21FBC-DCD4-F453-5818-D876911D8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C6CEA2-26A1-AE5E-35F7-4DC6BBEBF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3EE57-1B36-88C6-A2CD-42C1CF9C8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93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3DEA-4F68-6187-CD13-908C761C8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DF62D3-EFF3-BA42-6917-66937678B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F5B1CA-F909-FC87-B0E3-B2406F391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5CD69C-609F-341D-BDEA-8BC9254798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40FCDD-756D-4136-AE1A-57A6B5D8BE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41B598-9D0F-AEC3-0692-2994F5794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24ABB8-49D2-AC9F-A507-6405ED4C6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F69B0B-1170-36CF-79E2-AFF4CB6F9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59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384A9-7AE0-BDF7-5F9A-4F0890D1D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C58DC8-17F3-8164-8530-9D7222875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ECA01-9AB9-05F8-F138-23206ECA6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865A2-E6DC-1AB9-74C2-400BD9DD4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43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7C663A-14FD-7FBF-E1CA-15BFB4D6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31CE6E-F263-EF58-2706-6CEDED0F0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099EC9-0813-D54A-AB62-FEAA9AE7C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7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E52BB-AA89-1A12-BDB9-8E3733119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72236-A08F-73E0-6631-17A0170C1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E49F16-5BC6-A270-93FF-20F25CAF63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000BE-8BBA-FCD6-D40D-BF64972D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A95E7-E243-3520-4F3D-27300C2B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A1539-B336-7CF3-B7A2-74F33F41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51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580F-62B5-4378-EF73-7941F22A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2E1CD-8236-3626-2253-FFECFD59C8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8CB95-4D20-CCAC-0EF8-14E5A8260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A8BB2-6AF3-625C-E786-F7CC8FD21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3C9002-ABF3-07F7-FBFE-0A933D40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CF275-F86C-01C9-0DAF-6C68781A4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48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25000">
              <a:schemeClr val="accent6">
                <a:lumMod val="45000"/>
                <a:lumOff val="55000"/>
              </a:schemeClr>
            </a:gs>
            <a:gs pos="54000">
              <a:schemeClr val="accent6">
                <a:lumMod val="55000"/>
                <a:lumOff val="45000"/>
              </a:schemeClr>
            </a:gs>
            <a:gs pos="89000">
              <a:schemeClr val="accent6">
                <a:lumMod val="14000"/>
                <a:lumOff val="86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79B707-4990-D7CE-74BC-9C02A0105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F2880-FD2F-1B19-79D5-29ABFCBF9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50273-06BA-60F2-3346-6A8CF5CFE2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57E31D-3645-024E-837B-6B3B8531D115}" type="datetimeFigureOut">
              <a:rPr lang="en-GB" smtClean="0"/>
              <a:t>27/01/2026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81C0A-7B7F-9948-267B-D7186A666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D23AA-8429-61D6-0DCA-7CE27292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43E9ED-8731-1945-83D6-AB8EF42D3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71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E4E44-F125-CDDD-094D-2C19A7EEBB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  <a:ea typeface="Palatino" pitchFamily="2" charset="77"/>
              </a:rPr>
              <a:t>8. Using Primary 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F9B5EC-9272-2D45-A923-D4DA97DCCC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97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01D7B-E8D1-FD80-F7B1-FDD38D15B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  <a:ea typeface="Palatino" pitchFamily="2" charset="77"/>
              </a:rPr>
              <a:t>Purpose of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711CE-B405-3A6B-97F8-F1CE6648D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  <a:ea typeface="Palatino" pitchFamily="2" charset="77"/>
              </a:rPr>
              <a:t>Root your argument in ancient evidence — backbone of your essay. </a:t>
            </a:r>
          </a:p>
          <a:p>
            <a:r>
              <a:rPr lang="en-GB" dirty="0">
                <a:latin typeface="Avenir Book" panose="02000503020000020003" pitchFamily="2" charset="0"/>
                <a:ea typeface="Palatino" pitchFamily="2" charset="77"/>
              </a:rPr>
              <a:t>Demonstrate change/continuity over time/place.</a:t>
            </a:r>
          </a:p>
          <a:p>
            <a:r>
              <a:rPr lang="en-GB" dirty="0">
                <a:latin typeface="Avenir Book" panose="02000503020000020003" pitchFamily="2" charset="0"/>
                <a:ea typeface="Palatino" pitchFamily="2" charset="77"/>
              </a:rPr>
              <a:t>Corroborate argument using different media.</a:t>
            </a:r>
          </a:p>
          <a:p>
            <a:r>
              <a:rPr lang="en-GB" dirty="0">
                <a:latin typeface="Avenir Book" panose="02000503020000020003" pitchFamily="2" charset="0"/>
                <a:ea typeface="Palatino" pitchFamily="2" charset="77"/>
              </a:rPr>
              <a:t>Show engagement with the evidence, not just taking someone else’s interpretation for granted.</a:t>
            </a:r>
          </a:p>
          <a:p>
            <a:endParaRPr lang="en-GB" dirty="0">
              <a:latin typeface="Avenir Book" panose="02000503020000020003" pitchFamily="2" charset="0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71809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BFF07-9573-F1C9-7DB8-C0F0A6B5F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Finding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1723C-C21F-9D18-D5AB-82426EC19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</a:rPr>
              <a:t>Key word search in databases/texts.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Make sure to search for words in original language rather than relying on translations.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Presentation from 2nd study skills session.</a:t>
            </a:r>
          </a:p>
          <a:p>
            <a:r>
              <a:rPr lang="en-GB" dirty="0">
                <a:latin typeface="Avenir Book" panose="02000503020000020003" pitchFamily="2" charset="0"/>
              </a:rPr>
              <a:t>Check sources used in secondary literature.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Look up citations/footnotes for yourself.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Is there a general sourcebook?</a:t>
            </a:r>
          </a:p>
          <a:p>
            <a:r>
              <a:rPr lang="en-GB" dirty="0">
                <a:latin typeface="Avenir Book" panose="02000503020000020003" pitchFamily="2" charset="0"/>
              </a:rPr>
              <a:t>Commentaries.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Often give references to passages on similar themes. </a:t>
            </a:r>
          </a:p>
        </p:txBody>
      </p:sp>
    </p:spTree>
    <p:extLst>
      <p:ext uri="{BB962C8B-B14F-4D97-AF65-F5344CB8AC3E}">
        <p14:creationId xmlns:p14="http://schemas.microsoft.com/office/powerpoint/2010/main" val="3754686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1B8C3-0327-47D7-30CF-A6AD956CD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Planning with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0033A-45E8-3FC9-830C-A81135BA6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</a:rPr>
              <a:t>Don’t just mention a source in passing, interrogate it.</a:t>
            </a:r>
          </a:p>
          <a:p>
            <a:r>
              <a:rPr lang="en-GB" dirty="0">
                <a:latin typeface="Avenir Book" panose="02000503020000020003" pitchFamily="2" charset="0"/>
              </a:rPr>
              <a:t>Treat it like a gobbet: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What is the context it appears in? How does this affect its utility?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What does the source tell us? How does this relate to other sources?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Why is this source significant? How does it develop/challenge your argument?</a:t>
            </a:r>
          </a:p>
          <a:p>
            <a:r>
              <a:rPr lang="en-GB" dirty="0">
                <a:latin typeface="Avenir Book" panose="02000503020000020003" pitchFamily="2" charset="0"/>
              </a:rPr>
              <a:t>Show your marker that you have taken these considerations into account.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You might not write about everything, but give the important parts.</a:t>
            </a:r>
          </a:p>
        </p:txBody>
      </p:sp>
    </p:spTree>
    <p:extLst>
      <p:ext uri="{BB962C8B-B14F-4D97-AF65-F5344CB8AC3E}">
        <p14:creationId xmlns:p14="http://schemas.microsoft.com/office/powerpoint/2010/main" val="380207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0216A-CF75-61AC-70E1-B48C652A6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Considerations for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AD438-9C96-3B96-FE5D-60C2D5C0D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Avenir Book" panose="02000503020000020003" pitchFamily="2" charset="0"/>
              </a:rPr>
              <a:t>Author (voice?)</a:t>
            </a:r>
          </a:p>
          <a:p>
            <a:r>
              <a:rPr lang="en-GB" dirty="0">
                <a:latin typeface="Avenir Book" panose="02000503020000020003" pitchFamily="2" charset="0"/>
              </a:rPr>
              <a:t>Genre/style</a:t>
            </a:r>
          </a:p>
          <a:p>
            <a:r>
              <a:rPr lang="en-GB" dirty="0">
                <a:latin typeface="Avenir Book" panose="02000503020000020003" pitchFamily="2" charset="0"/>
              </a:rPr>
              <a:t>Literary and historical context</a:t>
            </a:r>
          </a:p>
          <a:p>
            <a:r>
              <a:rPr lang="en-GB" dirty="0">
                <a:latin typeface="Avenir Book" panose="02000503020000020003" pitchFamily="2" charset="0"/>
              </a:rPr>
              <a:t>How does the passage relate to: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The work as a whole?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Other authors/primary evidence sources?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Earlier/later works?</a:t>
            </a:r>
          </a:p>
          <a:p>
            <a:r>
              <a:rPr lang="en-GB" dirty="0">
                <a:latin typeface="Avenir Book" panose="02000503020000020003" pitchFamily="2" charset="0"/>
              </a:rPr>
              <a:t>How has the work survived? How much of the work has survived?</a:t>
            </a:r>
          </a:p>
          <a:p>
            <a:r>
              <a:rPr lang="en-GB" dirty="0">
                <a:latin typeface="Avenir Book" panose="02000503020000020003" pitchFamily="2" charset="0"/>
              </a:rPr>
              <a:t>Audience (intended [!] or actual)</a:t>
            </a:r>
          </a:p>
        </p:txBody>
      </p:sp>
    </p:spTree>
    <p:extLst>
      <p:ext uri="{BB962C8B-B14F-4D97-AF65-F5344CB8AC3E}">
        <p14:creationId xmlns:p14="http://schemas.microsoft.com/office/powerpoint/2010/main" val="3645145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3EE37-3F62-A3DF-DF8D-A4A5EB93F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1433A-0246-51FD-B1CE-F48439AA8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Considerations for Inscriptions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5035B-EB1E-7A68-7D0C-F5D52EB73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venir Book" panose="02000503020000020003" pitchFamily="2" charset="0"/>
              </a:rPr>
              <a:t>Author/dedicant, dedicatee</a:t>
            </a:r>
          </a:p>
          <a:p>
            <a:r>
              <a:rPr lang="en-GB" dirty="0">
                <a:latin typeface="Avenir Book" panose="02000503020000020003" pitchFamily="2" charset="0"/>
              </a:rPr>
              <a:t>Genre/type of inscription</a:t>
            </a:r>
          </a:p>
          <a:p>
            <a:r>
              <a:rPr lang="en-GB" dirty="0">
                <a:latin typeface="Avenir Book" panose="02000503020000020003" pitchFamily="2" charset="0"/>
              </a:rPr>
              <a:t>Form/medium</a:t>
            </a:r>
          </a:p>
          <a:p>
            <a:r>
              <a:rPr lang="en-GB" dirty="0">
                <a:latin typeface="Avenir Book" panose="02000503020000020003" pitchFamily="2" charset="0"/>
              </a:rPr>
              <a:t>Historical and geographical context</a:t>
            </a:r>
          </a:p>
          <a:p>
            <a:r>
              <a:rPr lang="en-GB" dirty="0">
                <a:latin typeface="Avenir Book" panose="02000503020000020003" pitchFamily="2" charset="0"/>
              </a:rPr>
              <a:t>Relation to other sources</a:t>
            </a:r>
          </a:p>
          <a:p>
            <a:r>
              <a:rPr lang="en-GB" dirty="0">
                <a:latin typeface="Avenir Book" panose="02000503020000020003" pitchFamily="2" charset="0"/>
              </a:rPr>
              <a:t>How has the inscription survived? (”Afterlife”)</a:t>
            </a:r>
          </a:p>
          <a:p>
            <a:r>
              <a:rPr lang="en-GB" dirty="0">
                <a:latin typeface="Avenir Book" panose="02000503020000020003" pitchFamily="2" charset="0"/>
              </a:rPr>
              <a:t>Audience (intended [!] or actual)</a:t>
            </a:r>
          </a:p>
        </p:txBody>
      </p:sp>
    </p:spTree>
    <p:extLst>
      <p:ext uri="{BB962C8B-B14F-4D97-AF65-F5344CB8AC3E}">
        <p14:creationId xmlns:p14="http://schemas.microsoft.com/office/powerpoint/2010/main" val="4037197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5B13D-50BF-A915-1800-32B67800B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8B6B5-7A7C-4374-B475-BF16E5E4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Considerations for Coins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090EB-4067-1D2D-EB74-7CBD36FBF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Avenir Book" panose="02000503020000020003" pitchFamily="2" charset="0"/>
              </a:rPr>
              <a:t>Authority</a:t>
            </a:r>
          </a:p>
          <a:p>
            <a:r>
              <a:rPr lang="en-GB" dirty="0">
                <a:latin typeface="Avenir Book" panose="02000503020000020003" pitchFamily="2" charset="0"/>
              </a:rPr>
              <a:t>Mint (place and date)</a:t>
            </a:r>
          </a:p>
          <a:p>
            <a:r>
              <a:rPr lang="en-GB" dirty="0">
                <a:latin typeface="Avenir Book" panose="02000503020000020003" pitchFamily="2" charset="0"/>
              </a:rPr>
              <a:t>Quantity of issue</a:t>
            </a:r>
          </a:p>
          <a:p>
            <a:r>
              <a:rPr lang="en-GB" dirty="0">
                <a:latin typeface="Avenir Book" panose="02000503020000020003" pitchFamily="2" charset="0"/>
              </a:rPr>
              <a:t>Denomination/material</a:t>
            </a:r>
          </a:p>
          <a:p>
            <a:r>
              <a:rPr lang="en-GB" dirty="0">
                <a:latin typeface="Avenir Book" panose="02000503020000020003" pitchFamily="2" charset="0"/>
              </a:rPr>
              <a:t>Legend</a:t>
            </a:r>
          </a:p>
          <a:p>
            <a:r>
              <a:rPr lang="en-GB" dirty="0">
                <a:latin typeface="Avenir Book" panose="02000503020000020003" pitchFamily="2" charset="0"/>
              </a:rPr>
              <a:t>Historical and geographical context</a:t>
            </a:r>
          </a:p>
          <a:p>
            <a:r>
              <a:rPr lang="en-GB" dirty="0">
                <a:latin typeface="Avenir Book" panose="02000503020000020003" pitchFamily="2" charset="0"/>
              </a:rPr>
              <a:t>Relation to other sources</a:t>
            </a:r>
          </a:p>
          <a:p>
            <a:r>
              <a:rPr lang="en-GB" dirty="0">
                <a:latin typeface="Avenir Book" panose="02000503020000020003" pitchFamily="2" charset="0"/>
              </a:rPr>
              <a:t>How has the coin survived? (”Afterlife”)</a:t>
            </a:r>
          </a:p>
          <a:p>
            <a:r>
              <a:rPr lang="en-GB" dirty="0">
                <a:latin typeface="Avenir Book" panose="02000503020000020003" pitchFamily="2" charset="0"/>
              </a:rPr>
              <a:t>Audience (intended [!] or actual)</a:t>
            </a:r>
          </a:p>
        </p:txBody>
      </p:sp>
    </p:spTree>
    <p:extLst>
      <p:ext uri="{BB962C8B-B14F-4D97-AF65-F5344CB8AC3E}">
        <p14:creationId xmlns:p14="http://schemas.microsoft.com/office/powerpoint/2010/main" val="3654540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6B25C-D96B-07FF-E3FF-94D3061DF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671C-06B1-7DEF-A58B-199B799D6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Considerations for 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42101-82CC-2740-2331-7A566F15A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venir Book" panose="02000503020000020003" pitchFamily="2" charset="0"/>
              </a:rPr>
              <a:t>Creator/designer/architect/commissioner</a:t>
            </a:r>
          </a:p>
          <a:p>
            <a:r>
              <a:rPr lang="en-GB" dirty="0">
                <a:latin typeface="Avenir Book" panose="02000503020000020003" pitchFamily="2" charset="0"/>
              </a:rPr>
              <a:t>Genre/medium/material/style</a:t>
            </a:r>
          </a:p>
          <a:p>
            <a:r>
              <a:rPr lang="en-GB" dirty="0">
                <a:latin typeface="Avenir Book" panose="02000503020000020003" pitchFamily="2" charset="0"/>
              </a:rPr>
              <a:t>Function</a:t>
            </a:r>
          </a:p>
          <a:p>
            <a:r>
              <a:rPr lang="en-GB" dirty="0">
                <a:latin typeface="Avenir Book" panose="02000503020000020003" pitchFamily="2" charset="0"/>
              </a:rPr>
              <a:t>Historical and geographical context</a:t>
            </a:r>
          </a:p>
          <a:p>
            <a:r>
              <a:rPr lang="en-GB" dirty="0">
                <a:latin typeface="Avenir Book" panose="02000503020000020003" pitchFamily="2" charset="0"/>
              </a:rPr>
              <a:t>Relation to other sources: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Is this a typical depiction of this person/event/myth/theme?</a:t>
            </a:r>
          </a:p>
          <a:p>
            <a:r>
              <a:rPr lang="en-GB" dirty="0">
                <a:latin typeface="Avenir Book" panose="02000503020000020003" pitchFamily="2" charset="0"/>
              </a:rPr>
              <a:t>How has the work survived? (”Afterlife”)</a:t>
            </a:r>
          </a:p>
          <a:p>
            <a:r>
              <a:rPr lang="en-GB" dirty="0">
                <a:latin typeface="Avenir Book" panose="02000503020000020003" pitchFamily="2" charset="0"/>
              </a:rPr>
              <a:t>Audience (intended [!] or actual)</a:t>
            </a:r>
          </a:p>
        </p:txBody>
      </p:sp>
    </p:spTree>
    <p:extLst>
      <p:ext uri="{BB962C8B-B14F-4D97-AF65-F5344CB8AC3E}">
        <p14:creationId xmlns:p14="http://schemas.microsoft.com/office/powerpoint/2010/main" val="3953753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9D765-9529-04E0-623E-66F0AEA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Using Primary Sources in Essays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D05CF-63F1-371B-6662-F9EE70A06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Avenir Book" panose="02000503020000020003" pitchFamily="2" charset="0"/>
              </a:rPr>
              <a:t>Introduce source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What, where/when made, by whom.</a:t>
            </a:r>
          </a:p>
          <a:p>
            <a:r>
              <a:rPr lang="en-GB" dirty="0">
                <a:latin typeface="Avenir Book" panose="02000503020000020003" pitchFamily="2" charset="0"/>
              </a:rPr>
              <a:t>Discuss content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Describes/explains/shows/features/gives an account of/depicts</a:t>
            </a:r>
          </a:p>
          <a:p>
            <a:r>
              <a:rPr lang="en-GB" dirty="0">
                <a:latin typeface="Avenir Book" panose="02000503020000020003" pitchFamily="2" charset="0"/>
              </a:rPr>
              <a:t>Significance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How does it relate to your argument?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This means that…</a:t>
            </a:r>
          </a:p>
          <a:p>
            <a:r>
              <a:rPr lang="en-GB" dirty="0">
                <a:latin typeface="Avenir Book" panose="02000503020000020003" pitchFamily="2" charset="0"/>
              </a:rPr>
              <a:t>Considerations/limitations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What should we be aware of when considering this source?</a:t>
            </a:r>
          </a:p>
          <a:p>
            <a:pPr lvl="1"/>
            <a:r>
              <a:rPr lang="en-GB" dirty="0">
                <a:latin typeface="Avenir Book" panose="02000503020000020003" pitchFamily="2" charset="0"/>
              </a:rPr>
              <a:t>How can these limitations be countered?</a:t>
            </a:r>
          </a:p>
        </p:txBody>
      </p:sp>
    </p:spTree>
    <p:extLst>
      <p:ext uri="{BB962C8B-B14F-4D97-AF65-F5344CB8AC3E}">
        <p14:creationId xmlns:p14="http://schemas.microsoft.com/office/powerpoint/2010/main" val="2861357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473</Words>
  <Application>Microsoft Macintosh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Avenir Book</vt:lpstr>
      <vt:lpstr>Avenir Heavy</vt:lpstr>
      <vt:lpstr>Office Theme</vt:lpstr>
      <vt:lpstr>8. Using Primary Sources</vt:lpstr>
      <vt:lpstr>Purpose of Primary Sources</vt:lpstr>
      <vt:lpstr>Finding Primary Sources</vt:lpstr>
      <vt:lpstr>Planning with Primary Sources</vt:lpstr>
      <vt:lpstr>Considerations for Literature</vt:lpstr>
      <vt:lpstr>Considerations for Inscriptions</vt:lpstr>
      <vt:lpstr>Considerations for Coins</vt:lpstr>
      <vt:lpstr>Considerations for Art</vt:lpstr>
      <vt:lpstr>Using Primary Sources in Essays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1</cp:revision>
  <dcterms:created xsi:type="dcterms:W3CDTF">2026-01-27T12:59:00Z</dcterms:created>
  <dcterms:modified xsi:type="dcterms:W3CDTF">2026-01-27T16:36:21Z</dcterms:modified>
</cp:coreProperties>
</file>