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62" r:id="rId6"/>
    <p:sldId id="259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F5CF"/>
    <a:srgbClr val="91FF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F82569-BA00-F44E-B1BC-039C72C80ACE}" v="1" dt="2026-02-05T11:15:45.0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0"/>
    <p:restoredTop sz="94775"/>
  </p:normalViewPr>
  <p:slideViewPr>
    <p:cSldViewPr snapToGrid="0">
      <p:cViewPr>
        <p:scale>
          <a:sx n="130" d="100"/>
          <a:sy n="130" d="100"/>
        </p:scale>
        <p:origin x="824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R, CHRISTOPHER (PGR)" userId="4652950a-d350-4626-af35-1c9135d78848" providerId="ADAL" clId="{7D0E18E9-8823-5703-87C4-226E3094B07E}"/>
    <pc:docChg chg="undo custSel addSld delSld modSld">
      <pc:chgData name="PARR, CHRISTOPHER (PGR)" userId="4652950a-d350-4626-af35-1c9135d78848" providerId="ADAL" clId="{7D0E18E9-8823-5703-87C4-226E3094B07E}" dt="2026-02-05T11:44:42.806" v="4522" actId="20577"/>
      <pc:docMkLst>
        <pc:docMk/>
      </pc:docMkLst>
      <pc:sldChg chg="modSp mod">
        <pc:chgData name="PARR, CHRISTOPHER (PGR)" userId="4652950a-d350-4626-af35-1c9135d78848" providerId="ADAL" clId="{7D0E18E9-8823-5703-87C4-226E3094B07E}" dt="2026-02-02T17:29:11.882" v="48" actId="2711"/>
        <pc:sldMkLst>
          <pc:docMk/>
          <pc:sldMk cId="1978485118" sldId="256"/>
        </pc:sldMkLst>
        <pc:spChg chg="mod">
          <ac:chgData name="PARR, CHRISTOPHER (PGR)" userId="4652950a-d350-4626-af35-1c9135d78848" providerId="ADAL" clId="{7D0E18E9-8823-5703-87C4-226E3094B07E}" dt="2026-02-02T17:29:11.882" v="48" actId="2711"/>
          <ac:spMkLst>
            <pc:docMk/>
            <pc:sldMk cId="1978485118" sldId="256"/>
            <ac:spMk id="2" creationId="{6C991D87-E475-DB83-1363-F975AE926C89}"/>
          </ac:spMkLst>
        </pc:spChg>
      </pc:sldChg>
      <pc:sldChg chg="modSp mod">
        <pc:chgData name="PARR, CHRISTOPHER (PGR)" userId="4652950a-d350-4626-af35-1c9135d78848" providerId="ADAL" clId="{7D0E18E9-8823-5703-87C4-226E3094B07E}" dt="2026-02-04T16:41:07.177" v="1301" actId="20577"/>
        <pc:sldMkLst>
          <pc:docMk/>
          <pc:sldMk cId="4146251528" sldId="257"/>
        </pc:sldMkLst>
        <pc:spChg chg="mod">
          <ac:chgData name="PARR, CHRISTOPHER (PGR)" userId="4652950a-d350-4626-af35-1c9135d78848" providerId="ADAL" clId="{7D0E18E9-8823-5703-87C4-226E3094B07E}" dt="2026-02-02T17:29:21.527" v="49" actId="2711"/>
          <ac:spMkLst>
            <pc:docMk/>
            <pc:sldMk cId="4146251528" sldId="257"/>
            <ac:spMk id="2" creationId="{3F8D6AC0-E36F-9404-5C85-64C2BDF8089E}"/>
          </ac:spMkLst>
        </pc:spChg>
        <pc:spChg chg="mod">
          <ac:chgData name="PARR, CHRISTOPHER (PGR)" userId="4652950a-d350-4626-af35-1c9135d78848" providerId="ADAL" clId="{7D0E18E9-8823-5703-87C4-226E3094B07E}" dt="2026-02-04T16:41:07.177" v="1301" actId="20577"/>
          <ac:spMkLst>
            <pc:docMk/>
            <pc:sldMk cId="4146251528" sldId="257"/>
            <ac:spMk id="3" creationId="{8D55B7F0-D2FD-CDBE-CAC4-E1090E18971E}"/>
          </ac:spMkLst>
        </pc:spChg>
      </pc:sldChg>
      <pc:sldChg chg="modSp mod">
        <pc:chgData name="PARR, CHRISTOPHER (PGR)" userId="4652950a-d350-4626-af35-1c9135d78848" providerId="ADAL" clId="{7D0E18E9-8823-5703-87C4-226E3094B07E}" dt="2026-02-05T11:44:42.806" v="4522" actId="20577"/>
        <pc:sldMkLst>
          <pc:docMk/>
          <pc:sldMk cId="1021626882" sldId="258"/>
        </pc:sldMkLst>
        <pc:spChg chg="mod">
          <ac:chgData name="PARR, CHRISTOPHER (PGR)" userId="4652950a-d350-4626-af35-1c9135d78848" providerId="ADAL" clId="{7D0E18E9-8823-5703-87C4-226E3094B07E}" dt="2026-02-02T17:29:38.660" v="51" actId="2711"/>
          <ac:spMkLst>
            <pc:docMk/>
            <pc:sldMk cId="1021626882" sldId="258"/>
            <ac:spMk id="2" creationId="{7DB516A8-5B26-FAA4-D2C7-815CBB845F83}"/>
          </ac:spMkLst>
        </pc:spChg>
        <pc:spChg chg="mod">
          <ac:chgData name="PARR, CHRISTOPHER (PGR)" userId="4652950a-d350-4626-af35-1c9135d78848" providerId="ADAL" clId="{7D0E18E9-8823-5703-87C4-226E3094B07E}" dt="2026-02-05T11:44:42.806" v="4522" actId="20577"/>
          <ac:spMkLst>
            <pc:docMk/>
            <pc:sldMk cId="1021626882" sldId="258"/>
            <ac:spMk id="3" creationId="{2DFB0E44-5222-F1F8-E207-AB25B241F82F}"/>
          </ac:spMkLst>
        </pc:spChg>
      </pc:sldChg>
      <pc:sldChg chg="modSp add mod">
        <pc:chgData name="PARR, CHRISTOPHER (PGR)" userId="4652950a-d350-4626-af35-1c9135d78848" providerId="ADAL" clId="{7D0E18E9-8823-5703-87C4-226E3094B07E}" dt="2026-02-05T11:16:17.295" v="3245" actId="20577"/>
        <pc:sldMkLst>
          <pc:docMk/>
          <pc:sldMk cId="914864760" sldId="259"/>
        </pc:sldMkLst>
        <pc:spChg chg="mod">
          <ac:chgData name="PARR, CHRISTOPHER (PGR)" userId="4652950a-d350-4626-af35-1c9135d78848" providerId="ADAL" clId="{7D0E18E9-8823-5703-87C4-226E3094B07E}" dt="2026-02-04T16:28:21.216" v="627" actId="20577"/>
          <ac:spMkLst>
            <pc:docMk/>
            <pc:sldMk cId="914864760" sldId="259"/>
            <ac:spMk id="2" creationId="{94993D19-20CE-7B81-118F-6C2173AF16AD}"/>
          </ac:spMkLst>
        </pc:spChg>
        <pc:spChg chg="mod">
          <ac:chgData name="PARR, CHRISTOPHER (PGR)" userId="4652950a-d350-4626-af35-1c9135d78848" providerId="ADAL" clId="{7D0E18E9-8823-5703-87C4-226E3094B07E}" dt="2026-02-05T11:16:17.295" v="3245" actId="20577"/>
          <ac:spMkLst>
            <pc:docMk/>
            <pc:sldMk cId="914864760" sldId="259"/>
            <ac:spMk id="3" creationId="{92FFE122-F4DA-56AE-A6F2-A900F5F37BD6}"/>
          </ac:spMkLst>
        </pc:spChg>
      </pc:sldChg>
      <pc:sldChg chg="new del">
        <pc:chgData name="PARR, CHRISTOPHER (PGR)" userId="4652950a-d350-4626-af35-1c9135d78848" providerId="ADAL" clId="{7D0E18E9-8823-5703-87C4-226E3094B07E}" dt="2026-02-04T16:28:10.885" v="614" actId="680"/>
        <pc:sldMkLst>
          <pc:docMk/>
          <pc:sldMk cId="1622012107" sldId="259"/>
        </pc:sldMkLst>
      </pc:sldChg>
      <pc:sldChg chg="add del">
        <pc:chgData name="PARR, CHRISTOPHER (PGR)" userId="4652950a-d350-4626-af35-1c9135d78848" providerId="ADAL" clId="{7D0E18E9-8823-5703-87C4-226E3094B07E}" dt="2026-02-05T11:17:24.678" v="3248" actId="2696"/>
        <pc:sldMkLst>
          <pc:docMk/>
          <pc:sldMk cId="312322391" sldId="260"/>
        </pc:sldMkLst>
      </pc:sldChg>
      <pc:sldChg chg="new del">
        <pc:chgData name="PARR, CHRISTOPHER (PGR)" userId="4652950a-d350-4626-af35-1c9135d78848" providerId="ADAL" clId="{7D0E18E9-8823-5703-87C4-226E3094B07E}" dt="2026-02-04T16:53:43.417" v="1335" actId="680"/>
        <pc:sldMkLst>
          <pc:docMk/>
          <pc:sldMk cId="1961077826" sldId="261"/>
        </pc:sldMkLst>
      </pc:sldChg>
      <pc:sldChg chg="modSp add mod">
        <pc:chgData name="PARR, CHRISTOPHER (PGR)" userId="4652950a-d350-4626-af35-1c9135d78848" providerId="ADAL" clId="{7D0E18E9-8823-5703-87C4-226E3094B07E}" dt="2026-02-05T11:40:02.085" v="4269" actId="20577"/>
        <pc:sldMkLst>
          <pc:docMk/>
          <pc:sldMk cId="3300483004" sldId="261"/>
        </pc:sldMkLst>
        <pc:spChg chg="mod">
          <ac:chgData name="PARR, CHRISTOPHER (PGR)" userId="4652950a-d350-4626-af35-1c9135d78848" providerId="ADAL" clId="{7D0E18E9-8823-5703-87C4-226E3094B07E}" dt="2026-02-04T16:54:08.852" v="1373" actId="20577"/>
          <ac:spMkLst>
            <pc:docMk/>
            <pc:sldMk cId="3300483004" sldId="261"/>
            <ac:spMk id="2" creationId="{6A2B3117-2D8D-86C6-3CCF-FD4ECFB34097}"/>
          </ac:spMkLst>
        </pc:spChg>
        <pc:spChg chg="mod">
          <ac:chgData name="PARR, CHRISTOPHER (PGR)" userId="4652950a-d350-4626-af35-1c9135d78848" providerId="ADAL" clId="{7D0E18E9-8823-5703-87C4-226E3094B07E}" dt="2026-02-05T11:40:02.085" v="4269" actId="20577"/>
          <ac:spMkLst>
            <pc:docMk/>
            <pc:sldMk cId="3300483004" sldId="261"/>
            <ac:spMk id="3" creationId="{F79BDDEA-E1C4-D9D5-40D7-EE6760A60B61}"/>
          </ac:spMkLst>
        </pc:spChg>
      </pc:sldChg>
      <pc:sldChg chg="modSp add mod">
        <pc:chgData name="PARR, CHRISTOPHER (PGR)" userId="4652950a-d350-4626-af35-1c9135d78848" providerId="ADAL" clId="{7D0E18E9-8823-5703-87C4-226E3094B07E}" dt="2026-02-04T17:30:45.617" v="2689" actId="20577"/>
        <pc:sldMkLst>
          <pc:docMk/>
          <pc:sldMk cId="3275985238" sldId="262"/>
        </pc:sldMkLst>
        <pc:spChg chg="mod">
          <ac:chgData name="PARR, CHRISTOPHER (PGR)" userId="4652950a-d350-4626-af35-1c9135d78848" providerId="ADAL" clId="{7D0E18E9-8823-5703-87C4-226E3094B07E}" dt="2026-02-04T17:17:43.961" v="1924" actId="20577"/>
          <ac:spMkLst>
            <pc:docMk/>
            <pc:sldMk cId="3275985238" sldId="262"/>
            <ac:spMk id="2" creationId="{988B31DD-181C-E4C9-33D6-623E6C214342}"/>
          </ac:spMkLst>
        </pc:spChg>
        <pc:spChg chg="mod">
          <ac:chgData name="PARR, CHRISTOPHER (PGR)" userId="4652950a-d350-4626-af35-1c9135d78848" providerId="ADAL" clId="{7D0E18E9-8823-5703-87C4-226E3094B07E}" dt="2026-02-04T17:30:45.617" v="2689" actId="20577"/>
          <ac:spMkLst>
            <pc:docMk/>
            <pc:sldMk cId="3275985238" sldId="262"/>
            <ac:spMk id="3" creationId="{63820E97-F759-E273-9D76-845A2B9572E4}"/>
          </ac:spMkLst>
        </pc:spChg>
      </pc:sldChg>
      <pc:sldChg chg="modSp add mod">
        <pc:chgData name="PARR, CHRISTOPHER (PGR)" userId="4652950a-d350-4626-af35-1c9135d78848" providerId="ADAL" clId="{7D0E18E9-8823-5703-87C4-226E3094B07E}" dt="2026-02-05T11:15:37.066" v="3214" actId="20577"/>
        <pc:sldMkLst>
          <pc:docMk/>
          <pc:sldMk cId="264244762" sldId="263"/>
        </pc:sldMkLst>
        <pc:spChg chg="mod">
          <ac:chgData name="PARR, CHRISTOPHER (PGR)" userId="4652950a-d350-4626-af35-1c9135d78848" providerId="ADAL" clId="{7D0E18E9-8823-5703-87C4-226E3094B07E}" dt="2026-02-04T17:31:11.768" v="2710" actId="20577"/>
          <ac:spMkLst>
            <pc:docMk/>
            <pc:sldMk cId="264244762" sldId="263"/>
            <ac:spMk id="2" creationId="{D26BACBC-3EDC-225B-83B7-8B1AB6D61546}"/>
          </ac:spMkLst>
        </pc:spChg>
        <pc:spChg chg="mod">
          <ac:chgData name="PARR, CHRISTOPHER (PGR)" userId="4652950a-d350-4626-af35-1c9135d78848" providerId="ADAL" clId="{7D0E18E9-8823-5703-87C4-226E3094B07E}" dt="2026-02-05T11:15:37.066" v="3214" actId="20577"/>
          <ac:spMkLst>
            <pc:docMk/>
            <pc:sldMk cId="264244762" sldId="263"/>
            <ac:spMk id="3" creationId="{2510AADE-C973-1CDE-1E6C-95112132B722}"/>
          </ac:spMkLst>
        </pc:spChg>
      </pc:sldChg>
      <pc:sldChg chg="new del">
        <pc:chgData name="PARR, CHRISTOPHER (PGR)" userId="4652950a-d350-4626-af35-1c9135d78848" providerId="ADAL" clId="{7D0E18E9-8823-5703-87C4-226E3094B07E}" dt="2026-02-04T17:31:01.225" v="2691" actId="680"/>
        <pc:sldMkLst>
          <pc:docMk/>
          <pc:sldMk cId="877427616" sldId="263"/>
        </pc:sldMkLst>
      </pc:sldChg>
      <pc:sldChg chg="new del">
        <pc:chgData name="PARR, CHRISTOPHER (PGR)" userId="4652950a-d350-4626-af35-1c9135d78848" providerId="ADAL" clId="{7D0E18E9-8823-5703-87C4-226E3094B07E}" dt="2026-02-04T17:31:04.454" v="2693" actId="680"/>
        <pc:sldMkLst>
          <pc:docMk/>
          <pc:sldMk cId="3545163205" sldId="263"/>
        </pc:sldMkLst>
      </pc:sldChg>
      <pc:sldChg chg="modSp add mod">
        <pc:chgData name="PARR, CHRISTOPHER (PGR)" userId="4652950a-d350-4626-af35-1c9135d78848" providerId="ADAL" clId="{7D0E18E9-8823-5703-87C4-226E3094B07E}" dt="2026-02-05T11:39:48.740" v="4266" actId="20577"/>
        <pc:sldMkLst>
          <pc:docMk/>
          <pc:sldMk cId="2435273868" sldId="264"/>
        </pc:sldMkLst>
        <pc:spChg chg="mod">
          <ac:chgData name="PARR, CHRISTOPHER (PGR)" userId="4652950a-d350-4626-af35-1c9135d78848" providerId="ADAL" clId="{7D0E18E9-8823-5703-87C4-226E3094B07E}" dt="2026-02-05T11:19:00.071" v="3294" actId="5793"/>
          <ac:spMkLst>
            <pc:docMk/>
            <pc:sldMk cId="2435273868" sldId="264"/>
            <ac:spMk id="2" creationId="{416B50D1-3443-CC8B-19D5-A6346D80604D}"/>
          </ac:spMkLst>
        </pc:spChg>
        <pc:spChg chg="mod">
          <ac:chgData name="PARR, CHRISTOPHER (PGR)" userId="4652950a-d350-4626-af35-1c9135d78848" providerId="ADAL" clId="{7D0E18E9-8823-5703-87C4-226E3094B07E}" dt="2026-02-05T11:39:48.740" v="4266" actId="20577"/>
          <ac:spMkLst>
            <pc:docMk/>
            <pc:sldMk cId="2435273868" sldId="264"/>
            <ac:spMk id="3" creationId="{ABE42616-34CC-877E-6576-9B5FC7668AFF}"/>
          </ac:spMkLst>
        </pc:spChg>
      </pc:sldChg>
      <pc:sldChg chg="new del">
        <pc:chgData name="PARR, CHRISTOPHER (PGR)" userId="4652950a-d350-4626-af35-1c9135d78848" providerId="ADAL" clId="{7D0E18E9-8823-5703-87C4-226E3094B07E}" dt="2026-02-05T11:18:37.790" v="3250" actId="2696"/>
        <pc:sldMkLst>
          <pc:docMk/>
          <pc:sldMk cId="3952865187" sldId="26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80A85-7CCB-334C-B276-A82C349CCBF8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79CC9-3B9C-D940-9D73-7EDEFB5BFC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07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C79CC9-3B9C-D940-9D73-7EDEFB5BFC9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728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33A4A-E37F-A8E7-D578-0EBD7C4990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32A353-244C-9384-6117-8C8CB0DB1F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9F40DB-E331-1519-6B6B-0D343AC7C9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B8EF0-700B-3E5C-A419-7F69F517B4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C79CC9-3B9C-D940-9D73-7EDEFB5BFC9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955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D09BC-94FC-AF1D-40B8-4E10431C3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DB298D-911B-4170-ABF9-1589008958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7173E0-F1A6-3D69-807C-5B8357C7EB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344B26-A11B-EF1D-9CDE-507EE15979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C79CC9-3B9C-D940-9D73-7EDEFB5BFC9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211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E52E4-14A4-172D-6463-0285E0B63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F20857-5DED-C5B2-384F-DC5291DA6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5804E-2B24-4EA7-30B4-4829B286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623E4-4B42-87CA-7311-7C81D7E8A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5D111-B81E-67B0-AC9B-962140FC6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043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1E439-F115-74E9-490F-E1EA75427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988052-0C86-25AC-C327-A7A4C4B9A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37E8B-2994-D3BB-0BE8-DF081A103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AA41EC-9A29-622D-220B-17472FFB0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CD6D9-1FB5-79D3-1A5A-BF16ED92A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653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F03C82-19C9-82C1-9070-DE55D54AA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586852-09B3-1E32-423F-A400C26939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3E92A-DCF2-89FC-1C0D-4B839AD15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19AE2-F98E-2A47-4307-3E8C3CA55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681A2-F52A-8A18-94F1-DBE743A80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06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A9F5B-F5C0-1BB9-9D9D-E92C6515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1957A-5D97-9875-8C4F-BEB2D317F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3459B-615C-C662-49A2-DA34FDC23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AD237-FCAA-8DBF-63D0-3E463ED73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5F29C-9A08-2B09-A674-BD26A567B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82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38FC2-7F96-B58F-62BE-5B17D43D1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A34EBC-5661-A90C-228C-2AB4F44B9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79A11-C6F3-78B0-7A82-025ECFD1B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48680-653E-1B41-9F5E-0AF18A064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B5CED-E36E-1FA5-C902-303284E27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45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F2790-3245-0436-F2CE-E6D0AEC2B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60681-DEF6-DF9E-ACD3-6F2D1312EC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904D8D-994E-6BE7-3FDF-8E923A662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EF7A5-B74C-0210-D21A-77E7C281D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A8DAA-22C5-8B52-A5E1-794B00BEC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E339C-0F86-48A3-849A-017320F76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321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F8F1B-AF7B-ED69-8A40-1F14DF344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F0745-405D-9DD1-86A8-9F8340CC9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7C01E-B896-F3BB-FA78-95B4283649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BDE0C6-E163-386A-7A56-F4A4F21EB4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735670-CBB4-B096-B76B-316C382D72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A97FEA-CB7C-5113-10A3-2098C27EB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5E0A6E-E9E5-C5D2-C2A1-EFAA96E7F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DB4304-64AC-C0E8-94FD-86610FC07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593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2B390-C1B1-6717-B32A-F4A4783F6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D80A31-2B8D-0833-C2C0-DF53B1903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88D8BB-6E3E-6B34-90FC-B2B9B5571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6FFD5-CD85-7CA2-6E4D-E8B11BF41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33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546BC7-B04B-66B3-9981-ECFFEACD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FFCD50-2788-B0FC-FDF9-522E625A1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61433-2EE4-1926-7C44-082B2B725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33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16E4D-134A-F9AF-0863-AEEA94C4E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385A3-0B69-9697-0543-ADADF471A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9DB6B-7A68-83FC-6DCB-63DAB667DE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E5D6CF-451F-66D4-2736-3120BC4C6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CF4AC4-CEE6-BD4E-C855-35651D7FF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034008-F149-B255-1B54-F199AB7E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84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F1CFC-CCA3-7F46-3AC0-4E10FBDE3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65A52-AAC6-F4F5-D537-2E6FE8AC03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988114-EAF3-7213-37E6-A02A69CBFD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8458F-3BBF-F205-8837-8B441880F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4F2283-3434-AF3A-188B-E2A7AEE15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C95D9-217B-C250-74F2-2888ACC83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465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14000"/>
                <a:lumOff val="86000"/>
              </a:schemeClr>
            </a:gs>
            <a:gs pos="63000">
              <a:schemeClr val="accent2">
                <a:lumMod val="76000"/>
                <a:lumOff val="24000"/>
              </a:schemeClr>
            </a:gs>
            <a:gs pos="83000">
              <a:schemeClr val="accent2">
                <a:lumMod val="64000"/>
                <a:lumOff val="36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2B925-C175-EE2E-6642-0BF392477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E83F40-909A-AA74-49D2-ECAFC26C2E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C6F55-64EE-B550-9A45-4F3E59DCC4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1F4566-705B-E648-9965-208836BDC40E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F254-FE18-BA59-7433-2023A5D7C7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A79F3-A515-798A-22CE-5689F32FF9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53D02E-242C-FD4A-80F9-F35FBAAB7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87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students/endnot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91D87-E475-DB83-1363-F975AE926C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9. Responding to Feedback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A63231-ACA8-E654-B254-D6A1FEAD78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4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14000"/>
                <a:lumOff val="86000"/>
              </a:schemeClr>
            </a:gs>
            <a:gs pos="22000">
              <a:schemeClr val="accent2">
                <a:lumMod val="76000"/>
                <a:lumOff val="24000"/>
              </a:schemeClr>
            </a:gs>
            <a:gs pos="34000">
              <a:schemeClr val="accent2">
                <a:lumMod val="64000"/>
                <a:lumOff val="36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D6AC0-E36F-9404-5C85-64C2BDF80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Expanding the scope of the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5B7F0-D2FD-CDBE-CAC4-E1090E189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" panose="02000503020000020003" pitchFamily="2" charset="0"/>
              </a:rPr>
              <a:t>Before researching, think about the terms/wording of the question.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What are the underlying assumptions?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How do you define the terms being used? Is there a way to nuance this?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What is the question really asking?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How else could this question have been asked? Would you respond differently if the question was pushing the opposite way? </a:t>
            </a:r>
          </a:p>
          <a:p>
            <a:r>
              <a:rPr lang="en-GB" dirty="0">
                <a:latin typeface="Avenir" panose="02000503020000020003" pitchFamily="2" charset="0"/>
              </a:rPr>
              <a:t>What are the key concepts of the module and how do they relate to the question?</a:t>
            </a:r>
          </a:p>
        </p:txBody>
      </p:sp>
    </p:spTree>
    <p:extLst>
      <p:ext uri="{BB962C8B-B14F-4D97-AF65-F5344CB8AC3E}">
        <p14:creationId xmlns:p14="http://schemas.microsoft.com/office/powerpoint/2010/main" val="4146251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14000"/>
                <a:lumOff val="86000"/>
              </a:schemeClr>
            </a:gs>
            <a:gs pos="22000">
              <a:schemeClr val="accent2">
                <a:lumMod val="76000"/>
                <a:lumOff val="24000"/>
              </a:schemeClr>
            </a:gs>
            <a:gs pos="34000">
              <a:schemeClr val="accent2">
                <a:lumMod val="64000"/>
                <a:lumOff val="36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79245C-19F8-5FF4-4B73-9283ADFD3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16A8-5B26-FAA4-D2C7-815CBB845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Reading more secondary literature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B0E44-5222-F1F8-E207-AB25B241F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latin typeface="Avenir" panose="02000503020000020003" pitchFamily="2" charset="0"/>
              </a:rPr>
              <a:t>Skeleton plan: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What are your initial ideas? What are you unsure about? 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Use these ideas to focus your reading.</a:t>
            </a:r>
          </a:p>
          <a:p>
            <a:r>
              <a:rPr lang="en-GB" dirty="0">
                <a:latin typeface="Avenir" panose="02000503020000020003" pitchFamily="2" charset="0"/>
              </a:rPr>
              <a:t>Finding different sources: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Search for key words in library/google/</a:t>
            </a:r>
            <a:r>
              <a:rPr lang="en-GB">
                <a:latin typeface="Avenir" panose="02000503020000020003" pitchFamily="2" charset="0"/>
              </a:rPr>
              <a:t>Oxford bibliographies </a:t>
            </a:r>
            <a:r>
              <a:rPr lang="en-GB" dirty="0">
                <a:latin typeface="Avenir" panose="02000503020000020003" pitchFamily="2" charset="0"/>
              </a:rPr>
              <a:t>or look at what certain scholars have published most recently.</a:t>
            </a:r>
          </a:p>
          <a:p>
            <a:r>
              <a:rPr lang="en-GB" dirty="0">
                <a:latin typeface="Avenir" panose="02000503020000020003" pitchFamily="2" charset="0"/>
              </a:rPr>
              <a:t>Focused reading: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Use an index/key word search (helpful if pdf/online).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Read the introduction, read the conclusion – get an idea of the overall argument, the form it takes, then decide whether this is useful.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Read article reviews that summarise the argument.</a:t>
            </a:r>
          </a:p>
          <a:p>
            <a:endParaRPr lang="en-GB" dirty="0">
              <a:latin typeface="Avenir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626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14000"/>
                <a:lumOff val="86000"/>
              </a:schemeClr>
            </a:gs>
            <a:gs pos="22000">
              <a:schemeClr val="accent2">
                <a:lumMod val="76000"/>
                <a:lumOff val="24000"/>
              </a:schemeClr>
            </a:gs>
            <a:gs pos="34000">
              <a:schemeClr val="accent2">
                <a:lumMod val="64000"/>
                <a:lumOff val="36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37616F-98DA-4B92-FB6C-923866BAB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B3117-2D8D-86C6-3CCF-FD4ECFB34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Critical engagement with secondary literature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BDDEA-E1C4-D9D5-40D7-EE6760A60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" panose="02000503020000020003" pitchFamily="2" charset="0"/>
              </a:rPr>
              <a:t>What is the context for the argument? What are the ideas it builds upon? </a:t>
            </a:r>
          </a:p>
          <a:p>
            <a:endParaRPr lang="en-GB" dirty="0">
              <a:latin typeface="Avenir" panose="02000503020000020003" pitchFamily="2" charset="0"/>
            </a:endParaRPr>
          </a:p>
          <a:p>
            <a:r>
              <a:rPr lang="en-GB" dirty="0">
                <a:latin typeface="Avenir" panose="02000503020000020003" pitchFamily="2" charset="0"/>
              </a:rPr>
              <a:t>What makes this the best version of the argument being made?</a:t>
            </a:r>
          </a:p>
          <a:p>
            <a:endParaRPr lang="en-GB" dirty="0">
              <a:latin typeface="Avenir" panose="02000503020000020003" pitchFamily="2" charset="0"/>
            </a:endParaRPr>
          </a:p>
          <a:p>
            <a:r>
              <a:rPr lang="en-GB" dirty="0">
                <a:latin typeface="Avenir" panose="02000503020000020003" pitchFamily="2" charset="0"/>
              </a:rPr>
              <a:t>Can you add another theoretical layer to their interpretation?</a:t>
            </a:r>
          </a:p>
          <a:p>
            <a:endParaRPr lang="en-GB" dirty="0">
              <a:latin typeface="Avenir" panose="02000503020000020003" pitchFamily="2" charset="0"/>
            </a:endParaRPr>
          </a:p>
          <a:p>
            <a:r>
              <a:rPr lang="en-GB" dirty="0">
                <a:latin typeface="Avenir" panose="02000503020000020003" pitchFamily="2" charset="0"/>
              </a:rPr>
              <a:t>What are the limitations of this approach? Do you agree with their use of sources?</a:t>
            </a:r>
          </a:p>
          <a:p>
            <a:endParaRPr lang="en-GB" dirty="0">
              <a:latin typeface="Avenir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83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14000"/>
                <a:lumOff val="86000"/>
              </a:schemeClr>
            </a:gs>
            <a:gs pos="22000">
              <a:schemeClr val="accent2">
                <a:lumMod val="76000"/>
                <a:lumOff val="24000"/>
              </a:schemeClr>
            </a:gs>
            <a:gs pos="34000">
              <a:schemeClr val="accent2">
                <a:lumMod val="64000"/>
                <a:lumOff val="36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3F1553-BA5C-3D3C-640E-DBA26CAEC8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B31DD-181C-E4C9-33D6-623E6C214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Structure/Presentation of Argument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20E97-F759-E273-9D76-845A2B957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" panose="02000503020000020003" pitchFamily="2" charset="0"/>
              </a:rPr>
              <a:t>Set out your approach in the introduction.</a:t>
            </a:r>
          </a:p>
          <a:p>
            <a:r>
              <a:rPr lang="en-GB" dirty="0">
                <a:latin typeface="Avenir" panose="02000503020000020003" pitchFamily="2" charset="0"/>
              </a:rPr>
              <a:t>Consider how each point adds to the previous one and how it advances your argument towards the ultimate conclusion.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Start your point with how it relates to the previous section.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Finish by referring to how it advances your argument.</a:t>
            </a:r>
          </a:p>
          <a:p>
            <a:r>
              <a:rPr lang="en-GB" dirty="0">
                <a:latin typeface="Avenir" panose="02000503020000020003" pitchFamily="2" charset="0"/>
              </a:rPr>
              <a:t>Make the point, present the evidence, discuss evidence, explain how it makes your point, link to question.</a:t>
            </a:r>
          </a:p>
          <a:p>
            <a:r>
              <a:rPr lang="en-GB" dirty="0">
                <a:latin typeface="Avenir" panose="02000503020000020003" pitchFamily="2" charset="0"/>
              </a:rPr>
              <a:t>Briefly summarise your argument in the conclusion.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Don’t add anything new!</a:t>
            </a:r>
          </a:p>
          <a:p>
            <a:endParaRPr lang="en-GB" dirty="0">
              <a:latin typeface="Avenir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985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14000"/>
                <a:lumOff val="86000"/>
              </a:schemeClr>
            </a:gs>
            <a:gs pos="22000">
              <a:schemeClr val="accent2">
                <a:lumMod val="76000"/>
                <a:lumOff val="24000"/>
              </a:schemeClr>
            </a:gs>
            <a:gs pos="34000">
              <a:schemeClr val="accent2">
                <a:lumMod val="64000"/>
                <a:lumOff val="36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9F8B3C-BC62-007C-A8FB-160B6A118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93D19-20CE-7B81-118F-6C2173AF1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Proofreading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FE122-F4DA-56AE-A6F2-A900F5F37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latin typeface="Avenir" panose="02000503020000020003" pitchFamily="2" charset="0"/>
              </a:rPr>
              <a:t>Use spellcheck function on Word, but don’t rely on it.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Technical terms, ancient names, etc. often aren’t included.</a:t>
            </a:r>
          </a:p>
          <a:p>
            <a:pPr lvl="1"/>
            <a:endParaRPr lang="en-GB" dirty="0">
              <a:latin typeface="Avenir" panose="02000503020000020003" pitchFamily="2" charset="0"/>
            </a:endParaRPr>
          </a:p>
          <a:p>
            <a:r>
              <a:rPr lang="en-GB" dirty="0">
                <a:latin typeface="Avenir" panose="02000503020000020003" pitchFamily="2" charset="0"/>
              </a:rPr>
              <a:t>Use Read Aloud function (under review tab).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Easier to catch errors when listening than reading.</a:t>
            </a:r>
          </a:p>
          <a:p>
            <a:pPr lvl="1"/>
            <a:endParaRPr lang="en-GB" dirty="0">
              <a:latin typeface="Avenir" panose="02000503020000020003" pitchFamily="2" charset="0"/>
            </a:endParaRPr>
          </a:p>
          <a:p>
            <a:r>
              <a:rPr lang="en-GB" dirty="0">
                <a:latin typeface="Avenir" panose="02000503020000020003" pitchFamily="2" charset="0"/>
              </a:rPr>
              <a:t>Print out your essay and re-read.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Treat it like you’re the one marking and seek out mistakes. </a:t>
            </a:r>
          </a:p>
          <a:p>
            <a:pPr lvl="1"/>
            <a:endParaRPr lang="en-GB" dirty="0">
              <a:latin typeface="Avenir" panose="02000503020000020003" pitchFamily="2" charset="0"/>
            </a:endParaRPr>
          </a:p>
          <a:p>
            <a:r>
              <a:rPr lang="en-GB" dirty="0">
                <a:latin typeface="Avenir" panose="02000503020000020003" pitchFamily="2" charset="0"/>
              </a:rPr>
              <a:t>Check for spelling, grammar, punctuation, sentence length, capital letters, same size/font text, correct footnotes/citation format.</a:t>
            </a:r>
          </a:p>
        </p:txBody>
      </p:sp>
    </p:spTree>
    <p:extLst>
      <p:ext uri="{BB962C8B-B14F-4D97-AF65-F5344CB8AC3E}">
        <p14:creationId xmlns:p14="http://schemas.microsoft.com/office/powerpoint/2010/main" val="914864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14000"/>
                <a:lumOff val="86000"/>
              </a:schemeClr>
            </a:gs>
            <a:gs pos="22000">
              <a:schemeClr val="accent2">
                <a:lumMod val="76000"/>
                <a:lumOff val="24000"/>
              </a:schemeClr>
            </a:gs>
            <a:gs pos="34000">
              <a:schemeClr val="accent2">
                <a:lumMod val="64000"/>
                <a:lumOff val="36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51DF2E-7A8D-E4BA-10A7-CE9AAEAD2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BACBC-3EDC-225B-83B7-8B1AB6D61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0AADE-C973-1CDE-1E6C-95112132B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venir" panose="02000503020000020003" pitchFamily="2" charset="0"/>
              </a:rPr>
              <a:t>Check department style guide.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Print off a copy for your desk so you can quickly refer to it.</a:t>
            </a:r>
          </a:p>
          <a:p>
            <a:pPr lvl="1"/>
            <a:endParaRPr lang="en-GB" dirty="0">
              <a:latin typeface="Avenir" panose="02000503020000020003" pitchFamily="2" charset="0"/>
            </a:endParaRPr>
          </a:p>
          <a:p>
            <a:r>
              <a:rPr lang="en-GB" dirty="0">
                <a:latin typeface="Avenir" panose="02000503020000020003" pitchFamily="2" charset="0"/>
              </a:rPr>
              <a:t>Consider bibliographic software (EndNote, Zotero, etc.).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Help with EndNote available via </a:t>
            </a:r>
            <a:r>
              <a:rPr lang="en-GB" dirty="0">
                <a:latin typeface="Avenir" panose="02000503020000020003" pitchFamily="2" charset="0"/>
                <a:hlinkClick r:id="rId3"/>
              </a:rPr>
              <a:t>the library</a:t>
            </a:r>
            <a:r>
              <a:rPr lang="en-GB" dirty="0">
                <a:latin typeface="Avenir" panose="02000503020000020003" pitchFamily="2" charset="0"/>
              </a:rPr>
              <a:t>.</a:t>
            </a:r>
          </a:p>
          <a:p>
            <a:endParaRPr lang="en-GB" dirty="0">
              <a:latin typeface="Avenir" panose="02000503020000020003" pitchFamily="2" charset="0"/>
            </a:endParaRPr>
          </a:p>
          <a:p>
            <a:r>
              <a:rPr lang="en-GB" dirty="0">
                <a:latin typeface="Avenir" panose="02000503020000020003" pitchFamily="2" charset="0"/>
              </a:rPr>
              <a:t>Check every citation has a corresponding bibliography reference.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And make sure every bibliography item has been used!</a:t>
            </a:r>
          </a:p>
        </p:txBody>
      </p:sp>
    </p:spTree>
    <p:extLst>
      <p:ext uri="{BB962C8B-B14F-4D97-AF65-F5344CB8AC3E}">
        <p14:creationId xmlns:p14="http://schemas.microsoft.com/office/powerpoint/2010/main" val="264244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14000"/>
                <a:lumOff val="86000"/>
              </a:schemeClr>
            </a:gs>
            <a:gs pos="22000">
              <a:schemeClr val="accent2">
                <a:lumMod val="76000"/>
                <a:lumOff val="24000"/>
              </a:schemeClr>
            </a:gs>
            <a:gs pos="34000">
              <a:schemeClr val="accent2">
                <a:lumMod val="64000"/>
                <a:lumOff val="36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F34034-1094-3DC2-2ABF-B2EBA90AE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B50D1-3443-CC8B-19D5-A6346D80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venir Heavy" panose="02000503020000020003" pitchFamily="2" charset="0"/>
              </a:rPr>
              <a:t>A Few Specifics…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42616-34CC-877E-6576-9B5FC7668A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venir" panose="02000503020000020003" pitchFamily="2" charset="0"/>
              </a:rPr>
              <a:t>Avoid general phrases, like ‘some say’, ‘sources tell us’, etc.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Be more specific: who exactly? Give a couple of examples.</a:t>
            </a:r>
          </a:p>
          <a:p>
            <a:r>
              <a:rPr lang="en-GB" dirty="0">
                <a:latin typeface="Avenir" panose="02000503020000020003" pitchFamily="2" charset="0"/>
              </a:rPr>
              <a:t>Only include first initials in footnotes when you use two authors of the same surname and need to differentiate.</a:t>
            </a:r>
          </a:p>
          <a:p>
            <a:r>
              <a:rPr lang="en-GB" dirty="0">
                <a:latin typeface="Avenir" panose="02000503020000020003" pitchFamily="2" charset="0"/>
              </a:rPr>
              <a:t>Authorial intention is not always possible to assert.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Make suggestions but remind the reader that we cannot know for certain what an author was thinking. </a:t>
            </a:r>
          </a:p>
          <a:p>
            <a:pPr lvl="1"/>
            <a:r>
              <a:rPr lang="en-GB" dirty="0">
                <a:latin typeface="Avenir" panose="02000503020000020003" pitchFamily="2" charset="0"/>
              </a:rPr>
              <a:t>Actual audience can be different from intended audience…</a:t>
            </a:r>
          </a:p>
          <a:p>
            <a:r>
              <a:rPr lang="en-GB" dirty="0">
                <a:latin typeface="Avenir" panose="02000503020000020003" pitchFamily="2" charset="0"/>
              </a:rPr>
              <a:t>Remember to discuss the context of primary evidence!</a:t>
            </a:r>
          </a:p>
        </p:txBody>
      </p:sp>
    </p:spTree>
    <p:extLst>
      <p:ext uri="{BB962C8B-B14F-4D97-AF65-F5344CB8AC3E}">
        <p14:creationId xmlns:p14="http://schemas.microsoft.com/office/powerpoint/2010/main" val="2435273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596</Words>
  <Application>Microsoft Macintosh PowerPoint</Application>
  <PresentationFormat>Widescreen</PresentationFormat>
  <Paragraphs>65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Avenir</vt:lpstr>
      <vt:lpstr>Avenir Heavy</vt:lpstr>
      <vt:lpstr>Office Theme</vt:lpstr>
      <vt:lpstr>9. Responding to Feedback</vt:lpstr>
      <vt:lpstr>Expanding the scope of the question</vt:lpstr>
      <vt:lpstr>Reading more secondary literature</vt:lpstr>
      <vt:lpstr>Critical engagement with secondary literature</vt:lpstr>
      <vt:lpstr>Structure/Presentation of Argument</vt:lpstr>
      <vt:lpstr>Proofreading</vt:lpstr>
      <vt:lpstr>Bibliography</vt:lpstr>
      <vt:lpstr>A Few Specifics…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PARR, CHRISTOPHER (PGR)</dc:creator>
  <cp:lastModifiedBy>PARR, CHRISTOPHER (PGR)</cp:lastModifiedBy>
  <cp:revision>1</cp:revision>
  <dcterms:created xsi:type="dcterms:W3CDTF">2026-02-02T16:28:25Z</dcterms:created>
  <dcterms:modified xsi:type="dcterms:W3CDTF">2026-02-05T11:44:48Z</dcterms:modified>
</cp:coreProperties>
</file>