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0"/>
  </p:notesMasterIdLst>
  <p:sldIdLst>
    <p:sldId id="256" r:id="rId2"/>
    <p:sldId id="257" r:id="rId3"/>
    <p:sldId id="258" r:id="rId4"/>
    <p:sldId id="261" r:id="rId5"/>
    <p:sldId id="259" r:id="rId6"/>
    <p:sldId id="260"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4D1F7C-F3F7-CD49-9024-04E6EF941CBA}" type="datetimeFigureOut">
              <a:rPr lang="en-GB" smtClean="0"/>
              <a:t>19/03/2026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F6621E-04A5-214B-8BD6-6AC6BD524982}" type="slidenum">
              <a:rPr lang="en-GB" smtClean="0"/>
              <a:t>‹#›</a:t>
            </a:fld>
            <a:endParaRPr lang="en-GB"/>
          </a:p>
        </p:txBody>
      </p:sp>
    </p:spTree>
    <p:extLst>
      <p:ext uri="{BB962C8B-B14F-4D97-AF65-F5344CB8AC3E}">
        <p14:creationId xmlns:p14="http://schemas.microsoft.com/office/powerpoint/2010/main" val="3058047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F6621E-04A5-214B-8BD6-6AC6BD524982}" type="slidenum">
              <a:rPr lang="en-GB" smtClean="0"/>
              <a:t>5</a:t>
            </a:fld>
            <a:endParaRPr lang="en-GB"/>
          </a:p>
        </p:txBody>
      </p:sp>
    </p:spTree>
    <p:extLst>
      <p:ext uri="{BB962C8B-B14F-4D97-AF65-F5344CB8AC3E}">
        <p14:creationId xmlns:p14="http://schemas.microsoft.com/office/powerpoint/2010/main" val="2953536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EA67E988-5919-57BB-C7DE-D3EAD38A3045}"/>
              </a:ext>
              <a:ext uri="{C183D7F6-B498-43B3-948B-1728B52AA6E4}">
                <adec:decorative xmlns:adec="http://schemas.microsoft.com/office/drawing/2017/decorative" val="1"/>
              </a:ext>
            </a:extLst>
          </p:cNvPr>
          <p:cNvSpPr/>
          <p:nvPr/>
        </p:nvSpPr>
        <p:spPr>
          <a:xfrm>
            <a:off x="517870" y="6209925"/>
            <a:ext cx="11155680" cy="45719"/>
          </a:xfrm>
          <a:custGeom>
            <a:avLst/>
            <a:gdLst>
              <a:gd name="connsiteX0" fmla="*/ 0 w 8715708"/>
              <a:gd name="connsiteY0" fmla="*/ 0 h 45719"/>
              <a:gd name="connsiteX1" fmla="*/ 3694525 w 8715708"/>
              <a:gd name="connsiteY1" fmla="*/ 0 h 45719"/>
              <a:gd name="connsiteX2" fmla="*/ 5021183 w 8715708"/>
              <a:gd name="connsiteY2" fmla="*/ 0 h 45719"/>
              <a:gd name="connsiteX3" fmla="*/ 8715708 w 8715708"/>
              <a:gd name="connsiteY3" fmla="*/ 0 h 45719"/>
              <a:gd name="connsiteX4" fmla="*/ 8715708 w 8715708"/>
              <a:gd name="connsiteY4" fmla="*/ 45719 h 45719"/>
              <a:gd name="connsiteX5" fmla="*/ 5021183 w 8715708"/>
              <a:gd name="connsiteY5" fmla="*/ 45719 h 45719"/>
              <a:gd name="connsiteX6" fmla="*/ 3694525 w 8715708"/>
              <a:gd name="connsiteY6" fmla="*/ 45719 h 45719"/>
              <a:gd name="connsiteX7" fmla="*/ 0 w 8715708"/>
              <a:gd name="connsiteY7" fmla="*/ 45719 h 45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5708" h="45719">
                <a:moveTo>
                  <a:pt x="0" y="0"/>
                </a:moveTo>
                <a:lnTo>
                  <a:pt x="3694525" y="0"/>
                </a:lnTo>
                <a:lnTo>
                  <a:pt x="5021183" y="0"/>
                </a:lnTo>
                <a:lnTo>
                  <a:pt x="8715708" y="0"/>
                </a:lnTo>
                <a:lnTo>
                  <a:pt x="8715708" y="45719"/>
                </a:lnTo>
                <a:lnTo>
                  <a:pt x="5021183" y="45719"/>
                </a:lnTo>
                <a:lnTo>
                  <a:pt x="3694525" y="45719"/>
                </a:lnTo>
                <a:lnTo>
                  <a:pt x="0" y="4571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B2327B2-BA4B-2C04-0751-5CB63D4AA425}"/>
              </a:ext>
            </a:extLst>
          </p:cNvPr>
          <p:cNvSpPr>
            <a:spLocks noGrp="1"/>
          </p:cNvSpPr>
          <p:nvPr>
            <p:ph type="ctrTitle"/>
          </p:nvPr>
        </p:nvSpPr>
        <p:spPr>
          <a:xfrm>
            <a:off x="521208" y="978408"/>
            <a:ext cx="11155680" cy="3429000"/>
          </a:xfrm>
        </p:spPr>
        <p:txBody>
          <a:bodyPr anchor="t">
            <a:normAutofit/>
          </a:bodyPr>
          <a:lstStyle>
            <a:lvl1pPr algn="l">
              <a:defRPr sz="7200"/>
            </a:lvl1pPr>
          </a:lstStyle>
          <a:p>
            <a:r>
              <a:rPr lang="en-US" dirty="0"/>
              <a:t>Click to edit Master title style</a:t>
            </a:r>
          </a:p>
        </p:txBody>
      </p:sp>
      <p:sp>
        <p:nvSpPr>
          <p:cNvPr id="3" name="Subtitle 2">
            <a:extLst>
              <a:ext uri="{FF2B5EF4-FFF2-40B4-BE49-F238E27FC236}">
                <a16:creationId xmlns:a16="http://schemas.microsoft.com/office/drawing/2014/main" id="{E7201176-DC7A-4C3D-3D8F-352526DA7B5D}"/>
              </a:ext>
            </a:extLst>
          </p:cNvPr>
          <p:cNvSpPr>
            <a:spLocks noGrp="1"/>
          </p:cNvSpPr>
          <p:nvPr>
            <p:ph type="subTitle" idx="1"/>
          </p:nvPr>
        </p:nvSpPr>
        <p:spPr>
          <a:xfrm>
            <a:off x="521208" y="4480560"/>
            <a:ext cx="7104888" cy="1399032"/>
          </a:xfrm>
        </p:spPr>
        <p:txBody>
          <a:bodyPr anchor="b">
            <a:normAutofit/>
          </a:bodyPr>
          <a:lstStyle>
            <a:lvl1pPr marL="0" indent="0" algn="l">
              <a:buNone/>
              <a:defRPr sz="22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7DC221-9A2E-7459-102F-C3CFB27CC389}"/>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5" name="Footer Placeholder 4">
            <a:extLst>
              <a:ext uri="{FF2B5EF4-FFF2-40B4-BE49-F238E27FC236}">
                <a16:creationId xmlns:a16="http://schemas.microsoft.com/office/drawing/2014/main" id="{A5020671-6F7D-3A03-EEC1-661A87F96F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453D3A-E0F9-8386-2A6C-96671FBB15A5}"/>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207074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36771-E72D-FAD8-771E-3E196DD2E1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B5BB827-257D-60D9-792F-E695900429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E5D2E7-C856-F78A-E88C-375474982A5F}"/>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5" name="Footer Placeholder 4">
            <a:extLst>
              <a:ext uri="{FF2B5EF4-FFF2-40B4-BE49-F238E27FC236}">
                <a16:creationId xmlns:a16="http://schemas.microsoft.com/office/drawing/2014/main" id="{0FDAB289-9591-51C9-9E3C-B6F2ACC6A6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FE037C-790D-7442-8E43-D2740B3952B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393410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635151-A38B-3766-6A32-FF1DF7687D9F}"/>
              </a:ext>
            </a:extLst>
          </p:cNvPr>
          <p:cNvSpPr>
            <a:spLocks noGrp="1"/>
          </p:cNvSpPr>
          <p:nvPr>
            <p:ph type="title" orient="vert"/>
          </p:nvPr>
        </p:nvSpPr>
        <p:spPr>
          <a:xfrm>
            <a:off x="8659368" y="978408"/>
            <a:ext cx="2551176" cy="536752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33D132D1-640C-FB9A-AD6F-D845738349F6}"/>
              </a:ext>
            </a:extLst>
          </p:cNvPr>
          <p:cNvSpPr>
            <a:spLocks noGrp="1"/>
          </p:cNvSpPr>
          <p:nvPr>
            <p:ph type="body" orient="vert" idx="1"/>
          </p:nvPr>
        </p:nvSpPr>
        <p:spPr>
          <a:xfrm>
            <a:off x="521208" y="978408"/>
            <a:ext cx="8010144" cy="536752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955F80A-4BA7-8ED8-9A62-B92194272620}"/>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5" name="Footer Placeholder 4">
            <a:extLst>
              <a:ext uri="{FF2B5EF4-FFF2-40B4-BE49-F238E27FC236}">
                <a16:creationId xmlns:a16="http://schemas.microsoft.com/office/drawing/2014/main" id="{85E38113-D55A-A1A0-D1FE-53C95860FB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919DDB-F89D-4B2D-21A2-82AF1D1023E4}"/>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262572D8-D485-1DB1-34B1-C35C61C89940}"/>
              </a:ext>
            </a:extLst>
          </p:cNvPr>
          <p:cNvSpPr/>
          <p:nvPr/>
        </p:nvSpPr>
        <p:spPr>
          <a:xfrm rot="5400000">
            <a:off x="8936623" y="3585018"/>
            <a:ext cx="5325734"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4095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26D03-149A-DAB3-4B2A-E9B74F2E25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C1E73D-41A7-9934-0990-9208B95232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BB2A3F-E719-673C-5D56-F663712D0E7F}"/>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5" name="Footer Placeholder 4">
            <a:extLst>
              <a:ext uri="{FF2B5EF4-FFF2-40B4-BE49-F238E27FC236}">
                <a16:creationId xmlns:a16="http://schemas.microsoft.com/office/drawing/2014/main" id="{04AE594A-52F5-D85E-343C-ADFEE3C72E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7D5C9C-B2E2-FC26-E459-9E880EF975B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650616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9D51F-B2D5-2804-4F7C-C99850FBD05B}"/>
              </a:ext>
            </a:extLst>
          </p:cNvPr>
          <p:cNvSpPr>
            <a:spLocks noGrp="1"/>
          </p:cNvSpPr>
          <p:nvPr>
            <p:ph type="title"/>
          </p:nvPr>
        </p:nvSpPr>
        <p:spPr>
          <a:xfrm>
            <a:off x="521208" y="978408"/>
            <a:ext cx="5020056" cy="4288536"/>
          </a:xfrm>
        </p:spPr>
        <p:txBody>
          <a:bodyPr anchor="t">
            <a:normAutofit/>
          </a:bodyPr>
          <a:lstStyle>
            <a:lvl1pPr>
              <a:defRPr sz="5400"/>
            </a:lvl1pPr>
          </a:lstStyle>
          <a:p>
            <a:r>
              <a:rPr lang="en-US" dirty="0"/>
              <a:t>Click to edit Master title style</a:t>
            </a:r>
          </a:p>
        </p:txBody>
      </p:sp>
      <p:sp>
        <p:nvSpPr>
          <p:cNvPr id="3" name="Text Placeholder 2">
            <a:extLst>
              <a:ext uri="{FF2B5EF4-FFF2-40B4-BE49-F238E27FC236}">
                <a16:creationId xmlns:a16="http://schemas.microsoft.com/office/drawing/2014/main" id="{15FE5516-03B6-C488-EB4A-68AE681EDFB8}"/>
              </a:ext>
            </a:extLst>
          </p:cNvPr>
          <p:cNvSpPr>
            <a:spLocks noGrp="1"/>
          </p:cNvSpPr>
          <p:nvPr>
            <p:ph type="body" idx="1"/>
          </p:nvPr>
        </p:nvSpPr>
        <p:spPr>
          <a:xfrm>
            <a:off x="521208" y="5266944"/>
            <a:ext cx="5020056" cy="1088136"/>
          </a:xfrm>
        </p:spPr>
        <p:txBody>
          <a:bodyPr anchor="b">
            <a:normAutofit/>
          </a:bodyPr>
          <a:lstStyle>
            <a:lvl1pPr marL="0" indent="0">
              <a:buNone/>
              <a:defRPr sz="2200" i="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0ECB4D7-49A7-D050-70B9-11A1E2D445D8}"/>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5" name="Footer Placeholder 4">
            <a:extLst>
              <a:ext uri="{FF2B5EF4-FFF2-40B4-BE49-F238E27FC236}">
                <a16:creationId xmlns:a16="http://schemas.microsoft.com/office/drawing/2014/main" id="{8A9A913F-AD00-C1EE-B01A-8590671C01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4FC386-B2AF-6FAD-D053-E22D48CD7285}"/>
              </a:ext>
            </a:extLst>
          </p:cNvPr>
          <p:cNvSpPr>
            <a:spLocks noGrp="1"/>
          </p:cNvSpPr>
          <p:nvPr>
            <p:ph type="sldNum" sz="quarter" idx="12"/>
          </p:nvPr>
        </p:nvSpPr>
        <p:spPr/>
        <p:txBody>
          <a:bodyPr/>
          <a:lstStyle/>
          <a:p>
            <a:fld id="{148CC95F-0247-41B6-91CF-DC97C76A7088}" type="slidenum">
              <a:rPr lang="en-US" smtClean="0"/>
              <a:t>‹#›</a:t>
            </a:fld>
            <a:endParaRPr lang="en-US"/>
          </a:p>
        </p:txBody>
      </p:sp>
      <p:sp>
        <p:nvSpPr>
          <p:cNvPr id="7" name="Rectangle 6">
            <a:extLst>
              <a:ext uri="{FF2B5EF4-FFF2-40B4-BE49-F238E27FC236}">
                <a16:creationId xmlns:a16="http://schemas.microsoft.com/office/drawing/2014/main" id="{4E1E1B67-3BFF-F04B-52F4-7E724FB3B24D}"/>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4717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E3B21-CF4D-1B01-0F4E-D32C1B218B6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1FB39FF2-6858-B514-B695-58442557D0C1}"/>
              </a:ext>
            </a:extLst>
          </p:cNvPr>
          <p:cNvSpPr>
            <a:spLocks noGrp="1"/>
          </p:cNvSpPr>
          <p:nvPr>
            <p:ph sz="half" idx="1"/>
          </p:nvPr>
        </p:nvSpPr>
        <p:spPr>
          <a:xfrm>
            <a:off x="521208"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FA30130-974D-B91D-5B93-EC52AABDB5B0}"/>
              </a:ext>
            </a:extLst>
          </p:cNvPr>
          <p:cNvSpPr>
            <a:spLocks noGrp="1"/>
          </p:cNvSpPr>
          <p:nvPr>
            <p:ph sz="half" idx="2"/>
          </p:nvPr>
        </p:nvSpPr>
        <p:spPr>
          <a:xfrm>
            <a:off x="6519672" y="2578608"/>
            <a:ext cx="5166360" cy="37673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5BED99-6FD7-9C6B-1152-A6E42715BB79}"/>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6" name="Footer Placeholder 5">
            <a:extLst>
              <a:ext uri="{FF2B5EF4-FFF2-40B4-BE49-F238E27FC236}">
                <a16:creationId xmlns:a16="http://schemas.microsoft.com/office/drawing/2014/main" id="{BA253AAC-5967-2565-A715-82D3505ABF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B51313-69FB-E016-3CC1-62CA476ED214}"/>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162056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3DF9D-B849-CE37-97E4-AD37F880677F}"/>
              </a:ext>
            </a:extLst>
          </p:cNvPr>
          <p:cNvSpPr>
            <a:spLocks noGrp="1"/>
          </p:cNvSpPr>
          <p:nvPr>
            <p:ph type="title"/>
          </p:nvPr>
        </p:nvSpPr>
        <p:spPr>
          <a:xfrm>
            <a:off x="521208" y="978408"/>
            <a:ext cx="11164824" cy="12161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D4C626-4008-960A-E601-6AA9F4BB8D8B}"/>
              </a:ext>
            </a:extLst>
          </p:cNvPr>
          <p:cNvSpPr>
            <a:spLocks noGrp="1"/>
          </p:cNvSpPr>
          <p:nvPr>
            <p:ph type="body" idx="1"/>
          </p:nvPr>
        </p:nvSpPr>
        <p:spPr>
          <a:xfrm>
            <a:off x="521208"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806E8D6C-AC07-ED6B-2EA8-9C40A5AEA748}"/>
              </a:ext>
            </a:extLst>
          </p:cNvPr>
          <p:cNvSpPr>
            <a:spLocks noGrp="1"/>
          </p:cNvSpPr>
          <p:nvPr>
            <p:ph sz="half" idx="2"/>
          </p:nvPr>
        </p:nvSpPr>
        <p:spPr>
          <a:xfrm>
            <a:off x="521208" y="3035808"/>
            <a:ext cx="5166360" cy="331012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3C52617E-C6D9-246B-E7B7-8159DF17C0A3}"/>
              </a:ext>
            </a:extLst>
          </p:cNvPr>
          <p:cNvSpPr>
            <a:spLocks noGrp="1"/>
          </p:cNvSpPr>
          <p:nvPr>
            <p:ph type="body" sz="quarter" idx="3"/>
          </p:nvPr>
        </p:nvSpPr>
        <p:spPr>
          <a:xfrm>
            <a:off x="6519672" y="2340864"/>
            <a:ext cx="5166360" cy="65836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DBC2094-7EBC-02C5-5AB5-233E63080A9C}"/>
              </a:ext>
            </a:extLst>
          </p:cNvPr>
          <p:cNvSpPr>
            <a:spLocks noGrp="1"/>
          </p:cNvSpPr>
          <p:nvPr>
            <p:ph sz="quarter" idx="4"/>
          </p:nvPr>
        </p:nvSpPr>
        <p:spPr>
          <a:xfrm>
            <a:off x="6519672" y="3035808"/>
            <a:ext cx="5166360" cy="331012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23010BD2-59B4-FD2E-3C5E-C83AE6003985}"/>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8" name="Footer Placeholder 7">
            <a:extLst>
              <a:ext uri="{FF2B5EF4-FFF2-40B4-BE49-F238E27FC236}">
                <a16:creationId xmlns:a16="http://schemas.microsoft.com/office/drawing/2014/main" id="{E72B35C4-A654-7759-BDA0-94D9D1A2166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55F4347-2EC0-CA6E-2637-8048456D7ECB}"/>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30516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4716D-52F2-C7FB-83B1-2DA1AD375EAE}"/>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6F4A371-AC27-6A28-32E6-74A28371BF55}"/>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4" name="Footer Placeholder 3">
            <a:extLst>
              <a:ext uri="{FF2B5EF4-FFF2-40B4-BE49-F238E27FC236}">
                <a16:creationId xmlns:a16="http://schemas.microsoft.com/office/drawing/2014/main" id="{D155941A-A24E-885D-E894-0326F4C400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9D5E5B4-971F-FF6A-1B07-A5C8537055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1199573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9F431F-E6DC-4137-3092-A30A0A3628EC}"/>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3" name="Footer Placeholder 2">
            <a:extLst>
              <a:ext uri="{FF2B5EF4-FFF2-40B4-BE49-F238E27FC236}">
                <a16:creationId xmlns:a16="http://schemas.microsoft.com/office/drawing/2014/main" id="{06AC814B-67B4-C70F-FA51-6205D5E2CB8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EAA9C9-D895-DD20-1089-EA75EA428951}"/>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079987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50562-884C-9053-70C1-3B72A0B45EA6}"/>
              </a:ext>
            </a:extLst>
          </p:cNvPr>
          <p:cNvSpPr>
            <a:spLocks noGrp="1"/>
          </p:cNvSpPr>
          <p:nvPr>
            <p:ph type="title"/>
          </p:nvPr>
        </p:nvSpPr>
        <p:spPr>
          <a:xfrm>
            <a:off x="521208" y="978408"/>
            <a:ext cx="5020056" cy="2459736"/>
          </a:xfrm>
        </p:spPr>
        <p:txBody>
          <a:bodyPr anchor="t">
            <a:noAutofit/>
          </a:bodyPr>
          <a:lstStyle>
            <a:lvl1pPr>
              <a:defRPr sz="4400"/>
            </a:lvl1pPr>
          </a:lstStyle>
          <a:p>
            <a:r>
              <a:rPr lang="en-US" dirty="0"/>
              <a:t>Click to edit Master title style</a:t>
            </a:r>
          </a:p>
        </p:txBody>
      </p:sp>
      <p:sp>
        <p:nvSpPr>
          <p:cNvPr id="3" name="Content Placeholder 2">
            <a:extLst>
              <a:ext uri="{FF2B5EF4-FFF2-40B4-BE49-F238E27FC236}">
                <a16:creationId xmlns:a16="http://schemas.microsoft.com/office/drawing/2014/main" id="{0318F509-68F0-39D5-1A8B-CE246715AE46}"/>
              </a:ext>
            </a:extLst>
          </p:cNvPr>
          <p:cNvSpPr>
            <a:spLocks noGrp="1"/>
          </p:cNvSpPr>
          <p:nvPr>
            <p:ph idx="1"/>
          </p:nvPr>
        </p:nvSpPr>
        <p:spPr>
          <a:xfrm>
            <a:off x="6519672" y="987424"/>
            <a:ext cx="5166360" cy="5358384"/>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F158E37C-27CE-3A84-FC74-BDCCD8A9A3EC}"/>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A95F79-E23E-11D2-40BF-66ED340195DB}"/>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6" name="Footer Placeholder 5">
            <a:extLst>
              <a:ext uri="{FF2B5EF4-FFF2-40B4-BE49-F238E27FC236}">
                <a16:creationId xmlns:a16="http://schemas.microsoft.com/office/drawing/2014/main" id="{4457F7FC-06F3-3D89-5D1A-4EC4B1D735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54ACD5-6E0B-5713-DC9A-41E9D62AB12D}"/>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3611747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B2D45-7CDB-D38C-2AAE-273F797674E1}"/>
              </a:ext>
            </a:extLst>
          </p:cNvPr>
          <p:cNvSpPr>
            <a:spLocks noGrp="1"/>
          </p:cNvSpPr>
          <p:nvPr>
            <p:ph type="title"/>
          </p:nvPr>
        </p:nvSpPr>
        <p:spPr>
          <a:xfrm>
            <a:off x="521208" y="978408"/>
            <a:ext cx="5020056" cy="2459736"/>
          </a:xfrm>
        </p:spPr>
        <p:txBody>
          <a:bodyPr anchor="t">
            <a:noAutofit/>
          </a:bodyPr>
          <a:lstStyle>
            <a:lvl1pPr>
              <a:defRPr sz="4400"/>
            </a:lvl1pPr>
          </a:lstStyle>
          <a:p>
            <a:r>
              <a:rPr lang="en-US" dirty="0"/>
              <a:t>Click to edit Master title style</a:t>
            </a:r>
          </a:p>
        </p:txBody>
      </p:sp>
      <p:sp>
        <p:nvSpPr>
          <p:cNvPr id="3" name="Picture Placeholder 2">
            <a:extLst>
              <a:ext uri="{FF2B5EF4-FFF2-40B4-BE49-F238E27FC236}">
                <a16:creationId xmlns:a16="http://schemas.microsoft.com/office/drawing/2014/main" id="{CCBF0855-1744-56E4-B115-3A3C5EA7834B}"/>
              </a:ext>
            </a:extLst>
          </p:cNvPr>
          <p:cNvSpPr>
            <a:spLocks noGrp="1"/>
          </p:cNvSpPr>
          <p:nvPr>
            <p:ph type="pic" idx="1"/>
          </p:nvPr>
        </p:nvSpPr>
        <p:spPr>
          <a:xfrm>
            <a:off x="6519672" y="987424"/>
            <a:ext cx="5166360" cy="53583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5E8A1D-28AE-4A19-BD96-401D4822A53D}"/>
              </a:ext>
            </a:extLst>
          </p:cNvPr>
          <p:cNvSpPr>
            <a:spLocks noGrp="1"/>
          </p:cNvSpPr>
          <p:nvPr>
            <p:ph type="body" sz="half" idx="2"/>
          </p:nvPr>
        </p:nvSpPr>
        <p:spPr>
          <a:xfrm>
            <a:off x="521208" y="3575304"/>
            <a:ext cx="5020056" cy="2770632"/>
          </a:xfrm>
        </p:spPr>
        <p:txBody>
          <a:bodyPr>
            <a:normAutofit/>
          </a:bodyPr>
          <a:lstStyle>
            <a:lvl1pPr marL="0" indent="0">
              <a:buNone/>
              <a:defRPr sz="220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327DDB-CE95-4C89-DFC5-7DDBFC24E89C}"/>
              </a:ext>
            </a:extLst>
          </p:cNvPr>
          <p:cNvSpPr>
            <a:spLocks noGrp="1"/>
          </p:cNvSpPr>
          <p:nvPr>
            <p:ph type="dt" sz="half" idx="10"/>
          </p:nvPr>
        </p:nvSpPr>
        <p:spPr/>
        <p:txBody>
          <a:bodyPr/>
          <a:lstStyle/>
          <a:p>
            <a:fld id="{E80C50CD-E178-4744-9B35-B2F624D6C5E9}" type="datetimeFigureOut">
              <a:rPr lang="en-US" smtClean="0"/>
              <a:t>3/19/26</a:t>
            </a:fld>
            <a:endParaRPr lang="en-US"/>
          </a:p>
        </p:txBody>
      </p:sp>
      <p:sp>
        <p:nvSpPr>
          <p:cNvPr id="6" name="Footer Placeholder 5">
            <a:extLst>
              <a:ext uri="{FF2B5EF4-FFF2-40B4-BE49-F238E27FC236}">
                <a16:creationId xmlns:a16="http://schemas.microsoft.com/office/drawing/2014/main" id="{0522C835-F3B5-943C-FFC4-D5BA9666AF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709891-6E3C-ADED-01DD-15FCED37AF4A}"/>
              </a:ext>
            </a:extLst>
          </p:cNvPr>
          <p:cNvSpPr>
            <a:spLocks noGrp="1"/>
          </p:cNvSpPr>
          <p:nvPr>
            <p:ph type="sldNum" sz="quarter" idx="12"/>
          </p:nvPr>
        </p:nvSpPr>
        <p:spPr/>
        <p:txBody>
          <a:bodyPr/>
          <a:lstStyle/>
          <a:p>
            <a:fld id="{148CC95F-0247-41B6-91CF-DC97C76A7088}" type="slidenum">
              <a:rPr lang="en-US" smtClean="0"/>
              <a:t>‹#›</a:t>
            </a:fld>
            <a:endParaRPr lang="en-US"/>
          </a:p>
        </p:txBody>
      </p:sp>
    </p:spTree>
    <p:extLst>
      <p:ext uri="{BB962C8B-B14F-4D97-AF65-F5344CB8AC3E}">
        <p14:creationId xmlns:p14="http://schemas.microsoft.com/office/powerpoint/2010/main" val="2266209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1A28D7-6581-4956-AAE3-9104804DF55B}"/>
              </a:ext>
            </a:extLst>
          </p:cNvPr>
          <p:cNvSpPr>
            <a:spLocks noGrp="1"/>
          </p:cNvSpPr>
          <p:nvPr>
            <p:ph type="title"/>
          </p:nvPr>
        </p:nvSpPr>
        <p:spPr>
          <a:xfrm>
            <a:off x="521208" y="978408"/>
            <a:ext cx="11155680" cy="146304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F3CFCCA4-57A4-08A1-FC45-D2BBA66FABFA}"/>
              </a:ext>
            </a:extLst>
          </p:cNvPr>
          <p:cNvSpPr>
            <a:spLocks noGrp="1"/>
          </p:cNvSpPr>
          <p:nvPr>
            <p:ph type="body" idx="1"/>
          </p:nvPr>
        </p:nvSpPr>
        <p:spPr>
          <a:xfrm>
            <a:off x="521208" y="2578608"/>
            <a:ext cx="11155680" cy="376732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0FAA0F4-2442-8D45-3C3D-1B8F55C8683A}"/>
              </a:ext>
            </a:extLst>
          </p:cNvPr>
          <p:cNvSpPr>
            <a:spLocks noGrp="1"/>
          </p:cNvSpPr>
          <p:nvPr>
            <p:ph type="dt" sz="half" idx="2"/>
          </p:nvPr>
        </p:nvSpPr>
        <p:spPr>
          <a:xfrm>
            <a:off x="521208" y="6419088"/>
            <a:ext cx="2743200" cy="365125"/>
          </a:xfrm>
          <a:prstGeom prst="rect">
            <a:avLst/>
          </a:prstGeom>
        </p:spPr>
        <p:txBody>
          <a:bodyPr vert="horz" lIns="91440" tIns="45720" rIns="91440" bIns="45720" rtlCol="0" anchor="ctr"/>
          <a:lstStyle>
            <a:lvl1pPr algn="l">
              <a:defRPr sz="900">
                <a:solidFill>
                  <a:schemeClr val="tx1"/>
                </a:solidFill>
              </a:defRPr>
            </a:lvl1pPr>
          </a:lstStyle>
          <a:p>
            <a:fld id="{E80C50CD-E178-4744-9B35-B2F624D6C5E9}" type="datetimeFigureOut">
              <a:rPr lang="en-US" smtClean="0"/>
              <a:pPr/>
              <a:t>3/19/26</a:t>
            </a:fld>
            <a:endParaRPr lang="en-US"/>
          </a:p>
        </p:txBody>
      </p:sp>
      <p:sp>
        <p:nvSpPr>
          <p:cNvPr id="5" name="Footer Placeholder 4">
            <a:extLst>
              <a:ext uri="{FF2B5EF4-FFF2-40B4-BE49-F238E27FC236}">
                <a16:creationId xmlns:a16="http://schemas.microsoft.com/office/drawing/2014/main" id="{9E03785E-FB42-1D54-92AC-D0A61A8FABD4}"/>
              </a:ext>
            </a:extLst>
          </p:cNvPr>
          <p:cNvSpPr>
            <a:spLocks noGrp="1"/>
          </p:cNvSpPr>
          <p:nvPr>
            <p:ph type="ftr" sz="quarter" idx="3"/>
          </p:nvPr>
        </p:nvSpPr>
        <p:spPr>
          <a:xfrm>
            <a:off x="521208" y="100584"/>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BCC9CF34-1274-DB45-4809-90E5D244A9AE}"/>
              </a:ext>
            </a:extLst>
          </p:cNvPr>
          <p:cNvSpPr>
            <a:spLocks noGrp="1"/>
          </p:cNvSpPr>
          <p:nvPr>
            <p:ph type="sldNum" sz="quarter" idx="4"/>
          </p:nvPr>
        </p:nvSpPr>
        <p:spPr>
          <a:xfrm>
            <a:off x="11457432" y="6419088"/>
            <a:ext cx="640080" cy="365125"/>
          </a:xfrm>
          <a:prstGeom prst="rect">
            <a:avLst/>
          </a:prstGeom>
        </p:spPr>
        <p:txBody>
          <a:bodyPr vert="horz" lIns="91440" tIns="45720" rIns="91440" bIns="45720" rtlCol="0" anchor="ctr"/>
          <a:lstStyle>
            <a:lvl1pPr algn="r">
              <a:defRPr sz="900">
                <a:solidFill>
                  <a:schemeClr val="tx1"/>
                </a:solidFill>
              </a:defRPr>
            </a:lvl1pPr>
          </a:lstStyle>
          <a:p>
            <a:fld id="{148CC95F-0247-41B6-91CF-DC97C76A7088}" type="slidenum">
              <a:rPr lang="en-US" smtClean="0"/>
              <a:pPr/>
              <a:t>‹#›</a:t>
            </a:fld>
            <a:endParaRPr lang="en-US"/>
          </a:p>
        </p:txBody>
      </p:sp>
      <p:sp>
        <p:nvSpPr>
          <p:cNvPr id="7" name="Freeform: Shape 6">
            <a:extLst>
              <a:ext uri="{FF2B5EF4-FFF2-40B4-BE49-F238E27FC236}">
                <a16:creationId xmlns:a16="http://schemas.microsoft.com/office/drawing/2014/main" id="{774A975B-A886-5202-0489-6965514A0D14}"/>
              </a:ext>
              <a:ext uri="{C183D7F6-B498-43B3-948B-1728B52AA6E4}">
                <adec:decorative xmlns:adec="http://schemas.microsoft.com/office/drawing/2017/decorative" val="1"/>
              </a:ext>
            </a:extLst>
          </p:cNvPr>
          <p:cNvSpPr/>
          <p:nvPr/>
        </p:nvSpPr>
        <p:spPr>
          <a:xfrm>
            <a:off x="517869" y="508090"/>
            <a:ext cx="11153214"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56334496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914400" rtl="0" eaLnBrk="1" latinLnBrk="0" hangingPunct="1">
        <a:lnSpc>
          <a:spcPct val="10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leedsbeckett.ac.uk/blogs/food-court/2016/04/feed-your-brain-for-exam-succes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ECA69B-4C2A-7F31-8019-E90DB3BD49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4" name="Picture 3">
            <a:extLst>
              <a:ext uri="{FF2B5EF4-FFF2-40B4-BE49-F238E27FC236}">
                <a16:creationId xmlns:a16="http://schemas.microsoft.com/office/drawing/2014/main" id="{0C3104CA-10A9-BB4A-BE45-C2B4D0E25D05}"/>
              </a:ext>
            </a:extLst>
          </p:cNvPr>
          <p:cNvPicPr>
            <a:picLocks noChangeAspect="1"/>
          </p:cNvPicPr>
          <p:nvPr/>
        </p:nvPicPr>
        <p:blipFill>
          <a:blip r:embed="rId2"/>
          <a:srcRect t="15730"/>
          <a:stretch>
            <a:fillRect/>
          </a:stretch>
        </p:blipFill>
        <p:spPr>
          <a:xfrm>
            <a:off x="20" y="294300"/>
            <a:ext cx="12191980" cy="6857990"/>
          </a:xfrm>
          <a:prstGeom prst="rect">
            <a:avLst/>
          </a:prstGeom>
        </p:spPr>
      </p:pic>
      <p:sp>
        <p:nvSpPr>
          <p:cNvPr id="11" name="Rectangle 10">
            <a:extLst>
              <a:ext uri="{FF2B5EF4-FFF2-40B4-BE49-F238E27FC236}">
                <a16:creationId xmlns:a16="http://schemas.microsoft.com/office/drawing/2014/main" id="{857DEAC1-B3AA-6569-0A44-A191DF2F3C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7840"/>
            <a:ext cx="12191999" cy="12801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Title 1">
            <a:extLst>
              <a:ext uri="{FF2B5EF4-FFF2-40B4-BE49-F238E27FC236}">
                <a16:creationId xmlns:a16="http://schemas.microsoft.com/office/drawing/2014/main" id="{513F854D-809A-EBDC-2BE7-E7087668E7B1}"/>
              </a:ext>
            </a:extLst>
          </p:cNvPr>
          <p:cNvSpPr>
            <a:spLocks noGrp="1"/>
          </p:cNvSpPr>
          <p:nvPr>
            <p:ph type="ctrTitle"/>
          </p:nvPr>
        </p:nvSpPr>
        <p:spPr>
          <a:xfrm>
            <a:off x="320039" y="5739969"/>
            <a:ext cx="8178501" cy="960120"/>
          </a:xfrm>
          <a:ln>
            <a:noFill/>
          </a:ln>
        </p:spPr>
        <p:txBody>
          <a:bodyPr anchor="ctr">
            <a:normAutofit/>
          </a:bodyPr>
          <a:lstStyle/>
          <a:p>
            <a:r>
              <a:rPr lang="en-GB" sz="4400" dirty="0"/>
              <a:t>Exam Skills</a:t>
            </a:r>
          </a:p>
        </p:txBody>
      </p:sp>
      <p:sp>
        <p:nvSpPr>
          <p:cNvPr id="3" name="Subtitle 2">
            <a:extLst>
              <a:ext uri="{FF2B5EF4-FFF2-40B4-BE49-F238E27FC236}">
                <a16:creationId xmlns:a16="http://schemas.microsoft.com/office/drawing/2014/main" id="{AB4A4383-5171-6310-CE24-8E1A55514ED9}"/>
              </a:ext>
            </a:extLst>
          </p:cNvPr>
          <p:cNvSpPr>
            <a:spLocks noGrp="1"/>
          </p:cNvSpPr>
          <p:nvPr>
            <p:ph type="subTitle" idx="1"/>
          </p:nvPr>
        </p:nvSpPr>
        <p:spPr>
          <a:xfrm>
            <a:off x="8641975" y="5739969"/>
            <a:ext cx="3355309" cy="960120"/>
          </a:xfrm>
        </p:spPr>
        <p:txBody>
          <a:bodyPr anchor="ctr">
            <a:normAutofit/>
          </a:bodyPr>
          <a:lstStyle/>
          <a:p>
            <a:pPr algn="r"/>
            <a:endParaRPr lang="en-GB" sz="1900"/>
          </a:p>
        </p:txBody>
      </p:sp>
    </p:spTree>
    <p:extLst>
      <p:ext uri="{BB962C8B-B14F-4D97-AF65-F5344CB8AC3E}">
        <p14:creationId xmlns:p14="http://schemas.microsoft.com/office/powerpoint/2010/main" val="1070162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BB8A7-DB9C-C606-8D26-F94966AFB541}"/>
              </a:ext>
            </a:extLst>
          </p:cNvPr>
          <p:cNvSpPr>
            <a:spLocks noGrp="1"/>
          </p:cNvSpPr>
          <p:nvPr>
            <p:ph type="title"/>
          </p:nvPr>
        </p:nvSpPr>
        <p:spPr/>
        <p:txBody>
          <a:bodyPr/>
          <a:lstStyle/>
          <a:p>
            <a:r>
              <a:rPr lang="en-GB" dirty="0"/>
              <a:t>Approaching Exam Season</a:t>
            </a:r>
          </a:p>
        </p:txBody>
      </p:sp>
      <p:sp>
        <p:nvSpPr>
          <p:cNvPr id="3" name="Content Placeholder 2">
            <a:extLst>
              <a:ext uri="{FF2B5EF4-FFF2-40B4-BE49-F238E27FC236}">
                <a16:creationId xmlns:a16="http://schemas.microsoft.com/office/drawing/2014/main" id="{101966E5-E238-ADA5-C000-518AAAE10FA0}"/>
              </a:ext>
            </a:extLst>
          </p:cNvPr>
          <p:cNvSpPr>
            <a:spLocks noGrp="1"/>
          </p:cNvSpPr>
          <p:nvPr>
            <p:ph idx="1"/>
          </p:nvPr>
        </p:nvSpPr>
        <p:spPr/>
        <p:txBody>
          <a:bodyPr/>
          <a:lstStyle/>
          <a:p>
            <a:r>
              <a:rPr lang="en-GB" dirty="0"/>
              <a:t>Make a note of the dates and necessary information for every exam.</a:t>
            </a:r>
          </a:p>
          <a:p>
            <a:pPr lvl="1"/>
            <a:r>
              <a:rPr lang="en-GB" dirty="0"/>
              <a:t>Write it in a calendar or somewhere visible – printed out on the wall? Online calendar with reminders?</a:t>
            </a:r>
          </a:p>
          <a:p>
            <a:pPr lvl="1"/>
            <a:r>
              <a:rPr lang="en-GB" dirty="0"/>
              <a:t>Date, time, location, length.</a:t>
            </a:r>
          </a:p>
          <a:p>
            <a:pPr lvl="1"/>
            <a:r>
              <a:rPr lang="en-GB" dirty="0"/>
              <a:t>Do you have any reasonable adjustments that need to be confirmed? Flag concerns ASAP</a:t>
            </a:r>
          </a:p>
          <a:p>
            <a:pPr lvl="1"/>
            <a:endParaRPr lang="en-GB" dirty="0"/>
          </a:p>
          <a:p>
            <a:r>
              <a:rPr lang="en-GB" dirty="0"/>
              <a:t>Draw up a schedule for over the vacation.</a:t>
            </a:r>
          </a:p>
          <a:p>
            <a:pPr lvl="1"/>
            <a:r>
              <a:rPr lang="en-GB" dirty="0"/>
              <a:t>What has worked for you in the past? What could have gone better?</a:t>
            </a:r>
          </a:p>
          <a:p>
            <a:pPr lvl="1"/>
            <a:r>
              <a:rPr lang="en-GB" dirty="0"/>
              <a:t>Blocks of concentrating on particular modules? A couple of hours on one, a couple on another each day? </a:t>
            </a:r>
          </a:p>
          <a:p>
            <a:pPr lvl="1"/>
            <a:r>
              <a:rPr lang="en-GB" dirty="0"/>
              <a:t>Spend roughly the same amount of time on each module. Don’t spend more or less time on one that you enjoy more or less!</a:t>
            </a:r>
          </a:p>
          <a:p>
            <a:pPr lvl="1"/>
            <a:r>
              <a:rPr lang="en-GB" dirty="0"/>
              <a:t>Remember to take some time to rest as well!!</a:t>
            </a:r>
          </a:p>
        </p:txBody>
      </p:sp>
    </p:spTree>
    <p:extLst>
      <p:ext uri="{BB962C8B-B14F-4D97-AF65-F5344CB8AC3E}">
        <p14:creationId xmlns:p14="http://schemas.microsoft.com/office/powerpoint/2010/main" val="3744271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2310C-C6CD-D529-1198-6B57581094FC}"/>
              </a:ext>
            </a:extLst>
          </p:cNvPr>
          <p:cNvSpPr>
            <a:spLocks noGrp="1"/>
          </p:cNvSpPr>
          <p:nvPr>
            <p:ph type="title"/>
          </p:nvPr>
        </p:nvSpPr>
        <p:spPr/>
        <p:txBody>
          <a:bodyPr/>
          <a:lstStyle/>
          <a:p>
            <a:r>
              <a:rPr lang="en-GB" dirty="0"/>
              <a:t>Revision</a:t>
            </a:r>
          </a:p>
        </p:txBody>
      </p:sp>
      <p:sp>
        <p:nvSpPr>
          <p:cNvPr id="3" name="Content Placeholder 2">
            <a:extLst>
              <a:ext uri="{FF2B5EF4-FFF2-40B4-BE49-F238E27FC236}">
                <a16:creationId xmlns:a16="http://schemas.microsoft.com/office/drawing/2014/main" id="{4DC3324D-BA6E-AD6B-3F95-0F69144678F2}"/>
              </a:ext>
            </a:extLst>
          </p:cNvPr>
          <p:cNvSpPr>
            <a:spLocks noGrp="1"/>
          </p:cNvSpPr>
          <p:nvPr>
            <p:ph idx="1"/>
          </p:nvPr>
        </p:nvSpPr>
        <p:spPr>
          <a:xfrm>
            <a:off x="521208" y="1818290"/>
            <a:ext cx="11155680" cy="4527646"/>
          </a:xfrm>
        </p:spPr>
        <p:txBody>
          <a:bodyPr>
            <a:normAutofit fontScale="92500" lnSpcReduction="10000"/>
          </a:bodyPr>
          <a:lstStyle/>
          <a:p>
            <a:r>
              <a:rPr lang="en-GB" dirty="0"/>
              <a:t>What are the general/overarching themes of the module?</a:t>
            </a:r>
          </a:p>
          <a:p>
            <a:r>
              <a:rPr lang="en-GB" dirty="0"/>
              <a:t>What are the key themes/ideas from each lecture/seminar? </a:t>
            </a:r>
          </a:p>
          <a:p>
            <a:pPr lvl="1"/>
            <a:r>
              <a:rPr lang="en-GB" dirty="0"/>
              <a:t>How do the themes of each lecture/seminar relate to each other? </a:t>
            </a:r>
          </a:p>
          <a:p>
            <a:r>
              <a:rPr lang="en-GB" dirty="0"/>
              <a:t>Identify some key primary sources that evidence these themes.</a:t>
            </a:r>
          </a:p>
          <a:p>
            <a:pPr lvl="1"/>
            <a:r>
              <a:rPr lang="en-GB" dirty="0"/>
              <a:t>Even better if they combine multiple themes/ideas.</a:t>
            </a:r>
          </a:p>
          <a:p>
            <a:pPr lvl="1"/>
            <a:r>
              <a:rPr lang="en-GB" dirty="0"/>
              <a:t>Look for sources that have featured heavily in one lecture or appeared in more than one lecture.</a:t>
            </a:r>
          </a:p>
          <a:p>
            <a:r>
              <a:rPr lang="en-GB" dirty="0"/>
              <a:t>Practise active revision:</a:t>
            </a:r>
          </a:p>
          <a:p>
            <a:pPr lvl="1"/>
            <a:r>
              <a:rPr lang="en-GB" dirty="0"/>
              <a:t>Write up summaries of key literature or timelines of key events.</a:t>
            </a:r>
          </a:p>
          <a:p>
            <a:pPr lvl="1"/>
            <a:r>
              <a:rPr lang="en-GB" dirty="0"/>
              <a:t>Make posters, flashcards, </a:t>
            </a:r>
          </a:p>
          <a:p>
            <a:r>
              <a:rPr lang="en-GB" dirty="0"/>
              <a:t>Look at past papers.</a:t>
            </a:r>
          </a:p>
          <a:p>
            <a:pPr lvl="1"/>
            <a:r>
              <a:rPr lang="en-GB" dirty="0"/>
              <a:t>Get used to the format. What are the instructions (e.g. two gobbets, two essays)? Notice there are generally two types of essay questions: broad, conceptual vs specific.</a:t>
            </a:r>
          </a:p>
          <a:p>
            <a:pPr lvl="1"/>
            <a:r>
              <a:rPr lang="en-GB" dirty="0"/>
              <a:t>Think about how to interrogate the terms of a question and how you can open them up.</a:t>
            </a:r>
          </a:p>
          <a:p>
            <a:pPr lvl="1"/>
            <a:r>
              <a:rPr lang="en-GB" dirty="0"/>
              <a:t>The curriculum is different every year, so don’t focus too much on trying to answer specific questions from past papers.</a:t>
            </a:r>
          </a:p>
        </p:txBody>
      </p:sp>
    </p:spTree>
    <p:extLst>
      <p:ext uri="{BB962C8B-B14F-4D97-AF65-F5344CB8AC3E}">
        <p14:creationId xmlns:p14="http://schemas.microsoft.com/office/powerpoint/2010/main" val="370126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BFBFB-C60A-2F9E-F881-5870A032B707}"/>
              </a:ext>
            </a:extLst>
          </p:cNvPr>
          <p:cNvSpPr>
            <a:spLocks noGrp="1"/>
          </p:cNvSpPr>
          <p:nvPr>
            <p:ph type="title"/>
          </p:nvPr>
        </p:nvSpPr>
        <p:spPr/>
        <p:txBody>
          <a:bodyPr/>
          <a:lstStyle/>
          <a:p>
            <a:r>
              <a:rPr lang="en-GB" dirty="0"/>
              <a:t>Exam Season</a:t>
            </a:r>
          </a:p>
        </p:txBody>
      </p:sp>
      <p:sp>
        <p:nvSpPr>
          <p:cNvPr id="3" name="Content Placeholder 2">
            <a:extLst>
              <a:ext uri="{FF2B5EF4-FFF2-40B4-BE49-F238E27FC236}">
                <a16:creationId xmlns:a16="http://schemas.microsoft.com/office/drawing/2014/main" id="{FBD0E0BE-4169-EE8A-A186-626E23E04123}"/>
              </a:ext>
            </a:extLst>
          </p:cNvPr>
          <p:cNvSpPr>
            <a:spLocks noGrp="1"/>
          </p:cNvSpPr>
          <p:nvPr>
            <p:ph idx="1"/>
          </p:nvPr>
        </p:nvSpPr>
        <p:spPr/>
        <p:txBody>
          <a:bodyPr/>
          <a:lstStyle/>
          <a:p>
            <a:r>
              <a:rPr lang="en-GB" dirty="0"/>
              <a:t>Look after yourself!</a:t>
            </a:r>
          </a:p>
          <a:p>
            <a:pPr lvl="1"/>
            <a:r>
              <a:rPr lang="en-GB" dirty="0"/>
              <a:t>Get into a routine – regular sleep patterns, regular meal times, regular rest breaks.</a:t>
            </a:r>
          </a:p>
          <a:p>
            <a:pPr lvl="1"/>
            <a:r>
              <a:rPr lang="en-GB" dirty="0"/>
              <a:t>Find the balance between work and relaxation. Be strict with screen time – you’ll have all summer for that.</a:t>
            </a:r>
          </a:p>
          <a:p>
            <a:pPr lvl="1"/>
            <a:r>
              <a:rPr lang="en-GB" dirty="0"/>
              <a:t>Stay hydrated, </a:t>
            </a:r>
            <a:r>
              <a:rPr lang="en-GB" dirty="0">
                <a:hlinkClick r:id="rId2"/>
              </a:rPr>
              <a:t>fuel your brain</a:t>
            </a:r>
            <a:r>
              <a:rPr lang="en-GB" dirty="0"/>
              <a:t>, avoid too much caffeine, get some fresh air/sunshine (when available…), meditation.</a:t>
            </a:r>
          </a:p>
          <a:p>
            <a:pPr lvl="1"/>
            <a:r>
              <a:rPr lang="en-GB" dirty="0"/>
              <a:t>Group revision sessions (if you can stay focused!)?</a:t>
            </a:r>
          </a:p>
          <a:p>
            <a:r>
              <a:rPr lang="en-GB" dirty="0"/>
              <a:t>Work out an exam day routine</a:t>
            </a:r>
          </a:p>
          <a:p>
            <a:pPr lvl="1"/>
            <a:r>
              <a:rPr lang="en-GB" dirty="0"/>
              <a:t>Get everything ready the night before.</a:t>
            </a:r>
          </a:p>
          <a:p>
            <a:pPr lvl="1"/>
            <a:r>
              <a:rPr lang="en-GB" dirty="0"/>
              <a:t>Make sure you eat before the exam! Slow-release carbohydrates with some protein helps you feel fuller for longer (e.g. low-sugar granola and natural yoghurt).</a:t>
            </a:r>
          </a:p>
          <a:p>
            <a:pPr lvl="1"/>
            <a:r>
              <a:rPr lang="en-GB" dirty="0"/>
              <a:t>Find some time to breathe and focus your mind before the exam.</a:t>
            </a:r>
          </a:p>
          <a:p>
            <a:pPr lvl="1"/>
            <a:endParaRPr lang="en-GB" dirty="0"/>
          </a:p>
        </p:txBody>
      </p:sp>
    </p:spTree>
    <p:extLst>
      <p:ext uri="{BB962C8B-B14F-4D97-AF65-F5344CB8AC3E}">
        <p14:creationId xmlns:p14="http://schemas.microsoft.com/office/powerpoint/2010/main" val="3011014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12284-D8C8-1D33-58B5-6AE917EF0191}"/>
              </a:ext>
            </a:extLst>
          </p:cNvPr>
          <p:cNvSpPr>
            <a:spLocks noGrp="1"/>
          </p:cNvSpPr>
          <p:nvPr>
            <p:ph type="title"/>
          </p:nvPr>
        </p:nvSpPr>
        <p:spPr/>
        <p:txBody>
          <a:bodyPr/>
          <a:lstStyle/>
          <a:p>
            <a:r>
              <a:rPr lang="en-GB" dirty="0"/>
              <a:t>The Exams</a:t>
            </a:r>
          </a:p>
        </p:txBody>
      </p:sp>
      <p:sp>
        <p:nvSpPr>
          <p:cNvPr id="3" name="Content Placeholder 2">
            <a:extLst>
              <a:ext uri="{FF2B5EF4-FFF2-40B4-BE49-F238E27FC236}">
                <a16:creationId xmlns:a16="http://schemas.microsoft.com/office/drawing/2014/main" id="{E68D525E-0A1A-F35B-3294-20004CCFE948}"/>
              </a:ext>
            </a:extLst>
          </p:cNvPr>
          <p:cNvSpPr>
            <a:spLocks noGrp="1"/>
          </p:cNvSpPr>
          <p:nvPr>
            <p:ph idx="1"/>
          </p:nvPr>
        </p:nvSpPr>
        <p:spPr/>
        <p:txBody>
          <a:bodyPr/>
          <a:lstStyle/>
          <a:p>
            <a:r>
              <a:rPr lang="en-GB" dirty="0"/>
              <a:t>Avoid repeating material across the exam.</a:t>
            </a:r>
          </a:p>
          <a:p>
            <a:pPr lvl="1"/>
            <a:r>
              <a:rPr lang="en-GB" dirty="0"/>
              <a:t>Don’t use the same case studies in two essays, show a breadth of knowledge.</a:t>
            </a:r>
          </a:p>
          <a:p>
            <a:pPr lvl="1"/>
            <a:r>
              <a:rPr lang="en-GB" dirty="0"/>
              <a:t>Don’t just talk about the object/passage you analysed in the gobbets.</a:t>
            </a:r>
          </a:p>
          <a:p>
            <a:r>
              <a:rPr lang="en-GB" dirty="0"/>
              <a:t>Avoid reproducing essays you have already submitted for the module.</a:t>
            </a:r>
          </a:p>
          <a:p>
            <a:pPr lvl="1"/>
            <a:r>
              <a:rPr lang="en-GB" dirty="0"/>
              <a:t>You certainly won’t be answering the question properly if you repeat your answer to an essay assignment.</a:t>
            </a:r>
          </a:p>
          <a:p>
            <a:pPr lvl="1"/>
            <a:r>
              <a:rPr lang="en-GB" dirty="0"/>
              <a:t>You can use a piece of evidence that you wrote about in your essay if it is relevant to your response to this question, but it is best to avoid reproducing large chunks of an essay you have already submitted.</a:t>
            </a:r>
          </a:p>
          <a:p>
            <a:r>
              <a:rPr lang="en-GB" dirty="0"/>
              <a:t>Secondary literature?</a:t>
            </a:r>
          </a:p>
          <a:p>
            <a:pPr lvl="1"/>
            <a:r>
              <a:rPr lang="en-GB" dirty="0"/>
              <a:t>You will not be expected to cite secondary literature. The focus is on using primary sources to illustrate your points.</a:t>
            </a:r>
          </a:p>
          <a:p>
            <a:pPr lvl="1"/>
            <a:r>
              <a:rPr lang="en-GB" dirty="0"/>
              <a:t>An awareness of wider scholarly debates could be helpful, but not always necessary.</a:t>
            </a:r>
          </a:p>
        </p:txBody>
      </p:sp>
    </p:spTree>
    <p:extLst>
      <p:ext uri="{BB962C8B-B14F-4D97-AF65-F5344CB8AC3E}">
        <p14:creationId xmlns:p14="http://schemas.microsoft.com/office/powerpoint/2010/main" val="2497203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1DDE7-0493-1060-2E55-D5468D4C2C97}"/>
              </a:ext>
            </a:extLst>
          </p:cNvPr>
          <p:cNvSpPr>
            <a:spLocks noGrp="1"/>
          </p:cNvSpPr>
          <p:nvPr>
            <p:ph type="title"/>
          </p:nvPr>
        </p:nvSpPr>
        <p:spPr/>
        <p:txBody>
          <a:bodyPr/>
          <a:lstStyle/>
          <a:p>
            <a:r>
              <a:rPr lang="en-GB" dirty="0"/>
              <a:t>The Exams</a:t>
            </a:r>
          </a:p>
        </p:txBody>
      </p:sp>
      <p:sp>
        <p:nvSpPr>
          <p:cNvPr id="3" name="Content Placeholder 2">
            <a:extLst>
              <a:ext uri="{FF2B5EF4-FFF2-40B4-BE49-F238E27FC236}">
                <a16:creationId xmlns:a16="http://schemas.microsoft.com/office/drawing/2014/main" id="{E9151A59-C9DD-07BF-D84F-273169954F9E}"/>
              </a:ext>
            </a:extLst>
          </p:cNvPr>
          <p:cNvSpPr>
            <a:spLocks noGrp="1"/>
          </p:cNvSpPr>
          <p:nvPr>
            <p:ph idx="1"/>
          </p:nvPr>
        </p:nvSpPr>
        <p:spPr/>
        <p:txBody>
          <a:bodyPr/>
          <a:lstStyle/>
          <a:p>
            <a:r>
              <a:rPr lang="en-GB" dirty="0"/>
              <a:t>Read the whole paper.</a:t>
            </a:r>
          </a:p>
          <a:p>
            <a:pPr lvl="1"/>
            <a:r>
              <a:rPr lang="en-GB" dirty="0"/>
              <a:t>Think carefully about which questions you will answer to avoid repeating material.</a:t>
            </a:r>
          </a:p>
          <a:p>
            <a:r>
              <a:rPr lang="en-GB" dirty="0"/>
              <a:t>Take the time to plan your answers, don’t just dive straight in without any idea of what you’ll end up arguing.</a:t>
            </a:r>
          </a:p>
          <a:p>
            <a:pPr lvl="1"/>
            <a:r>
              <a:rPr lang="en-GB" dirty="0"/>
              <a:t>Three main points, each backed up by a different piece of evidence (case study?).</a:t>
            </a:r>
          </a:p>
          <a:p>
            <a:r>
              <a:rPr lang="en-GB" dirty="0"/>
              <a:t>Be strict with time management!</a:t>
            </a:r>
          </a:p>
          <a:p>
            <a:pPr lvl="1"/>
            <a:r>
              <a:rPr lang="en-GB" dirty="0"/>
              <a:t>Don’t spend too long on one section, the rest will be rushed!</a:t>
            </a:r>
          </a:p>
          <a:p>
            <a:pPr lvl="1"/>
            <a:r>
              <a:rPr lang="en-GB" dirty="0"/>
              <a:t>Practise writing essays/gobbets under timed conditions to get a sense of how much time you actually have.</a:t>
            </a:r>
          </a:p>
          <a:p>
            <a:r>
              <a:rPr lang="en-GB" dirty="0"/>
              <a:t>Answer the questions in any order you like!</a:t>
            </a:r>
          </a:p>
          <a:p>
            <a:pPr lvl="1"/>
            <a:r>
              <a:rPr lang="en-GB" dirty="0"/>
              <a:t>You might want to start with questions you feel more comfortable with to calm the exam nerves and give yourself time to think about other questions.</a:t>
            </a:r>
          </a:p>
          <a:p>
            <a:pPr lvl="1"/>
            <a:endParaRPr lang="en-GB" dirty="0"/>
          </a:p>
        </p:txBody>
      </p:sp>
    </p:spTree>
    <p:extLst>
      <p:ext uri="{BB962C8B-B14F-4D97-AF65-F5344CB8AC3E}">
        <p14:creationId xmlns:p14="http://schemas.microsoft.com/office/powerpoint/2010/main" val="3999511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068BD-EE03-49D4-A9F2-09886F7D9CD6}"/>
              </a:ext>
            </a:extLst>
          </p:cNvPr>
          <p:cNvSpPr>
            <a:spLocks noGrp="1"/>
          </p:cNvSpPr>
          <p:nvPr>
            <p:ph type="title"/>
          </p:nvPr>
        </p:nvSpPr>
        <p:spPr/>
        <p:txBody>
          <a:bodyPr/>
          <a:lstStyle/>
          <a:p>
            <a:r>
              <a:rPr lang="en-GB" dirty="0"/>
              <a:t>Gobbets</a:t>
            </a:r>
          </a:p>
        </p:txBody>
      </p:sp>
      <p:sp>
        <p:nvSpPr>
          <p:cNvPr id="3" name="Content Placeholder 2">
            <a:extLst>
              <a:ext uri="{FF2B5EF4-FFF2-40B4-BE49-F238E27FC236}">
                <a16:creationId xmlns:a16="http://schemas.microsoft.com/office/drawing/2014/main" id="{0A37C3EB-E745-66CB-6D22-2493A95AE4DF}"/>
              </a:ext>
            </a:extLst>
          </p:cNvPr>
          <p:cNvSpPr>
            <a:spLocks noGrp="1"/>
          </p:cNvSpPr>
          <p:nvPr>
            <p:ph idx="1"/>
          </p:nvPr>
        </p:nvSpPr>
        <p:spPr/>
        <p:txBody>
          <a:bodyPr/>
          <a:lstStyle/>
          <a:p>
            <a:r>
              <a:rPr lang="en-GB" dirty="0"/>
              <a:t>Brief discussion of context – what is the basic knowledge we need to understand the source?</a:t>
            </a:r>
          </a:p>
          <a:p>
            <a:pPr lvl="1"/>
            <a:r>
              <a:rPr lang="en-GB" dirty="0"/>
              <a:t>Think who, what, where, when, why?</a:t>
            </a:r>
          </a:p>
          <a:p>
            <a:r>
              <a:rPr lang="en-GB" dirty="0"/>
              <a:t>Don’t just describe, analyse!</a:t>
            </a:r>
          </a:p>
          <a:p>
            <a:pPr lvl="1"/>
            <a:r>
              <a:rPr lang="en-GB" dirty="0"/>
              <a:t>Identify the feature, explain what it means and why it is significant.</a:t>
            </a:r>
          </a:p>
          <a:p>
            <a:pPr lvl="1"/>
            <a:r>
              <a:rPr lang="en-GB" dirty="0"/>
              <a:t>How does it relate to the themes of the module? </a:t>
            </a:r>
          </a:p>
          <a:p>
            <a:pPr lvl="1"/>
            <a:r>
              <a:rPr lang="en-GB" dirty="0"/>
              <a:t>What is surprising/unusual about the primary source? </a:t>
            </a:r>
          </a:p>
          <a:p>
            <a:r>
              <a:rPr lang="en-GB" dirty="0"/>
              <a:t>Go beyond what you can see. What information can you add that would change the way we think of the passage/image? </a:t>
            </a:r>
          </a:p>
        </p:txBody>
      </p:sp>
    </p:spTree>
    <p:extLst>
      <p:ext uri="{BB962C8B-B14F-4D97-AF65-F5344CB8AC3E}">
        <p14:creationId xmlns:p14="http://schemas.microsoft.com/office/powerpoint/2010/main" val="3708113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B031F-1E89-2C3C-22BE-3082AA52418E}"/>
              </a:ext>
            </a:extLst>
          </p:cNvPr>
          <p:cNvSpPr>
            <a:spLocks noGrp="1"/>
          </p:cNvSpPr>
          <p:nvPr>
            <p:ph type="title"/>
          </p:nvPr>
        </p:nvSpPr>
        <p:spPr/>
        <p:txBody>
          <a:bodyPr/>
          <a:lstStyle/>
          <a:p>
            <a:r>
              <a:rPr lang="en-GB" dirty="0"/>
              <a:t>Essays</a:t>
            </a:r>
          </a:p>
        </p:txBody>
      </p:sp>
      <p:sp>
        <p:nvSpPr>
          <p:cNvPr id="3" name="Content Placeholder 2">
            <a:extLst>
              <a:ext uri="{FF2B5EF4-FFF2-40B4-BE49-F238E27FC236}">
                <a16:creationId xmlns:a16="http://schemas.microsoft.com/office/drawing/2014/main" id="{1957F3E6-EE30-BD94-04B8-C5392A5AD982}"/>
              </a:ext>
            </a:extLst>
          </p:cNvPr>
          <p:cNvSpPr>
            <a:spLocks noGrp="1"/>
          </p:cNvSpPr>
          <p:nvPr>
            <p:ph idx="1"/>
          </p:nvPr>
        </p:nvSpPr>
        <p:spPr/>
        <p:txBody>
          <a:bodyPr>
            <a:normAutofit lnSpcReduction="10000"/>
          </a:bodyPr>
          <a:lstStyle/>
          <a:p>
            <a:r>
              <a:rPr lang="en-GB" dirty="0"/>
              <a:t>Plan your answer. </a:t>
            </a:r>
          </a:p>
          <a:p>
            <a:pPr lvl="1"/>
            <a:r>
              <a:rPr lang="en-GB" dirty="0"/>
              <a:t>Brief introduction providing context to the question, scrutinising/defining terms used in the question.</a:t>
            </a:r>
          </a:p>
          <a:p>
            <a:pPr lvl="1"/>
            <a:r>
              <a:rPr lang="en-GB" dirty="0"/>
              <a:t>Three (or four) main paragraphs.</a:t>
            </a:r>
          </a:p>
          <a:p>
            <a:pPr lvl="1"/>
            <a:r>
              <a:rPr lang="en-GB" dirty="0"/>
              <a:t>Brief conclusion summing up the argument (no new material).</a:t>
            </a:r>
          </a:p>
          <a:p>
            <a:r>
              <a:rPr lang="en-GB" dirty="0"/>
              <a:t>Keep a clear point to each paragraph, backed up with primary evidence/case studies.</a:t>
            </a:r>
          </a:p>
          <a:p>
            <a:pPr lvl="1"/>
            <a:r>
              <a:rPr lang="en-GB" dirty="0"/>
              <a:t>Point, evidence, explain, link to question.</a:t>
            </a:r>
          </a:p>
          <a:p>
            <a:pPr lvl="1"/>
            <a:r>
              <a:rPr lang="en-GB" dirty="0"/>
              <a:t>Secondary literature is not essential, but feel free to add in some ideas if you can remember (no citation required).</a:t>
            </a:r>
          </a:p>
          <a:p>
            <a:r>
              <a:rPr lang="en-GB" dirty="0"/>
              <a:t>Stay calm!</a:t>
            </a:r>
          </a:p>
          <a:p>
            <a:pPr lvl="1"/>
            <a:r>
              <a:rPr lang="en-GB" dirty="0"/>
              <a:t>You might not know everything you need for the perfect answer, but nobody is expecting your answer to </a:t>
            </a:r>
            <a:r>
              <a:rPr lang="en-GB"/>
              <a:t>be groundbreaking!</a:t>
            </a:r>
          </a:p>
          <a:p>
            <a:pPr lvl="1"/>
            <a:r>
              <a:rPr lang="en-GB" dirty="0"/>
              <a:t>How can you answer the questions with what you know?</a:t>
            </a:r>
          </a:p>
        </p:txBody>
      </p:sp>
    </p:spTree>
    <p:extLst>
      <p:ext uri="{BB962C8B-B14F-4D97-AF65-F5344CB8AC3E}">
        <p14:creationId xmlns:p14="http://schemas.microsoft.com/office/powerpoint/2010/main" val="561329682"/>
      </p:ext>
    </p:extLst>
  </p:cSld>
  <p:clrMapOvr>
    <a:masterClrMapping/>
  </p:clrMapOvr>
</p:sld>
</file>

<file path=ppt/theme/theme1.xml><?xml version="1.0" encoding="utf-8"?>
<a:theme xmlns:a="http://schemas.openxmlformats.org/drawingml/2006/main" name="GestaltVTI">
  <a:themeElements>
    <a:clrScheme name="Gestalt">
      <a:dk1>
        <a:srgbClr val="000000"/>
      </a:dk1>
      <a:lt1>
        <a:sysClr val="window" lastClr="FFFFFF"/>
      </a:lt1>
      <a:dk2>
        <a:srgbClr val="262626"/>
      </a:dk2>
      <a:lt2>
        <a:srgbClr val="F7F7F7"/>
      </a:lt2>
      <a:accent1>
        <a:srgbClr val="EBA000"/>
      </a:accent1>
      <a:accent2>
        <a:srgbClr val="00BAC8"/>
      </a:accent2>
      <a:accent3>
        <a:srgbClr val="E64823"/>
      </a:accent3>
      <a:accent4>
        <a:srgbClr val="4D5AFF"/>
      </a:accent4>
      <a:accent5>
        <a:srgbClr val="FE5D21"/>
      </a:accent5>
      <a:accent6>
        <a:srgbClr val="00C777"/>
      </a:accent6>
      <a:hlink>
        <a:srgbClr val="2998E3"/>
      </a:hlink>
      <a:folHlink>
        <a:srgbClr val="939393"/>
      </a:folHlink>
    </a:clrScheme>
    <a:fontScheme name="Gestalt">
      <a:majorFont>
        <a:latin typeface="Bierstadt"/>
        <a:ea typeface=""/>
        <a:cs typeface=""/>
      </a:majorFont>
      <a:minorFont>
        <a:latin typeface="Bierstad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estaltVTI" id="{4F87C71D-53D1-4B71-BF97-FD0EA4B25665}" vid="{A110AFC4-8D8A-4C02-8885-7BA370B379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1601</TotalTime>
  <Words>965</Words>
  <Application>Microsoft Macintosh PowerPoint</Application>
  <PresentationFormat>Widescreen</PresentationFormat>
  <Paragraphs>76</Paragraphs>
  <Slides>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Aptos</vt:lpstr>
      <vt:lpstr>Arial</vt:lpstr>
      <vt:lpstr>Bierstadt</vt:lpstr>
      <vt:lpstr>GestaltVTI</vt:lpstr>
      <vt:lpstr>Exam Skills</vt:lpstr>
      <vt:lpstr>Approaching Exam Season</vt:lpstr>
      <vt:lpstr>Revision</vt:lpstr>
      <vt:lpstr>Exam Season</vt:lpstr>
      <vt:lpstr>The Exams</vt:lpstr>
      <vt:lpstr>The Exams</vt:lpstr>
      <vt:lpstr>Gobbets</vt:lpstr>
      <vt:lpstr>Essays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PARR, CHRISTOPHER (PGR)</dc:creator>
  <cp:lastModifiedBy>PARR, CHRISTOPHER (PGR)</cp:lastModifiedBy>
  <cp:revision>2</cp:revision>
  <dcterms:created xsi:type="dcterms:W3CDTF">2026-03-17T12:11:32Z</dcterms:created>
  <dcterms:modified xsi:type="dcterms:W3CDTF">2026-03-19T11:42:46Z</dcterms:modified>
</cp:coreProperties>
</file>