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6" r:id="rId3"/>
    <p:sldId id="268" r:id="rId4"/>
    <p:sldId id="272" r:id="rId5"/>
    <p:sldId id="273" r:id="rId6"/>
    <p:sldId id="269" r:id="rId7"/>
    <p:sldId id="267" r:id="rId8"/>
    <p:sldId id="270" r:id="rId9"/>
    <p:sldId id="265" r:id="rId10"/>
    <p:sldId id="264" r:id="rId11"/>
    <p:sldId id="279" r:id="rId12"/>
    <p:sldId id="271" r:id="rId13"/>
    <p:sldId id="274" r:id="rId14"/>
    <p:sldId id="280" r:id="rId15"/>
    <p:sldId id="275" r:id="rId16"/>
    <p:sldId id="277" r:id="rId17"/>
    <p:sldId id="278" r:id="rId18"/>
    <p:sldId id="256" r:id="rId19"/>
    <p:sldId id="260" r:id="rId20"/>
    <p:sldId id="261" r:id="rId21"/>
    <p:sldId id="276" r:id="rId22"/>
    <p:sldId id="262" r:id="rId23"/>
    <p:sldId id="258" r:id="rId24"/>
    <p:sldId id="257" r:id="rId25"/>
    <p:sldId id="282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2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7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9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6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5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8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7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8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5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6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1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3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BC464-D7A5-134B-956E-46FA3AAEA9FF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14809-273B-B740-986B-F326C3199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6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Corinthian Pottery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styles developed in Corinth from 725 BC</a:t>
            </a:r>
          </a:p>
          <a:p>
            <a:r>
              <a:rPr lang="en-US" dirty="0" err="1" smtClean="0"/>
              <a:t>Characterised</a:t>
            </a:r>
            <a:r>
              <a:rPr lang="en-US" dirty="0" smtClean="0"/>
              <a:t> by growing list of motifs</a:t>
            </a:r>
          </a:p>
          <a:p>
            <a:r>
              <a:rPr lang="en-US" dirty="0" smtClean="0"/>
              <a:t>Whereas humans in Corinthian style are rare</a:t>
            </a:r>
          </a:p>
          <a:p>
            <a:r>
              <a:rPr lang="en-US" dirty="0" smtClean="0"/>
              <a:t>Distinguishable from repetitive friezes</a:t>
            </a:r>
          </a:p>
          <a:p>
            <a:r>
              <a:rPr lang="en-US" dirty="0" smtClean="0"/>
              <a:t>Caused Athens to begin their Athenian style pottery</a:t>
            </a:r>
          </a:p>
        </p:txBody>
      </p:sp>
    </p:spTree>
    <p:extLst>
      <p:ext uri="{BB962C8B-B14F-4D97-AF65-F5344CB8AC3E}">
        <p14:creationId xmlns:p14="http://schemas.microsoft.com/office/powerpoint/2010/main" val="2722102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Early Corinthian Amphora with Animals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75" r="-677"/>
          <a:stretch/>
        </p:blipFill>
        <p:spPr>
          <a:xfrm>
            <a:off x="2571086" y="1567072"/>
            <a:ext cx="4340005" cy="5175460"/>
          </a:xfrm>
        </p:spPr>
      </p:pic>
      <p:sp>
        <p:nvSpPr>
          <p:cNvPr id="5" name="Rectangle 4"/>
          <p:cNvSpPr/>
          <p:nvPr/>
        </p:nvSpPr>
        <p:spPr>
          <a:xfrm>
            <a:off x="6856194" y="637320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Dated to 625 – 600 BC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70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Proto-Corinthian Owl </a:t>
            </a:r>
            <a:r>
              <a:rPr lang="en-US" dirty="0" err="1" smtClean="0"/>
              <a:t>Aryballos</a:t>
            </a:r>
            <a:r>
              <a:rPr lang="en-US" dirty="0" smtClean="0"/>
              <a:t> c.630 BC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2" r="723"/>
          <a:stretch/>
        </p:blipFill>
        <p:spPr>
          <a:xfrm>
            <a:off x="257956" y="2160418"/>
            <a:ext cx="4780932" cy="4525963"/>
          </a:xfrm>
        </p:spPr>
      </p:pic>
      <p:sp>
        <p:nvSpPr>
          <p:cNvPr id="5" name="Rectangle 4"/>
          <p:cNvSpPr/>
          <p:nvPr/>
        </p:nvSpPr>
        <p:spPr>
          <a:xfrm>
            <a:off x="5038888" y="1600200"/>
            <a:ext cx="4105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 </a:t>
            </a:r>
            <a:r>
              <a:rPr lang="en-US" dirty="0" err="1"/>
              <a:t>aryballos</a:t>
            </a:r>
            <a:r>
              <a:rPr lang="en-US" dirty="0"/>
              <a:t> (Greek: </a:t>
            </a:r>
            <a:r>
              <a:rPr lang="en-US" dirty="0" err="1"/>
              <a:t>ἀρύ</a:t>
            </a:r>
            <a:r>
              <a:rPr lang="en-US" dirty="0"/>
              <a:t>βα</a:t>
            </a:r>
            <a:r>
              <a:rPr lang="en-US" dirty="0" err="1"/>
              <a:t>λλος</a:t>
            </a:r>
            <a:r>
              <a:rPr lang="en-US" dirty="0"/>
              <a:t>; plural </a:t>
            </a:r>
            <a:r>
              <a:rPr lang="en-US" dirty="0" err="1"/>
              <a:t>aryballoi</a:t>
            </a:r>
            <a:r>
              <a:rPr lang="en-US" dirty="0"/>
              <a:t>) was a small spherical or globular flask with a narrow neck used in Ancient Greece. It was used to contain perfume or oil, and is often depicted in vase paintings being used by athletes during bathing.</a:t>
            </a:r>
          </a:p>
        </p:txBody>
      </p:sp>
    </p:spTree>
    <p:extLst>
      <p:ext uri="{BB962C8B-B14F-4D97-AF65-F5344CB8AC3E}">
        <p14:creationId xmlns:p14="http://schemas.microsoft.com/office/powerpoint/2010/main" val="2133994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(615-590) &amp; Middle Corinthian (590-575 BC)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Characterised</a:t>
            </a:r>
            <a:r>
              <a:rPr lang="en-US" dirty="0" smtClean="0"/>
              <a:t> by the degeneration in painting of Animal </a:t>
            </a:r>
            <a:r>
              <a:rPr lang="en-US" dirty="0" err="1" smtClean="0"/>
              <a:t>frize</a:t>
            </a:r>
            <a:r>
              <a:rPr lang="en-US" dirty="0" smtClean="0"/>
              <a:t> vessels.</a:t>
            </a:r>
          </a:p>
          <a:p>
            <a:r>
              <a:rPr lang="en-US" dirty="0" smtClean="0"/>
              <a:t>Introduction of neck amphora’s</a:t>
            </a:r>
          </a:p>
          <a:p>
            <a:r>
              <a:rPr lang="en-US" dirty="0" smtClean="0"/>
              <a:t>Human figures more carefully drawn than animals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631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Bellorophon</a:t>
            </a:r>
            <a:r>
              <a:rPr lang="en-US" dirty="0" smtClean="0"/>
              <a:t> riding Pegasus 625-600 BC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1286" r="-41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3611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600-500 Black Figure Amphora with Goat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0579" r="-70579"/>
          <a:stretch>
            <a:fillRect/>
          </a:stretch>
        </p:blipFill>
        <p:spPr>
          <a:xfrm>
            <a:off x="457200" y="161887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53319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Archaic Corinthian Period (575-550)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Saw the “Last Hurrah” of Corinthian Pottery.</a:t>
            </a:r>
          </a:p>
          <a:p>
            <a:r>
              <a:rPr lang="en-US" dirty="0" smtClean="0"/>
              <a:t>Also saw dramatic drop in number of exports.</a:t>
            </a:r>
          </a:p>
          <a:p>
            <a:r>
              <a:rPr lang="en-US" dirty="0" smtClean="0"/>
              <a:t>Along with the tired animal subject, Corinthians began developing red-ground </a:t>
            </a:r>
            <a:r>
              <a:rPr lang="en-US" dirty="0" err="1" smtClean="0"/>
              <a:t>vessles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Black figures on a red back 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99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not quite Black Figure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Red-ground was last major Archaic Corinthian figured style.</a:t>
            </a:r>
          </a:p>
          <a:p>
            <a:r>
              <a:rPr lang="en-US" dirty="0" smtClean="0"/>
              <a:t>A small number of local pots imitate Attic black-figure; known from second half of 6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Rarely use incisions and </a:t>
            </a:r>
            <a:r>
              <a:rPr lang="en-US" dirty="0" err="1" smtClean="0"/>
              <a:t>addes</a:t>
            </a:r>
            <a:r>
              <a:rPr lang="en-US" dirty="0" smtClean="0"/>
              <a:t> color very differently to Attic black figure.</a:t>
            </a:r>
          </a:p>
          <a:p>
            <a:r>
              <a:rPr lang="en-US" dirty="0"/>
              <a:t>Blamed on migration of immigrant Athenian vase-painters.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6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140" r="-27140"/>
          <a:stretch>
            <a:fillRect/>
          </a:stretch>
        </p:blipFill>
        <p:spPr>
          <a:xfrm>
            <a:off x="-46745" y="1718002"/>
            <a:ext cx="9237780" cy="5080423"/>
          </a:xfrm>
        </p:spPr>
      </p:pic>
    </p:spTree>
    <p:extLst>
      <p:ext uri="{BB962C8B-B14F-4D97-AF65-F5344CB8AC3E}">
        <p14:creationId xmlns:p14="http://schemas.microsoft.com/office/powerpoint/2010/main" val="3661266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Humour</a:t>
            </a:r>
            <a:r>
              <a:rPr lang="en-US" dirty="0" smtClean="0"/>
              <a:t> </a:t>
            </a:r>
            <a:r>
              <a:rPr lang="en-US" dirty="0" smtClean="0"/>
              <a:t>in Greek Pottery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6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“Visual </a:t>
            </a:r>
            <a:r>
              <a:rPr lang="en-US" dirty="0" err="1" smtClean="0"/>
              <a:t>humour</a:t>
            </a:r>
            <a:r>
              <a:rPr lang="en-US" dirty="0" smtClean="0"/>
              <a:t> begins with eye-cups,” Mitchell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655" r="-86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416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Paspalas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Geometric pottery of Corinth from 9th C BC – was to serve local demand.</a:t>
            </a:r>
          </a:p>
          <a:p>
            <a:r>
              <a:rPr lang="en-US" dirty="0" smtClean="0"/>
              <a:t>Although piece could and certainly did travel.</a:t>
            </a:r>
          </a:p>
          <a:p>
            <a:r>
              <a:rPr lang="en-US" dirty="0" smtClean="0"/>
              <a:t>Characterized mainly by its distribution, primarily to the west.</a:t>
            </a:r>
          </a:p>
          <a:p>
            <a:r>
              <a:rPr lang="en-US" dirty="0" smtClean="0"/>
              <a:t>Latter part of the 8</a:t>
            </a:r>
            <a:r>
              <a:rPr lang="en-US" baseline="30000" dirty="0" smtClean="0"/>
              <a:t>th</a:t>
            </a:r>
            <a:r>
              <a:rPr lang="en-US" dirty="0" smtClean="0"/>
              <a:t> Century Greek entered the Orientalizing phase.</a:t>
            </a:r>
          </a:p>
        </p:txBody>
      </p:sp>
    </p:spTree>
    <p:extLst>
      <p:ext uri="{BB962C8B-B14F-4D97-AF65-F5344CB8AC3E}">
        <p14:creationId xmlns:p14="http://schemas.microsoft.com/office/powerpoint/2010/main" val="590755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5677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0134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often display a nose as well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822" r="-5822"/>
          <a:stretch>
            <a:fillRect/>
          </a:stretch>
        </p:blipFill>
        <p:spPr>
          <a:xfrm>
            <a:off x="0" y="1417638"/>
            <a:ext cx="8851743" cy="4868118"/>
          </a:xfrm>
        </p:spPr>
      </p:pic>
    </p:spTree>
    <p:extLst>
      <p:ext uri="{BB962C8B-B14F-4D97-AF65-F5344CB8AC3E}">
        <p14:creationId xmlns:p14="http://schemas.microsoft.com/office/powerpoint/2010/main" val="2462652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4207"/>
            <a:ext cx="8229600" cy="4525963"/>
          </a:xfrm>
        </p:spPr>
        <p:txBody>
          <a:bodyPr/>
          <a:lstStyle/>
          <a:p>
            <a:r>
              <a:rPr lang="en-US" dirty="0" smtClean="0"/>
              <a:t>Mitchell – 4-5% of pottery was humor based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525" y="1717282"/>
            <a:ext cx="6633053" cy="513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46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Perseus and Medusa – Pan Painter (475 BC)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372" r="-16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8531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Comedy in </a:t>
            </a:r>
            <a:r>
              <a:rPr lang="en-US" smtClean="0"/>
              <a:t>Greek Pottery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963" r="-10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868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129" r="-27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0188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ProtoCorinthian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Dated 720-690 B.C</a:t>
            </a:r>
          </a:p>
          <a:p>
            <a:r>
              <a:rPr lang="en-US" dirty="0" smtClean="0"/>
              <a:t>Innovations included:</a:t>
            </a:r>
          </a:p>
          <a:p>
            <a:pPr lvl="1"/>
            <a:r>
              <a:rPr lang="en-US" dirty="0" smtClean="0"/>
              <a:t>New curvilinear motifs</a:t>
            </a:r>
          </a:p>
          <a:p>
            <a:pPr lvl="1"/>
            <a:r>
              <a:rPr lang="en-US" dirty="0" smtClean="0"/>
              <a:t>More life like fauna</a:t>
            </a:r>
          </a:p>
          <a:p>
            <a:pPr marL="514350" indent="-457200"/>
            <a:r>
              <a:rPr lang="en-US" dirty="0" smtClean="0"/>
              <a:t>Often saw figures rendered in outline next to other painted in silhouette</a:t>
            </a:r>
          </a:p>
          <a:p>
            <a:pPr marL="514350" indent="-457200"/>
            <a:r>
              <a:rPr lang="en-US" dirty="0" smtClean="0"/>
              <a:t>Usually </a:t>
            </a:r>
            <a:r>
              <a:rPr lang="en-US" dirty="0" smtClean="0"/>
              <a:t>pots </a:t>
            </a:r>
            <a:r>
              <a:rPr lang="en-US" dirty="0" smtClean="0"/>
              <a:t>are miniature in size</a:t>
            </a:r>
          </a:p>
          <a:p>
            <a:pPr marL="514350" indent="-457200"/>
            <a:r>
              <a:rPr lang="en-US" dirty="0" smtClean="0"/>
              <a:t>First to decorate in black figure</a:t>
            </a:r>
          </a:p>
          <a:p>
            <a:pPr marL="514350" indent="-4572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488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Pyriform</a:t>
            </a:r>
            <a:r>
              <a:rPr lang="en-US" dirty="0" smtClean="0"/>
              <a:t> </a:t>
            </a:r>
            <a:r>
              <a:rPr lang="en-US" dirty="0" err="1" smtClean="0"/>
              <a:t>Aryballos</a:t>
            </a:r>
            <a:r>
              <a:rPr lang="en-US" dirty="0" smtClean="0"/>
              <a:t>, Corinth 700-660 BC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6373" r="-863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4577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Circa </a:t>
            </a:r>
            <a:r>
              <a:rPr lang="en-US" dirty="0" smtClean="0"/>
              <a:t>700 BC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3499" r="-13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805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Middle </a:t>
            </a:r>
            <a:r>
              <a:rPr lang="en-US" dirty="0" err="1" smtClean="0"/>
              <a:t>Protocorinthian</a:t>
            </a:r>
            <a:r>
              <a:rPr lang="en-US" dirty="0" smtClean="0"/>
              <a:t> Period (690-650)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of incision.</a:t>
            </a:r>
          </a:p>
          <a:p>
            <a:pPr lvl="1"/>
            <a:r>
              <a:rPr lang="en-US" dirty="0" smtClean="0"/>
              <a:t>For detail</a:t>
            </a:r>
          </a:p>
          <a:p>
            <a:r>
              <a:rPr lang="en-US" dirty="0" smtClean="0"/>
              <a:t>Supposedly at this time Black Figure did not exclusively “hold the field”</a:t>
            </a:r>
          </a:p>
          <a:p>
            <a:r>
              <a:rPr lang="en-US" dirty="0"/>
              <a:t>M</a:t>
            </a:r>
            <a:r>
              <a:rPr lang="en-US" dirty="0" smtClean="0"/>
              <a:t>id 7</a:t>
            </a:r>
            <a:r>
              <a:rPr lang="en-US" baseline="30000" dirty="0" smtClean="0"/>
              <a:t>th</a:t>
            </a:r>
            <a:r>
              <a:rPr lang="en-US" dirty="0" smtClean="0"/>
              <a:t> Century - Painters of small vessels introduced “brown wash” for human flesh</a:t>
            </a:r>
          </a:p>
          <a:p>
            <a:r>
              <a:rPr lang="en-US" dirty="0" smtClean="0"/>
              <a:t>Use of Animals continues.</a:t>
            </a:r>
          </a:p>
        </p:txBody>
      </p:sp>
    </p:spTree>
    <p:extLst>
      <p:ext uri="{BB962C8B-B14F-4D97-AF65-F5344CB8AC3E}">
        <p14:creationId xmlns:p14="http://schemas.microsoft.com/office/powerpoint/2010/main" val="849148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920" r="-831"/>
          <a:stretch/>
        </p:blipFill>
        <p:spPr>
          <a:xfrm>
            <a:off x="193257" y="1595986"/>
            <a:ext cx="5884780" cy="5262014"/>
          </a:xfrm>
        </p:spPr>
      </p:pic>
      <p:sp>
        <p:nvSpPr>
          <p:cNvPr id="5" name="Rectangle 4"/>
          <p:cNvSpPr/>
          <p:nvPr/>
        </p:nvSpPr>
        <p:spPr>
          <a:xfrm>
            <a:off x="5047876" y="2301294"/>
            <a:ext cx="4096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Animals…”may </a:t>
            </a:r>
            <a:r>
              <a:rPr lang="en-US" dirty="0"/>
              <a:t>have even been used </a:t>
            </a:r>
            <a:r>
              <a:rPr lang="en-US" dirty="0" smtClean="0"/>
              <a:t>to comment </a:t>
            </a:r>
            <a:r>
              <a:rPr lang="en-US" dirty="0"/>
              <a:t>through simile, in a fashion comparable </a:t>
            </a:r>
            <a:r>
              <a:rPr lang="en-US" dirty="0" smtClean="0"/>
              <a:t>to Homeric </a:t>
            </a:r>
            <a:r>
              <a:rPr lang="en-US" dirty="0"/>
              <a:t>usage (</a:t>
            </a:r>
            <a:r>
              <a:rPr lang="en-US" dirty="0" smtClean="0"/>
              <a:t>Benson 1995</a:t>
            </a:r>
            <a:r>
              <a:rPr lang="en-US" dirty="0"/>
              <a:t>). Such interpretations stress that figured pots were not simply </a:t>
            </a:r>
            <a:r>
              <a:rPr lang="en-US" dirty="0" smtClean="0"/>
              <a:t>decorated vessels</a:t>
            </a:r>
            <a:r>
              <a:rPr lang="en-US" dirty="0"/>
              <a:t>, </a:t>
            </a:r>
            <a:r>
              <a:rPr lang="en-US" dirty="0" smtClean="0"/>
              <a:t>but were </a:t>
            </a:r>
            <a:r>
              <a:rPr lang="en-US" dirty="0"/>
              <a:t>meant to engaged with knowledgeable users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294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Late </a:t>
            </a:r>
            <a:r>
              <a:rPr lang="en-US" dirty="0" err="1" smtClean="0"/>
              <a:t>ProtoCorinthian</a:t>
            </a:r>
            <a:r>
              <a:rPr lang="en-US" dirty="0" smtClean="0"/>
              <a:t> and Transitional c 650-615/10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 characterized by animal friezes.</a:t>
            </a:r>
          </a:p>
          <a:p>
            <a:r>
              <a:rPr lang="en-US" dirty="0" smtClean="0"/>
              <a:t>The “Background” ornaments, become more prominent</a:t>
            </a:r>
          </a:p>
          <a:p>
            <a:pPr marL="457200" lvl="1" indent="0">
              <a:buNone/>
            </a:pPr>
            <a:r>
              <a:rPr lang="en-US" dirty="0" smtClean="0"/>
              <a:t>In comparison animals become “slipshod”</a:t>
            </a:r>
          </a:p>
          <a:p>
            <a:pPr marL="514350" indent="-457200"/>
            <a:r>
              <a:rPr lang="en-US" dirty="0" smtClean="0"/>
              <a:t>Mass Production</a:t>
            </a:r>
          </a:p>
        </p:txBody>
      </p:sp>
    </p:spTree>
    <p:extLst>
      <p:ext uri="{BB962C8B-B14F-4D97-AF65-F5344CB8AC3E}">
        <p14:creationId xmlns:p14="http://schemas.microsoft.com/office/powerpoint/2010/main" val="751528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Proto-</a:t>
            </a:r>
            <a:r>
              <a:rPr lang="en-US" dirty="0" err="1" smtClean="0"/>
              <a:t>Corinthan</a:t>
            </a:r>
            <a:r>
              <a:rPr lang="en-US" dirty="0" smtClean="0"/>
              <a:t> </a:t>
            </a:r>
            <a:r>
              <a:rPr lang="en-US" dirty="0" err="1" smtClean="0"/>
              <a:t>Olpe</a:t>
            </a:r>
            <a:r>
              <a:rPr lang="en-US" dirty="0" smtClean="0"/>
              <a:t> 635 BC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942" r="-190"/>
          <a:stretch/>
        </p:blipFill>
        <p:spPr>
          <a:xfrm>
            <a:off x="2837011" y="1417638"/>
            <a:ext cx="3546264" cy="5259904"/>
          </a:xfrm>
        </p:spPr>
      </p:pic>
    </p:spTree>
    <p:extLst>
      <p:ext uri="{BB962C8B-B14F-4D97-AF65-F5344CB8AC3E}">
        <p14:creationId xmlns:p14="http://schemas.microsoft.com/office/powerpoint/2010/main" val="3390277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544</Words>
  <Application>Microsoft Macintosh PowerPoint</Application>
  <PresentationFormat>On-screen Show (4:3)</PresentationFormat>
  <Paragraphs>60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Corinthian Pottery</vt:lpstr>
      <vt:lpstr>Paspalas</vt:lpstr>
      <vt:lpstr>ProtoCorinthian</vt:lpstr>
      <vt:lpstr>Pyriform Aryballos, Corinth 700-660 BC</vt:lpstr>
      <vt:lpstr>Circa 700 BC</vt:lpstr>
      <vt:lpstr>Middle Protocorinthian Period (690-650)</vt:lpstr>
      <vt:lpstr>PowerPoint Presentation</vt:lpstr>
      <vt:lpstr>Late ProtoCorinthian and Transitional c 650-615/10</vt:lpstr>
      <vt:lpstr>Proto-Corinthan Olpe 635 BC</vt:lpstr>
      <vt:lpstr>Early Corinthian Amphora with Animals</vt:lpstr>
      <vt:lpstr>Proto-Corinthian Owl Aryballos c.630 BC</vt:lpstr>
      <vt:lpstr>Early (615-590) &amp; Middle Corinthian (590-575 BC)</vt:lpstr>
      <vt:lpstr>Bellorophon riding Pegasus 625-600 BC</vt:lpstr>
      <vt:lpstr>600-500 Black Figure Amphora with Goat</vt:lpstr>
      <vt:lpstr>Archaic Corinthian Period (575-550)</vt:lpstr>
      <vt:lpstr>It not quite Black Figure</vt:lpstr>
      <vt:lpstr>PowerPoint Presentation</vt:lpstr>
      <vt:lpstr>Humour in Greek Pottery</vt:lpstr>
      <vt:lpstr>“Visual humour begins with eye-cups,” Mitchell</vt:lpstr>
      <vt:lpstr>PowerPoint Presentation</vt:lpstr>
      <vt:lpstr>PowerPoint Presentation</vt:lpstr>
      <vt:lpstr>Would often display a nose as well</vt:lpstr>
      <vt:lpstr>PowerPoint Presentation</vt:lpstr>
      <vt:lpstr>Perseus and Medusa – Pan Painter (475 BC)</vt:lpstr>
      <vt:lpstr>Comedy in Greek Pottery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Humor in Greek Pottery</dc:title>
  <dc:creator>Charlotte Kettle</dc:creator>
  <cp:lastModifiedBy>Charlotte Kettle</cp:lastModifiedBy>
  <cp:revision>20</cp:revision>
  <dcterms:created xsi:type="dcterms:W3CDTF">2016-01-18T22:51:40Z</dcterms:created>
  <dcterms:modified xsi:type="dcterms:W3CDTF">2016-01-19T12:28:09Z</dcterms:modified>
</cp:coreProperties>
</file>