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63" r:id="rId4"/>
    <p:sldId id="258" r:id="rId5"/>
    <p:sldId id="262" r:id="rId6"/>
    <p:sldId id="259" r:id="rId7"/>
    <p:sldId id="260" r:id="rId8"/>
    <p:sldId id="261"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79CDB41-BBF6-4C78-AF97-5744AC38C805}" type="datetimeFigureOut">
              <a:rPr lang="en-GB" smtClean="0"/>
              <a:t>18/01/2016</a:t>
            </a:fld>
            <a:endParaRPr lang="en-GB"/>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GB"/>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06A9E24-CCC1-4466-8CC6-1EF0FFBF8231}"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79CDB41-BBF6-4C78-AF97-5744AC38C805}" type="datetimeFigureOut">
              <a:rPr lang="en-GB" smtClean="0"/>
              <a:t>18/01/2016</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D06A9E24-CCC1-4466-8CC6-1EF0FFBF8231}"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79CDB41-BBF6-4C78-AF97-5744AC38C805}" type="datetimeFigureOut">
              <a:rPr lang="en-GB" smtClean="0"/>
              <a:t>18/01/2016</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D06A9E24-CCC1-4466-8CC6-1EF0FFBF8231}"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79CDB41-BBF6-4C78-AF97-5744AC38C805}" type="datetimeFigureOut">
              <a:rPr lang="en-GB" smtClean="0"/>
              <a:t>18/01/2016</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D06A9E24-CCC1-4466-8CC6-1EF0FFBF8231}" type="slidenum">
              <a:rPr lang="en-GB" smtClean="0"/>
              <a:t>‹#›</a:t>
            </a:fld>
            <a:endParaRPr lang="en-GB"/>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79CDB41-BBF6-4C78-AF97-5744AC38C805}" type="datetimeFigureOut">
              <a:rPr lang="en-GB" smtClean="0"/>
              <a:t>18/01/2016</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D06A9E24-CCC1-4466-8CC6-1EF0FFBF8231}" type="slidenum">
              <a:rPr lang="en-GB" smtClean="0"/>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79CDB41-BBF6-4C78-AF97-5744AC38C805}" type="datetimeFigureOut">
              <a:rPr lang="en-GB" smtClean="0"/>
              <a:t>18/01/2016</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D06A9E24-CCC1-4466-8CC6-1EF0FFBF8231}" type="slidenum">
              <a:rPr lang="en-GB" smtClean="0"/>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79CDB41-BBF6-4C78-AF97-5744AC38C805}" type="datetimeFigureOut">
              <a:rPr lang="en-GB" smtClean="0"/>
              <a:t>18/01/2016</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D06A9E24-CCC1-4466-8CC6-1EF0FFBF8231}"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979CDB41-BBF6-4C78-AF97-5744AC38C805}" type="datetimeFigureOut">
              <a:rPr lang="en-GB" smtClean="0"/>
              <a:t>18/01/2016</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D06A9E24-CCC1-4466-8CC6-1EF0FFBF8231}" type="slidenum">
              <a:rPr lang="en-GB" smtClean="0"/>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79CDB41-BBF6-4C78-AF97-5744AC38C805}" type="datetimeFigureOut">
              <a:rPr lang="en-GB" smtClean="0"/>
              <a:t>18/01/2016</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D06A9E24-CCC1-4466-8CC6-1EF0FFBF8231}"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79CDB41-BBF6-4C78-AF97-5744AC38C805}" type="datetimeFigureOut">
              <a:rPr lang="en-GB" smtClean="0"/>
              <a:t>18/01/2016</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D06A9E24-CCC1-4466-8CC6-1EF0FFBF8231}"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79CDB41-BBF6-4C78-AF97-5744AC38C805}" type="datetimeFigureOut">
              <a:rPr lang="en-GB" smtClean="0"/>
              <a:t>18/01/2016</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06A9E24-CCC1-4466-8CC6-1EF0FFBF8231}" type="slidenum">
              <a:rPr lang="en-GB" smtClean="0"/>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79CDB41-BBF6-4C78-AF97-5744AC38C805}" type="datetimeFigureOut">
              <a:rPr lang="en-GB" smtClean="0"/>
              <a:t>18/01/2016</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06A9E24-CCC1-4466-8CC6-1EF0FFBF8231}"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effectLst/>
              </a:rPr>
              <a:t>Greek Vases</a:t>
            </a:r>
            <a:endParaRPr lang="en-GB" dirty="0"/>
          </a:p>
        </p:txBody>
      </p:sp>
      <p:sp>
        <p:nvSpPr>
          <p:cNvPr id="3" name="Subtitle 2"/>
          <p:cNvSpPr>
            <a:spLocks noGrp="1"/>
          </p:cNvSpPr>
          <p:nvPr>
            <p:ph type="subTitle" idx="1"/>
          </p:nvPr>
        </p:nvSpPr>
        <p:spPr/>
        <p:txBody>
          <a:bodyPr>
            <a:normAutofit fontScale="92500"/>
          </a:bodyPr>
          <a:lstStyle/>
          <a:p>
            <a:r>
              <a:rPr lang="en-GB" b="1" dirty="0"/>
              <a:t>The change from black figure to red-figure painting and the change of styles and narratives </a:t>
            </a:r>
            <a:endParaRPr lang="en-GB" dirty="0"/>
          </a:p>
        </p:txBody>
      </p:sp>
    </p:spTree>
    <p:extLst>
      <p:ext uri="{BB962C8B-B14F-4D97-AF65-F5344CB8AC3E}">
        <p14:creationId xmlns:p14="http://schemas.microsoft.com/office/powerpoint/2010/main" val="34421836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smtClean="0"/>
              <a:t>Invented </a:t>
            </a:r>
            <a:r>
              <a:rPr lang="en-GB" dirty="0"/>
              <a:t>in Corinth in the years around 700 BC</a:t>
            </a:r>
            <a:r>
              <a:rPr lang="en-GB" dirty="0" smtClean="0">
                <a:sym typeface="Wingdings"/>
              </a:rPr>
              <a:t> </a:t>
            </a:r>
            <a:r>
              <a:rPr lang="en-GB" dirty="0" smtClean="0"/>
              <a:t>involves </a:t>
            </a:r>
            <a:r>
              <a:rPr lang="en-GB" dirty="0"/>
              <a:t>painting figures in black silhouette, incising all linear detail so that the pale clay shows through the black, and adding if required, touches of red and white paint, all applied before the vase was </a:t>
            </a:r>
            <a:r>
              <a:rPr lang="en-GB" dirty="0" smtClean="0"/>
              <a:t>fired</a:t>
            </a:r>
          </a:p>
          <a:p>
            <a:r>
              <a:rPr lang="en-GB" dirty="0" smtClean="0"/>
              <a:t>It </a:t>
            </a:r>
            <a:r>
              <a:rPr lang="en-GB" dirty="0"/>
              <a:t>was a revolutionary method of decoration </a:t>
            </a:r>
            <a:r>
              <a:rPr lang="en-GB"/>
              <a:t>for </a:t>
            </a:r>
            <a:r>
              <a:rPr lang="en-GB" smtClean="0"/>
              <a:t>pottery</a:t>
            </a:r>
            <a:endParaRPr lang="en-GB" dirty="0"/>
          </a:p>
        </p:txBody>
      </p:sp>
      <p:sp>
        <p:nvSpPr>
          <p:cNvPr id="3" name="Title 2"/>
          <p:cNvSpPr>
            <a:spLocks noGrp="1"/>
          </p:cNvSpPr>
          <p:nvPr>
            <p:ph type="title"/>
          </p:nvPr>
        </p:nvSpPr>
        <p:spPr/>
        <p:txBody>
          <a:bodyPr/>
          <a:lstStyle/>
          <a:p>
            <a:r>
              <a:rPr lang="en-GB" dirty="0">
                <a:effectLst/>
              </a:rPr>
              <a:t>B</a:t>
            </a:r>
            <a:r>
              <a:rPr lang="en-GB" dirty="0" smtClean="0">
                <a:effectLst/>
              </a:rPr>
              <a:t>lack </a:t>
            </a:r>
            <a:r>
              <a:rPr lang="en-GB" dirty="0">
                <a:effectLst/>
              </a:rPr>
              <a:t>figure </a:t>
            </a:r>
            <a:endParaRPr lang="en-GB" dirty="0"/>
          </a:p>
        </p:txBody>
      </p:sp>
    </p:spTree>
    <p:extLst>
      <p:ext uri="{BB962C8B-B14F-4D97-AF65-F5344CB8AC3E}">
        <p14:creationId xmlns:p14="http://schemas.microsoft.com/office/powerpoint/2010/main" val="29195122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GB"/>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74034" y="0"/>
            <a:ext cx="5969966"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51520" y="2060848"/>
            <a:ext cx="2664296" cy="1200329"/>
          </a:xfrm>
          <a:prstGeom prst="rect">
            <a:avLst/>
          </a:prstGeom>
          <a:noFill/>
        </p:spPr>
        <p:txBody>
          <a:bodyPr wrap="square" rtlCol="0">
            <a:spAutoFit/>
          </a:bodyPr>
          <a:lstStyle/>
          <a:p>
            <a:r>
              <a:rPr lang="en-GB" dirty="0" smtClean="0"/>
              <a:t>Neck amphora by the </a:t>
            </a:r>
            <a:r>
              <a:rPr lang="en-GB" dirty="0" err="1" smtClean="0"/>
              <a:t>Nessos</a:t>
            </a:r>
            <a:r>
              <a:rPr lang="en-GB" dirty="0" smtClean="0"/>
              <a:t> Painter (Heracles fights </a:t>
            </a:r>
            <a:r>
              <a:rPr lang="en-GB" dirty="0" err="1" smtClean="0"/>
              <a:t>Nessos</a:t>
            </a:r>
            <a:r>
              <a:rPr lang="en-GB" dirty="0" smtClean="0"/>
              <a:t>)</a:t>
            </a:r>
            <a:endParaRPr lang="en-GB" dirty="0"/>
          </a:p>
        </p:txBody>
      </p:sp>
    </p:spTree>
    <p:extLst>
      <p:ext uri="{BB962C8B-B14F-4D97-AF65-F5344CB8AC3E}">
        <p14:creationId xmlns:p14="http://schemas.microsoft.com/office/powerpoint/2010/main" val="36351155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GB" dirty="0"/>
              <a:t>Red figure</a:t>
            </a:r>
            <a:r>
              <a:rPr lang="en-GB" dirty="0">
                <a:sym typeface="Wingdings"/>
              </a:rPr>
              <a:t></a:t>
            </a:r>
            <a:r>
              <a:rPr lang="en-GB" dirty="0"/>
              <a:t> the reverse of black figure</a:t>
            </a:r>
            <a:r>
              <a:rPr lang="en-GB" dirty="0">
                <a:sym typeface="Wingdings"/>
              </a:rPr>
              <a:t></a:t>
            </a:r>
            <a:r>
              <a:rPr lang="en-GB" dirty="0"/>
              <a:t> figure and patterns are reserved in the colour of the red clay ground with linear detail painted upon them and the background filled in with </a:t>
            </a:r>
            <a:r>
              <a:rPr lang="en-GB" dirty="0" smtClean="0"/>
              <a:t>black</a:t>
            </a:r>
          </a:p>
          <a:p>
            <a:r>
              <a:rPr lang="en-GB" dirty="0" smtClean="0"/>
              <a:t>Invention </a:t>
            </a:r>
            <a:r>
              <a:rPr lang="en-GB" dirty="0"/>
              <a:t>of the red-figure technique </a:t>
            </a:r>
            <a:r>
              <a:rPr lang="en-GB" dirty="0" smtClean="0"/>
              <a:t>seems </a:t>
            </a:r>
            <a:r>
              <a:rPr lang="en-GB" dirty="0"/>
              <a:t>to have occurred in about 530-520 BC</a:t>
            </a:r>
            <a:r>
              <a:rPr lang="en-GB" dirty="0">
                <a:sym typeface="Wingdings"/>
              </a:rPr>
              <a:t></a:t>
            </a:r>
            <a:r>
              <a:rPr lang="en-GB" dirty="0"/>
              <a:t> it was a great turning point in the history of Athenian </a:t>
            </a:r>
            <a:r>
              <a:rPr lang="en-GB" dirty="0" smtClean="0"/>
              <a:t>vases</a:t>
            </a:r>
          </a:p>
          <a:p>
            <a:r>
              <a:rPr lang="en-GB" dirty="0"/>
              <a:t>Easy enough to assume that red-figure technique was invented by one man at one </a:t>
            </a:r>
            <a:r>
              <a:rPr lang="en-GB" dirty="0" smtClean="0"/>
              <a:t>moment, but </a:t>
            </a:r>
            <a:r>
              <a:rPr lang="en-GB" dirty="0"/>
              <a:t>it is much more difficult to put a name to that man</a:t>
            </a:r>
            <a:r>
              <a:rPr lang="en-GB" dirty="0">
                <a:sym typeface="Wingdings"/>
              </a:rPr>
              <a:t></a:t>
            </a:r>
            <a:r>
              <a:rPr lang="en-GB" dirty="0"/>
              <a:t> he must have been a </a:t>
            </a:r>
            <a:r>
              <a:rPr lang="en-GB" dirty="0" smtClean="0"/>
              <a:t>vase-painter</a:t>
            </a:r>
          </a:p>
          <a:p>
            <a:r>
              <a:rPr lang="en-GB" dirty="0" smtClean="0"/>
              <a:t>Three </a:t>
            </a:r>
            <a:r>
              <a:rPr lang="en-GB" dirty="0"/>
              <a:t>possible candidates: </a:t>
            </a:r>
            <a:r>
              <a:rPr lang="en-GB" dirty="0" err="1" smtClean="0"/>
              <a:t>Nikosthenes</a:t>
            </a:r>
            <a:r>
              <a:rPr lang="en-GB" dirty="0" smtClean="0"/>
              <a:t>, </a:t>
            </a:r>
            <a:r>
              <a:rPr lang="en-GB" dirty="0" err="1"/>
              <a:t>Amasis</a:t>
            </a:r>
            <a:r>
              <a:rPr lang="en-GB" dirty="0"/>
              <a:t> and </a:t>
            </a:r>
            <a:r>
              <a:rPr lang="en-GB" dirty="0" err="1" smtClean="0"/>
              <a:t>Andokides</a:t>
            </a:r>
            <a:endParaRPr lang="en-GB" dirty="0"/>
          </a:p>
          <a:p>
            <a:endParaRPr lang="en-GB" dirty="0"/>
          </a:p>
        </p:txBody>
      </p:sp>
      <p:sp>
        <p:nvSpPr>
          <p:cNvPr id="3" name="Title 2"/>
          <p:cNvSpPr>
            <a:spLocks noGrp="1"/>
          </p:cNvSpPr>
          <p:nvPr>
            <p:ph type="title"/>
          </p:nvPr>
        </p:nvSpPr>
        <p:spPr/>
        <p:txBody>
          <a:bodyPr/>
          <a:lstStyle/>
          <a:p>
            <a:r>
              <a:rPr lang="en-GB" dirty="0" smtClean="0"/>
              <a:t>Red-figure technique</a:t>
            </a:r>
            <a:endParaRPr lang="en-GB" dirty="0"/>
          </a:p>
        </p:txBody>
      </p:sp>
    </p:spTree>
    <p:extLst>
      <p:ext uri="{BB962C8B-B14F-4D97-AF65-F5344CB8AC3E}">
        <p14:creationId xmlns:p14="http://schemas.microsoft.com/office/powerpoint/2010/main" val="9245389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GB"/>
          </a:p>
        </p:txBody>
      </p:sp>
      <p:sp>
        <p:nvSpPr>
          <p:cNvPr id="4" name="TextBox 3"/>
          <p:cNvSpPr txBox="1"/>
          <p:nvPr/>
        </p:nvSpPr>
        <p:spPr>
          <a:xfrm>
            <a:off x="1763688" y="5517232"/>
            <a:ext cx="6336704" cy="646331"/>
          </a:xfrm>
          <a:prstGeom prst="rect">
            <a:avLst/>
          </a:prstGeom>
          <a:noFill/>
        </p:spPr>
        <p:txBody>
          <a:bodyPr wrap="square" rtlCol="0">
            <a:spAutoFit/>
          </a:bodyPr>
          <a:lstStyle/>
          <a:p>
            <a:r>
              <a:rPr lang="en-GB" dirty="0" smtClean="0"/>
              <a:t>Belly amphora by the </a:t>
            </a:r>
            <a:r>
              <a:rPr lang="en-GB" dirty="0" err="1" smtClean="0"/>
              <a:t>Andokides</a:t>
            </a:r>
            <a:r>
              <a:rPr lang="en-GB" dirty="0" smtClean="0"/>
              <a:t> Painter (Ajax and Achilles play)</a:t>
            </a:r>
            <a:endParaRPr lang="en-GB" dirty="0"/>
          </a:p>
        </p:txBody>
      </p:sp>
      <p:pic>
        <p:nvPicPr>
          <p:cNvPr id="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9592" y="139423"/>
            <a:ext cx="7626892" cy="53912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745037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GB" dirty="0"/>
              <a:t>External </a:t>
            </a:r>
            <a:r>
              <a:rPr lang="en-GB" dirty="0" smtClean="0"/>
              <a:t>influences, such as other media that employed light-on-dark schemes (sculpture, metal-working and textiles) may </a:t>
            </a:r>
            <a:r>
              <a:rPr lang="en-GB" dirty="0"/>
              <a:t>have prompted the idea of the new technique </a:t>
            </a:r>
            <a:endParaRPr lang="en-GB" dirty="0" smtClean="0"/>
          </a:p>
          <a:p>
            <a:r>
              <a:rPr lang="en-GB" dirty="0" smtClean="0"/>
              <a:t>Although </a:t>
            </a:r>
            <a:r>
              <a:rPr lang="en-GB" dirty="0"/>
              <a:t>these are possible </a:t>
            </a:r>
            <a:r>
              <a:rPr lang="en-GB" dirty="0" smtClean="0"/>
              <a:t>theories, </a:t>
            </a:r>
            <a:r>
              <a:rPr lang="en-GB" dirty="0"/>
              <a:t>there is no clear indication that any of these </a:t>
            </a:r>
            <a:r>
              <a:rPr lang="en-GB" dirty="0" smtClean="0"/>
              <a:t>sources </a:t>
            </a:r>
            <a:r>
              <a:rPr lang="en-GB" dirty="0"/>
              <a:t>proved to be the impetus for the invention of the </a:t>
            </a:r>
            <a:r>
              <a:rPr lang="en-GB" dirty="0" smtClean="0"/>
              <a:t>red-figure </a:t>
            </a:r>
            <a:r>
              <a:rPr lang="en-GB" dirty="0"/>
              <a:t>technique</a:t>
            </a:r>
          </a:p>
          <a:p>
            <a:r>
              <a:rPr lang="en-GB" dirty="0"/>
              <a:t>It is more possible that such an idea came from the sphere of pottery-making itself, namely of those in the black-figured technique combined with the search for new ideas</a:t>
            </a:r>
          </a:p>
          <a:p>
            <a:endParaRPr lang="en-GB" dirty="0"/>
          </a:p>
        </p:txBody>
      </p:sp>
      <p:sp>
        <p:nvSpPr>
          <p:cNvPr id="3" name="Title 2"/>
          <p:cNvSpPr>
            <a:spLocks noGrp="1"/>
          </p:cNvSpPr>
          <p:nvPr>
            <p:ph type="title"/>
          </p:nvPr>
        </p:nvSpPr>
        <p:spPr/>
        <p:txBody>
          <a:bodyPr>
            <a:normAutofit fontScale="90000"/>
          </a:bodyPr>
          <a:lstStyle/>
          <a:p>
            <a:r>
              <a:rPr lang="en-GB" dirty="0" smtClean="0"/>
              <a:t>How was the new technique invented?</a:t>
            </a:r>
            <a:endParaRPr lang="en-GB" dirty="0"/>
          </a:p>
        </p:txBody>
      </p:sp>
    </p:spTree>
    <p:extLst>
      <p:ext uri="{BB962C8B-B14F-4D97-AF65-F5344CB8AC3E}">
        <p14:creationId xmlns:p14="http://schemas.microsoft.com/office/powerpoint/2010/main" val="23573062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GB" dirty="0"/>
              <a:t>Iconographic conventions were never more stereotyped in Greek art than in Athenian black figure</a:t>
            </a:r>
            <a:r>
              <a:rPr lang="en-GB" dirty="0">
                <a:sym typeface="Wingdings"/>
              </a:rPr>
              <a:t></a:t>
            </a:r>
            <a:r>
              <a:rPr lang="en-GB" dirty="0"/>
              <a:t> many persist in red figure but a characteristic of the new technique is the freedom of composition it </a:t>
            </a:r>
            <a:r>
              <a:rPr lang="en-GB" dirty="0" smtClean="0"/>
              <a:t>offers</a:t>
            </a:r>
          </a:p>
          <a:p>
            <a:r>
              <a:rPr lang="en-GB" dirty="0" smtClean="0"/>
              <a:t>There </a:t>
            </a:r>
            <a:r>
              <a:rPr lang="en-GB" dirty="0"/>
              <a:t>were three-quarter views, overlapping and attempts at perspective</a:t>
            </a:r>
          </a:p>
          <a:p>
            <a:r>
              <a:rPr lang="en-GB" dirty="0"/>
              <a:t>T</a:t>
            </a:r>
            <a:r>
              <a:rPr lang="en-GB" dirty="0" smtClean="0"/>
              <a:t>he </a:t>
            </a:r>
            <a:r>
              <a:rPr lang="en-GB" dirty="0"/>
              <a:t>simple black=male, white=female sex distinction was gone </a:t>
            </a:r>
            <a:endParaRPr lang="en-GB" dirty="0" smtClean="0"/>
          </a:p>
          <a:p>
            <a:r>
              <a:rPr lang="en-GB" dirty="0"/>
              <a:t>The red figure technique</a:t>
            </a:r>
            <a:r>
              <a:rPr lang="en-GB" dirty="0">
                <a:sym typeface="Wingdings"/>
              </a:rPr>
              <a:t></a:t>
            </a:r>
            <a:r>
              <a:rPr lang="en-GB" dirty="0"/>
              <a:t> threw more vivid relief than black figure</a:t>
            </a:r>
          </a:p>
          <a:p>
            <a:endParaRPr lang="en-GB" dirty="0" smtClean="0"/>
          </a:p>
        </p:txBody>
      </p:sp>
      <p:sp>
        <p:nvSpPr>
          <p:cNvPr id="3" name="Title 2"/>
          <p:cNvSpPr>
            <a:spLocks noGrp="1"/>
          </p:cNvSpPr>
          <p:nvPr>
            <p:ph type="title"/>
          </p:nvPr>
        </p:nvSpPr>
        <p:spPr/>
        <p:txBody>
          <a:bodyPr>
            <a:normAutofit fontScale="90000"/>
          </a:bodyPr>
          <a:lstStyle/>
          <a:p>
            <a:r>
              <a:rPr lang="en-GB" dirty="0">
                <a:effectLst/>
              </a:rPr>
              <a:t>I</a:t>
            </a:r>
            <a:r>
              <a:rPr lang="en-GB" dirty="0" smtClean="0">
                <a:effectLst/>
              </a:rPr>
              <a:t>mpact </a:t>
            </a:r>
            <a:r>
              <a:rPr lang="en-GB" dirty="0">
                <a:effectLst/>
              </a:rPr>
              <a:t>of the new technique on the vase painting in term of style</a:t>
            </a:r>
            <a:endParaRPr lang="en-GB" dirty="0"/>
          </a:p>
        </p:txBody>
      </p:sp>
    </p:spTree>
    <p:extLst>
      <p:ext uri="{BB962C8B-B14F-4D97-AF65-F5344CB8AC3E}">
        <p14:creationId xmlns:p14="http://schemas.microsoft.com/office/powerpoint/2010/main" val="14489793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GB" dirty="0"/>
              <a:t>In red figure, especially after 500, the Olympian gods are seen more often in independent studies or involved in stories peculiar to them. </a:t>
            </a:r>
            <a:endParaRPr lang="en-GB" dirty="0" smtClean="0"/>
          </a:p>
          <a:p>
            <a:r>
              <a:rPr lang="en-GB" dirty="0" smtClean="0"/>
              <a:t>Herakles</a:t>
            </a:r>
            <a:r>
              <a:rPr lang="en-GB" dirty="0">
                <a:sym typeface="Wingdings"/>
              </a:rPr>
              <a:t> </a:t>
            </a:r>
            <a:r>
              <a:rPr lang="en-GB" dirty="0" smtClean="0"/>
              <a:t>dominated </a:t>
            </a:r>
            <a:r>
              <a:rPr lang="en-GB" dirty="0"/>
              <a:t>the myth repertory of Athenian black figure, but he had a reduced role on the later vases</a:t>
            </a:r>
            <a:r>
              <a:rPr lang="en-GB" dirty="0">
                <a:sym typeface="Wingdings"/>
              </a:rPr>
              <a:t></a:t>
            </a:r>
            <a:r>
              <a:rPr lang="en-GB" dirty="0"/>
              <a:t> reason for this is that there was a preference for the new democracy’s hero </a:t>
            </a:r>
            <a:r>
              <a:rPr lang="en-GB" dirty="0" smtClean="0"/>
              <a:t>Theseus</a:t>
            </a:r>
          </a:p>
          <a:p>
            <a:r>
              <a:rPr lang="en-GB" dirty="0"/>
              <a:t>F</a:t>
            </a:r>
            <a:r>
              <a:rPr lang="en-GB" dirty="0" smtClean="0"/>
              <a:t>rom </a:t>
            </a:r>
            <a:r>
              <a:rPr lang="en-GB" dirty="0"/>
              <a:t>around 490 BC there is a general tendency towards fewer reorientations of myths and more scenes taken from everyday life</a:t>
            </a:r>
          </a:p>
          <a:p>
            <a:endParaRPr lang="en-GB" dirty="0"/>
          </a:p>
          <a:p>
            <a:endParaRPr lang="en-GB" dirty="0"/>
          </a:p>
        </p:txBody>
      </p:sp>
      <p:sp>
        <p:nvSpPr>
          <p:cNvPr id="3" name="Title 2"/>
          <p:cNvSpPr>
            <a:spLocks noGrp="1"/>
          </p:cNvSpPr>
          <p:nvPr>
            <p:ph type="title"/>
          </p:nvPr>
        </p:nvSpPr>
        <p:spPr/>
        <p:txBody>
          <a:bodyPr>
            <a:normAutofit fontScale="90000"/>
          </a:bodyPr>
          <a:lstStyle/>
          <a:p>
            <a:r>
              <a:rPr lang="en-GB" dirty="0" smtClean="0"/>
              <a:t>Iconography and narratives in red-figure technique</a:t>
            </a:r>
            <a:endParaRPr lang="en-GB" dirty="0"/>
          </a:p>
        </p:txBody>
      </p:sp>
    </p:spTree>
    <p:extLst>
      <p:ext uri="{BB962C8B-B14F-4D97-AF65-F5344CB8AC3E}">
        <p14:creationId xmlns:p14="http://schemas.microsoft.com/office/powerpoint/2010/main" val="3678106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GB"/>
          </a:p>
        </p:txBody>
      </p:sp>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260648"/>
            <a:ext cx="7244251" cy="56024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3203848" y="6237312"/>
            <a:ext cx="5688632" cy="646331"/>
          </a:xfrm>
          <a:prstGeom prst="rect">
            <a:avLst/>
          </a:prstGeom>
          <a:noFill/>
        </p:spPr>
        <p:txBody>
          <a:bodyPr wrap="square" rtlCol="0">
            <a:spAutoFit/>
          </a:bodyPr>
          <a:lstStyle/>
          <a:p>
            <a:r>
              <a:rPr lang="en-GB" dirty="0" smtClean="0"/>
              <a:t>Depiction of Theseus’ adventures on the road from </a:t>
            </a:r>
            <a:r>
              <a:rPr lang="en-GB" dirty="0" err="1" smtClean="0"/>
              <a:t>Troizen</a:t>
            </a:r>
            <a:endParaRPr lang="en-GB" dirty="0"/>
          </a:p>
        </p:txBody>
      </p:sp>
    </p:spTree>
    <p:extLst>
      <p:ext uri="{BB962C8B-B14F-4D97-AF65-F5344CB8AC3E}">
        <p14:creationId xmlns:p14="http://schemas.microsoft.com/office/powerpoint/2010/main" val="182665315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182</TotalTime>
  <Words>478</Words>
  <Application>Microsoft Office PowerPoint</Application>
  <PresentationFormat>On-screen Show (4:3)</PresentationFormat>
  <Paragraphs>26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Concourse</vt:lpstr>
      <vt:lpstr>Greek Vases</vt:lpstr>
      <vt:lpstr>Black figure </vt:lpstr>
      <vt:lpstr>PowerPoint Presentation</vt:lpstr>
      <vt:lpstr>Red-figure technique</vt:lpstr>
      <vt:lpstr>PowerPoint Presentation</vt:lpstr>
      <vt:lpstr>How was the new technique invented?</vt:lpstr>
      <vt:lpstr>Impact of the new technique on the vase painting in term of style</vt:lpstr>
      <vt:lpstr>Iconography and narratives in red-figure technique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Greek Vases</dc:title>
  <dc:creator>Paloma</dc:creator>
  <cp:lastModifiedBy>Paloma</cp:lastModifiedBy>
  <cp:revision>10</cp:revision>
  <dcterms:created xsi:type="dcterms:W3CDTF">2016-01-16T16:11:53Z</dcterms:created>
  <dcterms:modified xsi:type="dcterms:W3CDTF">2016-01-18T20:44:40Z</dcterms:modified>
</cp:coreProperties>
</file>