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  <p:sldMasterId id="2147483684" r:id="rId3"/>
    <p:sldMasterId id="2147483769" r:id="rId4"/>
    <p:sldMasterId id="2147483781" r:id="rId5"/>
    <p:sldMasterId id="2147483805" r:id="rId6"/>
    <p:sldMasterId id="2147483817" r:id="rId7"/>
    <p:sldMasterId id="2147483829" r:id="rId8"/>
    <p:sldMasterId id="2147483841" r:id="rId9"/>
    <p:sldMasterId id="2147483865" r:id="rId10"/>
    <p:sldMasterId id="2147483877" r:id="rId11"/>
  </p:sldMasterIdLst>
  <p:notesMasterIdLst>
    <p:notesMasterId r:id="rId46"/>
  </p:notesMasterIdLst>
  <p:handoutMasterIdLst>
    <p:handoutMasterId r:id="rId47"/>
  </p:handoutMasterIdLst>
  <p:sldIdLst>
    <p:sldId id="257" r:id="rId12"/>
    <p:sldId id="343" r:id="rId13"/>
    <p:sldId id="258" r:id="rId14"/>
    <p:sldId id="370" r:id="rId15"/>
    <p:sldId id="371" r:id="rId16"/>
    <p:sldId id="368" r:id="rId17"/>
    <p:sldId id="367" r:id="rId18"/>
    <p:sldId id="272" r:id="rId19"/>
    <p:sldId id="331" r:id="rId20"/>
    <p:sldId id="304" r:id="rId21"/>
    <p:sldId id="273" r:id="rId22"/>
    <p:sldId id="355" r:id="rId23"/>
    <p:sldId id="356" r:id="rId24"/>
    <p:sldId id="350" r:id="rId25"/>
    <p:sldId id="305" r:id="rId26"/>
    <p:sldId id="357" r:id="rId27"/>
    <p:sldId id="358" r:id="rId28"/>
    <p:sldId id="307" r:id="rId29"/>
    <p:sldId id="359" r:id="rId30"/>
    <p:sldId id="351" r:id="rId31"/>
    <p:sldId id="352" r:id="rId32"/>
    <p:sldId id="330" r:id="rId33"/>
    <p:sldId id="308" r:id="rId34"/>
    <p:sldId id="309" r:id="rId35"/>
    <p:sldId id="372" r:id="rId36"/>
    <p:sldId id="373" r:id="rId37"/>
    <p:sldId id="311" r:id="rId38"/>
    <p:sldId id="363" r:id="rId39"/>
    <p:sldId id="348" r:id="rId40"/>
    <p:sldId id="268" r:id="rId41"/>
    <p:sldId id="374" r:id="rId42"/>
    <p:sldId id="364" r:id="rId43"/>
    <p:sldId id="365" r:id="rId44"/>
    <p:sldId id="286" r:id="rId45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03" d="100"/>
          <a:sy n="103" d="100"/>
        </p:scale>
        <p:origin x="2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5" y="0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495C3-DBE2-4C51-9164-152F8C7CB303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72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5" y="9428272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D5554-4A60-4FDC-9119-FAEDACC940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3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4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307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7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1BD23C3-6D3E-4542-BA86-AD559C4D5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1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F559E-7B9C-4A34-A832-1BCECCDFF2EC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10289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38D285-3F23-4CC5-A25A-F16102E1A59C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357" y="4717527"/>
            <a:ext cx="4984962" cy="4180173"/>
          </a:xfrm>
          <a:noFill/>
          <a:ln/>
        </p:spPr>
        <p:txBody>
          <a:bodyPr lIns="90488" tIns="44450" rIns="90488" bIns="44450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68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5188"/>
            <a:ext cx="4638675" cy="3479800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502073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80F58B-8DE9-44E8-85A3-AEF991267F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9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134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973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18341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228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609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2055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4339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462590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9124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5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5340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1350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3087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67881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518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449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4568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54626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73894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57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8438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813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1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90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489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51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11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80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613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380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676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47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85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14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97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6747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79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74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664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29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4059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0706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764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353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689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273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3757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622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39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9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208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59135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1527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325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067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161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607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32235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229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3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606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2843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6672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11583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768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264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239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358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334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523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590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7486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47397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14647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299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612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782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363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34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49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8437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1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1578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8294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01046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177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2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729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2046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740112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7663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9846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39827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21236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223731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105414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41422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7794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6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1660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199690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81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177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252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5874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086023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37104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8934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70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chemeClr val="bg1"/>
                </a:solidFill>
                <a:latin typeface="Helvetica"/>
              </a:rPr>
            </a:br>
            <a:r>
              <a:rPr lang="en-US" sz="1400" b="1">
                <a:solidFill>
                  <a:schemeClr val="bg1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903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4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884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57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37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542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390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246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r>
              <a:rPr lang="en-US" sz="1400" b="1" smtClean="0">
                <a:solidFill>
                  <a:srgbClr val="FFFFFF"/>
                </a:solidFill>
                <a:latin typeface="Helvetica" pitchFamily="34" charset="0"/>
              </a:rPr>
              <a:t>connecting you with information, </a:t>
            </a:r>
            <a:br>
              <a:rPr lang="en-US" sz="1400" b="1" smtClean="0">
                <a:solidFill>
                  <a:srgbClr val="FFFFFF"/>
                </a:solidFill>
                <a:latin typeface="Helvetica" pitchFamily="34" charset="0"/>
              </a:rPr>
            </a:br>
            <a:r>
              <a:rPr lang="en-US" sz="1400" b="1" smtClean="0">
                <a:solidFill>
                  <a:srgbClr val="FFFFFF"/>
                </a:solidFill>
                <a:latin typeface="Helvetica" pitchFamily="34" charset="0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40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888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.ireland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library/students/referencin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blog.warwick.ac.uk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h.ireland@warwick.ac.u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Classics Postgraduate Students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Library Resources</a:t>
            </a: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University of Warwick Library</a:t>
            </a:r>
          </a:p>
          <a:p>
            <a:r>
              <a:rPr lang="en-GB" dirty="0" smtClean="0"/>
              <a:t>October </a:t>
            </a:r>
            <a:r>
              <a:rPr lang="en-GB" dirty="0" smtClean="0"/>
              <a:t>2015</a:t>
            </a:r>
            <a:endParaRPr lang="en-GB" dirty="0" smtClean="0"/>
          </a:p>
          <a:p>
            <a:r>
              <a:rPr lang="en-GB" dirty="0" smtClean="0"/>
              <a:t>Helen Ireland, Academic Support Librarian</a:t>
            </a:r>
          </a:p>
          <a:p>
            <a:r>
              <a:rPr lang="en-GB" dirty="0" smtClean="0">
                <a:hlinkClick r:id="rId3"/>
              </a:rPr>
              <a:t>h.ireland@warwick.ac.uk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Brill’s New </a:t>
            </a:r>
            <a:r>
              <a:rPr lang="en-GB" dirty="0" err="1" smtClean="0"/>
              <a:t>Pauly</a:t>
            </a:r>
            <a:endParaRPr lang="en-GB" dirty="0" smtClean="0"/>
          </a:p>
          <a:p>
            <a:r>
              <a:rPr lang="en-GB" dirty="0" smtClean="0"/>
              <a:t>Cambridge Books Online</a:t>
            </a:r>
          </a:p>
          <a:p>
            <a:r>
              <a:rPr lang="en-GB" dirty="0" smtClean="0"/>
              <a:t>Cambridge Collections Online</a:t>
            </a:r>
          </a:p>
          <a:p>
            <a:r>
              <a:rPr lang="en-GB" dirty="0" smtClean="0"/>
              <a:t>Cambridge Histories </a:t>
            </a:r>
            <a:r>
              <a:rPr lang="en-GB" dirty="0" smtClean="0"/>
              <a:t>Online</a:t>
            </a:r>
          </a:p>
          <a:p>
            <a:r>
              <a:rPr lang="en-GB" dirty="0" smtClean="0"/>
              <a:t>Loeb Digital Library</a:t>
            </a:r>
            <a:endParaRPr lang="en-GB" dirty="0" smtClean="0"/>
          </a:p>
          <a:p>
            <a:r>
              <a:rPr lang="en-GB" dirty="0" smtClean="0"/>
              <a:t>Oxford Scholarship Online</a:t>
            </a:r>
          </a:p>
          <a:p>
            <a:r>
              <a:rPr lang="en-GB" dirty="0" smtClean="0"/>
              <a:t>Oxford Bibliographies</a:t>
            </a:r>
          </a:p>
          <a:p>
            <a:r>
              <a:rPr lang="en-GB" dirty="0" smtClean="0"/>
              <a:t>Taylor and Francis e-book collection</a:t>
            </a:r>
          </a:p>
          <a:p>
            <a:r>
              <a:rPr lang="en-GB" dirty="0" smtClean="0"/>
              <a:t>Translated texts for historians</a:t>
            </a:r>
          </a:p>
          <a:p>
            <a:r>
              <a:rPr lang="en-GB" dirty="0" smtClean="0"/>
              <a:t>Wiley-Blackwell Companions to the Ancient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Print Journals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Mobile </a:t>
            </a:r>
            <a:r>
              <a:rPr lang="en-GB" dirty="0"/>
              <a:t>shelving in Floor </a:t>
            </a:r>
            <a:r>
              <a:rPr lang="en-GB" dirty="0" smtClean="0"/>
              <a:t>3 </a:t>
            </a:r>
            <a:r>
              <a:rPr lang="en-GB" dirty="0"/>
              <a:t>Extension</a:t>
            </a:r>
          </a:p>
          <a:p>
            <a:r>
              <a:rPr lang="en-GB" dirty="0"/>
              <a:t>A-Z by title of journal or publisher</a:t>
            </a:r>
          </a:p>
          <a:p>
            <a:r>
              <a:rPr lang="en-GB" dirty="0" smtClean="0"/>
              <a:t>Some early volumes in Store </a:t>
            </a:r>
            <a:r>
              <a:rPr lang="en-GB" dirty="0"/>
              <a:t>– fetched on request</a:t>
            </a:r>
          </a:p>
          <a:p>
            <a:r>
              <a:rPr lang="en-GB" dirty="0"/>
              <a:t>Online request form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57883" y="4071942"/>
            <a:ext cx="2286017" cy="15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Google Scholar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Better quality research information than Google</a:t>
            </a:r>
          </a:p>
          <a:p>
            <a:r>
              <a:rPr lang="en-GB" dirty="0" smtClean="0"/>
              <a:t>Scholar preferences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Click on Library Links and enter “Warwick” to get access to all our full text journal subscriptions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Click on Settings and then on Bibliography Manager to import references into EndNote or other reference management packages</a:t>
            </a: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Scholar Advanced Search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7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Evaluating Internet Resources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40000"/>
              </a:spcAft>
            </a:pPr>
            <a:endParaRPr lang="en-GB" dirty="0" smtClean="0"/>
          </a:p>
          <a:p>
            <a:pPr>
              <a:spcAft>
                <a:spcPct val="40000"/>
              </a:spcAft>
            </a:pPr>
            <a:r>
              <a:rPr lang="en-GB" dirty="0" smtClean="0"/>
              <a:t>Who </a:t>
            </a:r>
            <a:r>
              <a:rPr lang="en-GB" dirty="0" smtClean="0"/>
              <a:t>has written it? Bias and authority. 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When was it written?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Are there contact details on the site? 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Is there any way of validating the information?</a:t>
            </a:r>
          </a:p>
          <a:p>
            <a:pPr>
              <a:lnSpc>
                <a:spcPct val="90000"/>
              </a:lnSpc>
              <a:spcAft>
                <a:spcPct val="40000"/>
              </a:spcAft>
              <a:buNone/>
            </a:pP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05900" cy="761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83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use databases?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Saves you searching through individual journal titles looking for relevant articles</a:t>
            </a:r>
          </a:p>
          <a:p>
            <a:r>
              <a:rPr lang="en-GB" dirty="0" smtClean="0"/>
              <a:t>Search by keyword or subject area</a:t>
            </a:r>
          </a:p>
          <a:p>
            <a:r>
              <a:rPr lang="en-GB" dirty="0" smtClean="0"/>
              <a:t>Regularly updated with most current research</a:t>
            </a:r>
          </a:p>
          <a:p>
            <a:r>
              <a:rPr lang="en-GB" dirty="0" smtClean="0"/>
              <a:t>Sometimes will give a link to the full text article if the library has a subscription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a Search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 clear about your topic / objectives</a:t>
            </a:r>
          </a:p>
          <a:p>
            <a:r>
              <a:rPr lang="en-GB" dirty="0" smtClean="0"/>
              <a:t>Think about the best databases to use first</a:t>
            </a:r>
          </a:p>
          <a:p>
            <a:r>
              <a:rPr lang="en-GB" dirty="0" smtClean="0"/>
              <a:t>Be systematic, recording which databases you use and the value (or limitations) of each one</a:t>
            </a:r>
          </a:p>
          <a:p>
            <a:r>
              <a:rPr lang="en-GB" dirty="0" smtClean="0"/>
              <a:t>Be flexible!</a:t>
            </a:r>
          </a:p>
          <a:p>
            <a:r>
              <a:rPr lang="en-GB" dirty="0" smtClean="0"/>
              <a:t>Keep track of your references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8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Planning Your Search</a:t>
            </a:r>
            <a:endParaRPr lang="en-US" dirty="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611188" y="1371600"/>
            <a:ext cx="7847012" cy="4433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Think about the different ideas / concepts covered by your topic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Identify keywords or phrases 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Think about any synonyms or alternative spellings</a:t>
            </a:r>
          </a:p>
          <a:p>
            <a:pPr lvl="0" eaLnBrk="1" hangingPunct="1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Use truncation symbols or wildcards for different word endings and spellings</a:t>
            </a:r>
          </a:p>
          <a:p>
            <a:pPr lvl="0" eaLnBrk="1" hangingPunct="1">
              <a:spcAft>
                <a:spcPct val="30000"/>
              </a:spcAft>
            </a:pPr>
            <a:r>
              <a:rPr lang="en-GB" dirty="0">
                <a:solidFill>
                  <a:srgbClr val="000000"/>
                </a:solidFill>
              </a:rPr>
              <a:t>Phrases can often be placed in “speech marks</a:t>
            </a:r>
            <a:r>
              <a:rPr lang="en-GB" dirty="0" smtClean="0">
                <a:solidFill>
                  <a:srgbClr val="000000"/>
                </a:solidFill>
              </a:rPr>
              <a:t>”</a:t>
            </a: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Decide how to combine the search terms together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Do you need to limit your search?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/>
              <a:t>specific dates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/>
              <a:t>types of publications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8067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GB" dirty="0" smtClean="0"/>
              <a:t>Basic Database Searching</a:t>
            </a:r>
            <a:br>
              <a:rPr lang="en-GB" dirty="0" smtClean="0"/>
            </a:br>
            <a:r>
              <a:rPr lang="en-GB" dirty="0" smtClean="0"/>
              <a:t>Combining your Search Terms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62013" y="2066925"/>
            <a:ext cx="6045200" cy="3514725"/>
          </a:xfrm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dirty="0" smtClean="0"/>
              <a:t>Boolean operators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OR</a:t>
            </a:r>
            <a:r>
              <a:rPr lang="en-GB" sz="1800" dirty="0" smtClean="0"/>
              <a:t> 		Will find articles containing either word 		OR broadens a search 	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AND</a:t>
            </a:r>
            <a:r>
              <a:rPr lang="en-GB" sz="1800" dirty="0" smtClean="0"/>
              <a:t>	         	Will find articles containing both words		AND narrows your search.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NOT</a:t>
            </a:r>
            <a:r>
              <a:rPr lang="en-GB" sz="1800" dirty="0" smtClean="0"/>
              <a:t>	          	Will exclude a term from your 			search. Use Not with caution! 			You might exclude something useful!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Keeping Up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Create a personal account or register with a database</a:t>
            </a:r>
          </a:p>
          <a:p>
            <a:r>
              <a:rPr lang="en-GB" dirty="0" smtClean="0"/>
              <a:t>Save searches, to return to, edit and re-run later</a:t>
            </a:r>
          </a:p>
          <a:p>
            <a:r>
              <a:rPr lang="en-GB" dirty="0" smtClean="0"/>
              <a:t>Set up alerts on individual databases for newly-published articles</a:t>
            </a:r>
          </a:p>
          <a:p>
            <a:r>
              <a:rPr lang="en-GB" dirty="0" smtClean="0"/>
              <a:t>Use general alerting services such as </a:t>
            </a:r>
            <a:r>
              <a:rPr lang="en-GB" dirty="0" err="1"/>
              <a:t>Z</a:t>
            </a:r>
            <a:r>
              <a:rPr lang="en-GB" dirty="0" err="1" smtClean="0"/>
              <a:t>etoc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Information in the Library – the Old and the New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407" y="2645903"/>
            <a:ext cx="3889585" cy="253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38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6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9153525" cy="692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9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582150" cy="618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22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6400800" cy="914400"/>
          </a:xfrm>
        </p:spPr>
        <p:txBody>
          <a:bodyPr/>
          <a:lstStyle/>
          <a:p>
            <a:r>
              <a:rPr lang="en-GB" sz="2800" dirty="0" smtClean="0"/>
              <a:t>Reviewing the Search</a:t>
            </a:r>
            <a:endParaRPr lang="en-US" sz="2800" dirty="0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684213" y="1773238"/>
            <a:ext cx="7772400" cy="41148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Review results and identify possible additional keywords which could be used</a:t>
            </a:r>
          </a:p>
          <a:p>
            <a:r>
              <a:rPr lang="en-GB" dirty="0" smtClean="0"/>
              <a:t>Consider alternative spellings, word endings or broader or narrower terms</a:t>
            </a:r>
          </a:p>
          <a:p>
            <a:r>
              <a:rPr lang="en-GB" dirty="0" smtClean="0"/>
              <a:t>Edit and re-run the search </a:t>
            </a:r>
          </a:p>
          <a:p>
            <a:r>
              <a:rPr lang="en-GB" dirty="0" smtClean="0"/>
              <a:t>Re-run the search in alternative databases / resources</a:t>
            </a:r>
          </a:p>
          <a:p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836712"/>
            <a:ext cx="6400800" cy="914400"/>
          </a:xfrm>
        </p:spPr>
        <p:txBody>
          <a:bodyPr anchor="b"/>
          <a:lstStyle/>
          <a:p>
            <a:pPr eaLnBrk="1" hangingPunct="1">
              <a:defRPr/>
            </a:pPr>
            <a:r>
              <a:rPr lang="en-GB" sz="2800" dirty="0" smtClean="0"/>
              <a:t>Search Results</a:t>
            </a:r>
            <a:endParaRPr lang="en-US" sz="28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GB" dirty="0" smtClean="0"/>
          </a:p>
          <a:p>
            <a:pPr eaLnBrk="1" hangingPunct="1"/>
            <a:r>
              <a:rPr lang="en-GB" sz="2400" dirty="0" smtClean="0"/>
              <a:t>Link to full text if available</a:t>
            </a:r>
          </a:p>
          <a:p>
            <a:pPr eaLnBrk="1" hangingPunct="1"/>
            <a:r>
              <a:rPr lang="en-GB" sz="2400" dirty="0" smtClean="0"/>
              <a:t>Mark useful references</a:t>
            </a:r>
          </a:p>
          <a:p>
            <a:pPr eaLnBrk="1" hangingPunct="1"/>
            <a:r>
              <a:rPr lang="en-GB" sz="2400" dirty="0" smtClean="0"/>
              <a:t>Email, download or print references</a:t>
            </a:r>
          </a:p>
          <a:p>
            <a:pPr eaLnBrk="1" hangingPunct="1">
              <a:buNone/>
            </a:pPr>
            <a:endParaRPr lang="en-GB" sz="2400" dirty="0" smtClean="0"/>
          </a:p>
          <a:p>
            <a:pPr eaLnBrk="1" hangingPunct="1"/>
            <a:r>
              <a:rPr lang="en-GB" sz="2400" b="1" dirty="0" smtClean="0"/>
              <a:t>Always</a:t>
            </a:r>
            <a:r>
              <a:rPr lang="en-GB" sz="2400" dirty="0" smtClean="0"/>
              <a:t> keep a note of your references!</a:t>
            </a:r>
          </a:p>
          <a:p>
            <a:pPr eaLnBrk="1" hangingPunct="1">
              <a:buFontTx/>
              <a:buNone/>
            </a:pPr>
            <a:endParaRPr lang="en-GB" sz="2400" dirty="0" smtClean="0"/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Departmental guidelines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1800" dirty="0" smtClean="0"/>
              <a:t>Library online tutorial on referencing</a:t>
            </a:r>
          </a:p>
          <a:p>
            <a:pPr marL="0" indent="0">
              <a:buNone/>
            </a:pPr>
            <a:r>
              <a:rPr lang="en-GB" sz="1600" dirty="0" smtClean="0">
                <a:hlinkClick r:id="rId2"/>
              </a:rPr>
              <a:t>http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www2.warwick.ac.uk/services/library/students/referencing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err="1" smtClean="0"/>
              <a:t>GetWISE</a:t>
            </a:r>
            <a:r>
              <a:rPr lang="en-GB" sz="1600" dirty="0" smtClean="0"/>
              <a:t> module on Referencing and avoiding plagiarism</a:t>
            </a:r>
            <a:endParaRPr lang="en-GB" sz="1600" dirty="0"/>
          </a:p>
          <a:p>
            <a:endParaRPr lang="en-GB" sz="1200" dirty="0" smtClean="0"/>
          </a:p>
          <a:p>
            <a:r>
              <a:rPr lang="en-GB" sz="1800" dirty="0" smtClean="0"/>
              <a:t>Reference Manager software such as EndNote Online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5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Finding, using and attributing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If </a:t>
            </a:r>
            <a:r>
              <a:rPr lang="en-GB" sz="1600" dirty="0"/>
              <a:t>you are using someone else’s image, the least amount of information you will need to include is: </a:t>
            </a:r>
          </a:p>
          <a:p>
            <a:r>
              <a:rPr lang="en-GB" sz="1600" dirty="0"/>
              <a:t>–The creator’s information </a:t>
            </a:r>
          </a:p>
          <a:p>
            <a:r>
              <a:rPr lang="en-GB" sz="1600" dirty="0"/>
              <a:t>–The title </a:t>
            </a:r>
          </a:p>
          <a:p>
            <a:r>
              <a:rPr lang="en-GB" sz="1600" dirty="0"/>
              <a:t>–A link to the original source </a:t>
            </a:r>
          </a:p>
          <a:p>
            <a:r>
              <a:rPr lang="en-GB" sz="1600" dirty="0"/>
              <a:t>–The date accessed </a:t>
            </a:r>
          </a:p>
          <a:p>
            <a:r>
              <a:rPr lang="en-GB" sz="1600" dirty="0"/>
              <a:t>I</a:t>
            </a:r>
            <a:r>
              <a:rPr lang="en-GB" sz="1600" dirty="0" smtClean="0"/>
              <a:t>f </a:t>
            </a:r>
            <a:r>
              <a:rPr lang="en-GB" sz="1600" dirty="0"/>
              <a:t>you found the image in a book or journal (either electronic or in print), you need to include details of the publication you took the image from </a:t>
            </a:r>
          </a:p>
          <a:p>
            <a:r>
              <a:rPr lang="en-GB" sz="1600" dirty="0" smtClean="0"/>
              <a:t>If </a:t>
            </a:r>
            <a:r>
              <a:rPr lang="en-GB" sz="1600" dirty="0"/>
              <a:t>the image is licensed under Creative Commons, you should also include the licence type, e.g. used under a Creative Commons Attribution 3.0 (http://creativecommons.org/licenses/by/3.0/)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87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>
              <a:defRPr/>
            </a:pPr>
            <a:r>
              <a:rPr lang="en-GB" dirty="0" smtClean="0"/>
              <a:t>No Link to Full-Text?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62013" y="2128838"/>
            <a:ext cx="6045200" cy="3514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r>
              <a:rPr lang="en-GB" dirty="0" smtClean="0"/>
              <a:t>Check the Library Catalogue for a paper or electronic copy – search for the journal title</a:t>
            </a:r>
          </a:p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r>
              <a:rPr lang="en-GB" dirty="0" smtClean="0"/>
              <a:t>Check the A-Z list of titles on the Electronic Journals webpage for an electronic copy.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dirty="0" smtClean="0"/>
              <a:t>Not in the Library?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dirty="0" smtClean="0"/>
              <a:t>Ask for the article through </a:t>
            </a:r>
            <a:r>
              <a:rPr lang="en-GB" dirty="0" err="1" smtClean="0"/>
              <a:t>ArticleReach</a:t>
            </a:r>
            <a:r>
              <a:rPr lang="en-GB" dirty="0" smtClean="0"/>
              <a:t> or Document Supply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dirty="0" smtClean="0"/>
              <a:t>Visit another library.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Document Supply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lvl="0"/>
            <a:r>
              <a:rPr lang="en-GB" dirty="0">
                <a:solidFill>
                  <a:srgbClr val="000000"/>
                </a:solidFill>
              </a:rPr>
              <a:t>For students working on </a:t>
            </a:r>
            <a:r>
              <a:rPr lang="en-GB" dirty="0" smtClean="0">
                <a:solidFill>
                  <a:srgbClr val="000000"/>
                </a:solidFill>
              </a:rPr>
              <a:t>dissertations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or projects</a:t>
            </a:r>
            <a:endParaRPr lang="en-GB" dirty="0" smtClean="0"/>
          </a:p>
          <a:p>
            <a:r>
              <a:rPr lang="en-GB" dirty="0" smtClean="0"/>
              <a:t>For material not available through </a:t>
            </a:r>
            <a:r>
              <a:rPr lang="en-GB" dirty="0" err="1" smtClean="0"/>
              <a:t>ArticleReach</a:t>
            </a:r>
            <a:endParaRPr lang="en-GB" dirty="0"/>
          </a:p>
          <a:p>
            <a:r>
              <a:rPr lang="en-GB" dirty="0" smtClean="0"/>
              <a:t>Forms are available from the Library.</a:t>
            </a:r>
          </a:p>
          <a:p>
            <a:r>
              <a:rPr lang="en-GB" dirty="0" smtClean="0"/>
              <a:t>No charge.</a:t>
            </a:r>
          </a:p>
          <a:p>
            <a:pPr lvl="0"/>
            <a:r>
              <a:rPr lang="en-GB" dirty="0">
                <a:solidFill>
                  <a:srgbClr val="000000"/>
                </a:solidFill>
              </a:rPr>
              <a:t>Your supervisor needs to countersign the form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en-GB" dirty="0">
                <a:solidFill>
                  <a:srgbClr val="000000"/>
                </a:solidFill>
              </a:rPr>
              <a:t>You need to sign the copyright declaration.</a:t>
            </a:r>
            <a:endParaRPr lang="en-GB" i="1" dirty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096375" cy="859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9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6" name="Picture 4" descr="MPj0400492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2825"/>
          </a:xfrm>
          <a:noFill/>
          <a:ln/>
        </p:spPr>
      </p:pic>
      <p:sp>
        <p:nvSpPr>
          <p:cNvPr id="187397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429000"/>
            <a:ext cx="7989887" cy="2408238"/>
          </a:xfrm>
        </p:spPr>
        <p:txBody>
          <a:bodyPr/>
          <a:lstStyle/>
          <a:p>
            <a:r>
              <a:rPr lang="en-GB" sz="3600">
                <a:solidFill>
                  <a:schemeClr val="bg1"/>
                </a:solidFill>
              </a:rPr>
              <a:t>Most of an iceberg is below the water…so the Library has more than what you see on the shelves</a:t>
            </a:r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Further Help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43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GetWISE</a:t>
            </a:r>
            <a:r>
              <a:rPr lang="en-GB" dirty="0" smtClean="0"/>
              <a:t> and Study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GetWISE</a:t>
            </a:r>
            <a:r>
              <a:rPr lang="en-GB" dirty="0" smtClean="0"/>
              <a:t> is a Moodle course, designed to cover finding information beyond the basics, including advice on developing your research skills, referencing and avoiding plagiarism</a:t>
            </a:r>
          </a:p>
          <a:p>
            <a:endParaRPr lang="en-GB" dirty="0" smtClean="0"/>
          </a:p>
          <a:p>
            <a:r>
              <a:rPr lang="en-GB" dirty="0" smtClean="0"/>
              <a:t>The Study Blog offers tips and advice to enhance your study experience at Warwick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://studyblog.warwick.ac.uk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6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to help your studies</a:t>
            </a:r>
            <a:endParaRPr lang="en-US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Library </a:t>
            </a:r>
            <a:r>
              <a:rPr lang="en-GB" dirty="0" err="1" smtClean="0"/>
              <a:t>webpages</a:t>
            </a:r>
            <a:endParaRPr lang="en-GB" dirty="0" smtClean="0"/>
          </a:p>
          <a:p>
            <a:r>
              <a:rPr lang="en-GB" dirty="0"/>
              <a:t>L</a:t>
            </a:r>
            <a:r>
              <a:rPr lang="en-GB" dirty="0" smtClean="0"/>
              <a:t>ibrary online tutorials</a:t>
            </a:r>
          </a:p>
          <a:p>
            <a:r>
              <a:rPr lang="en-GB" dirty="0" smtClean="0"/>
              <a:t>Academic Support Librarians</a:t>
            </a:r>
          </a:p>
          <a:p>
            <a:r>
              <a:rPr lang="en-GB" dirty="0" smtClean="0"/>
              <a:t>Library Helpdesk</a:t>
            </a:r>
          </a:p>
          <a:p>
            <a:r>
              <a:rPr lang="en-GB" dirty="0" smtClean="0"/>
              <a:t>Enquire (online enquiry service)</a:t>
            </a:r>
          </a:p>
        </p:txBody>
      </p:sp>
    </p:spTree>
    <p:extLst>
      <p:ext uri="{BB962C8B-B14F-4D97-AF65-F5344CB8AC3E}">
        <p14:creationId xmlns:p14="http://schemas.microsoft.com/office/powerpoint/2010/main" val="1323417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23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Email: </a:t>
            </a:r>
            <a:r>
              <a:rPr lang="en-GB" dirty="0" smtClean="0">
                <a:hlinkClick r:id="rId2"/>
              </a:rPr>
              <a:t>h.ireland@warwick.ac.uk</a:t>
            </a:r>
            <a:endParaRPr lang="en-GB" dirty="0" smtClean="0"/>
          </a:p>
          <a:p>
            <a:r>
              <a:rPr lang="en-GB" dirty="0" smtClean="0"/>
              <a:t>Phone: 024 76 524474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Good Luck!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5" y="-675456"/>
            <a:ext cx="9201150" cy="807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-603448"/>
            <a:ext cx="9182100" cy="797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1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25325" cy="818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2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4000" cy="705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7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Books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 Latin and Greek Literature</a:t>
            </a:r>
          </a:p>
          <a:p>
            <a:r>
              <a:rPr lang="en-GB" dirty="0" smtClean="0"/>
              <a:t>DE-DG Greek and Roman History</a:t>
            </a:r>
          </a:p>
          <a:p>
            <a:r>
              <a:rPr lang="en-GB" dirty="0" smtClean="0"/>
              <a:t>N-NX History of Art</a:t>
            </a:r>
          </a:p>
          <a:p>
            <a:r>
              <a:rPr lang="en-GB" dirty="0" smtClean="0"/>
              <a:t>B-BJ Philosophy</a:t>
            </a:r>
          </a:p>
          <a:p>
            <a:r>
              <a:rPr lang="en-GB" dirty="0" smtClean="0"/>
              <a:t>C-CN Archaeology, Numismatics, Epigraphy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Floor 3 and Floor 3 Extension</a:t>
            </a:r>
            <a:endParaRPr lang="en-GB" dirty="0"/>
          </a:p>
          <a:p>
            <a:r>
              <a:rPr lang="en-GB" dirty="0"/>
              <a:t>Reference books (Mobile shelving)</a:t>
            </a:r>
          </a:p>
          <a:p>
            <a:r>
              <a:rPr lang="en-GB" dirty="0"/>
              <a:t>Oversize books (Mobile shelving)</a:t>
            </a:r>
          </a:p>
          <a:p>
            <a:r>
              <a:rPr lang="en-GB" dirty="0"/>
              <a:t>Electronic books (E-books)</a:t>
            </a:r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57883" y="4071942"/>
            <a:ext cx="2286017" cy="15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Search, Scholarly Results</a:t>
            </a:r>
          </a:p>
          <a:p>
            <a:r>
              <a:rPr lang="en-GB" dirty="0" smtClean="0"/>
              <a:t>Searches content of e-books, e-journals and databases </a:t>
            </a:r>
          </a:p>
          <a:p>
            <a:r>
              <a:rPr lang="en-GB" dirty="0" smtClean="0"/>
              <a:t>“Quick &amp; Dirty” search</a:t>
            </a:r>
          </a:p>
          <a:p>
            <a:r>
              <a:rPr lang="en-GB" dirty="0" smtClean="0"/>
              <a:t>Doesn’t cover all the Library’s e-resources</a:t>
            </a:r>
          </a:p>
          <a:p>
            <a:r>
              <a:rPr lang="en-GB" dirty="0" smtClean="0"/>
              <a:t>For a systematic and thorough search, use the advanced search option on individual databases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4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Library Template 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</Template>
  <TotalTime>1218</TotalTime>
  <Words>858</Words>
  <Application>Microsoft Office PowerPoint</Application>
  <PresentationFormat>On-screen Show (4:3)</PresentationFormat>
  <Paragraphs>162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34</vt:i4>
      </vt:variant>
    </vt:vector>
  </HeadingPairs>
  <TitlesOfParts>
    <vt:vector size="49" baseType="lpstr">
      <vt:lpstr>ＭＳ Ｐゴシック</vt:lpstr>
      <vt:lpstr>Arial</vt:lpstr>
      <vt:lpstr>Helvetica</vt:lpstr>
      <vt:lpstr>Wingdings</vt:lpstr>
      <vt:lpstr>Library_Template</vt:lpstr>
      <vt:lpstr>2_Library_Template</vt:lpstr>
      <vt:lpstr>3_Library_Template</vt:lpstr>
      <vt:lpstr>10_Library_Template</vt:lpstr>
      <vt:lpstr>4_Library_Template</vt:lpstr>
      <vt:lpstr>6_Library_Template</vt:lpstr>
      <vt:lpstr>7_Library_Template</vt:lpstr>
      <vt:lpstr>8_Library_Template</vt:lpstr>
      <vt:lpstr>11_Library_Template</vt:lpstr>
      <vt:lpstr>12_Library_Template</vt:lpstr>
      <vt:lpstr>Library Template 1</vt:lpstr>
      <vt:lpstr>Classics Postgraduate Students  Library Resources</vt:lpstr>
      <vt:lpstr>Finding Information in the Library – the Old and the New</vt:lpstr>
      <vt:lpstr>Most of an iceberg is below the water…so the Library has more than what you see on the shelves</vt:lpstr>
      <vt:lpstr>PowerPoint Presentation</vt:lpstr>
      <vt:lpstr>PowerPoint Presentation</vt:lpstr>
      <vt:lpstr>PowerPoint Presentation</vt:lpstr>
      <vt:lpstr>PowerPoint Presentation</vt:lpstr>
      <vt:lpstr>Books</vt:lpstr>
      <vt:lpstr>Encore</vt:lpstr>
      <vt:lpstr>E-books</vt:lpstr>
      <vt:lpstr>Print Journals</vt:lpstr>
      <vt:lpstr>Google Scholar</vt:lpstr>
      <vt:lpstr>Evaluating Internet Resources</vt:lpstr>
      <vt:lpstr>PowerPoint Presentation</vt:lpstr>
      <vt:lpstr>Why use databases?</vt:lpstr>
      <vt:lpstr>Developing a Search Strategy</vt:lpstr>
      <vt:lpstr>Planning Your Search</vt:lpstr>
      <vt:lpstr>Basic Database Searching Combining your Search Terms</vt:lpstr>
      <vt:lpstr>Keeping Up to Date</vt:lpstr>
      <vt:lpstr>PowerPoint Presentation</vt:lpstr>
      <vt:lpstr>PowerPoint Presentation</vt:lpstr>
      <vt:lpstr>PowerPoint Presentation</vt:lpstr>
      <vt:lpstr>Reviewing the Search</vt:lpstr>
      <vt:lpstr>Search Results</vt:lpstr>
      <vt:lpstr>Referencing</vt:lpstr>
      <vt:lpstr>Finding, using and attributing images</vt:lpstr>
      <vt:lpstr>No Link to Full-Text?</vt:lpstr>
      <vt:lpstr>Document Supply</vt:lpstr>
      <vt:lpstr>PowerPoint Presentation</vt:lpstr>
      <vt:lpstr>Further Help</vt:lpstr>
      <vt:lpstr>GetWISE and Study blog</vt:lpstr>
      <vt:lpstr>Things to help your studies</vt:lpstr>
      <vt:lpstr>PowerPoint Presentation</vt:lpstr>
      <vt:lpstr>Specific Queries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Psychology Doctorate First Year students</dc:title>
  <dc:creator>Library</dc:creator>
  <cp:lastModifiedBy>Helen Ireland</cp:lastModifiedBy>
  <cp:revision>93</cp:revision>
  <cp:lastPrinted>2015-10-06T16:39:18Z</cp:lastPrinted>
  <dcterms:created xsi:type="dcterms:W3CDTF">2009-09-25T15:11:02Z</dcterms:created>
  <dcterms:modified xsi:type="dcterms:W3CDTF">2015-10-28T16:51:05Z</dcterms:modified>
</cp:coreProperties>
</file>