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62" r:id="rId5"/>
    <p:sldId id="259" r:id="rId6"/>
    <p:sldId id="260" r:id="rId7"/>
    <p:sldId id="268" r:id="rId8"/>
    <p:sldId id="269" r:id="rId9"/>
    <p:sldId id="267" r:id="rId10"/>
    <p:sldId id="270" r:id="rId11"/>
    <p:sldId id="263" r:id="rId12"/>
    <p:sldId id="266" r:id="rId13"/>
    <p:sldId id="275" r:id="rId14"/>
    <p:sldId id="273" r:id="rId15"/>
    <p:sldId id="264" r:id="rId16"/>
    <p:sldId id="271" r:id="rId17"/>
    <p:sldId id="278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A6B53-AF1E-6A45-A929-C1B03844FCFC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1E7DA-8C75-DF4D-8453-275F8238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9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eclogue line 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62F3F-3A51-4A83-8EB8-0334AF578BE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3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Cornelius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Lentulus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Gaetulicus</a:t>
            </a:r>
            <a:r>
              <a:rPr lang="en-US" baseline="0" dirty="0" smtClean="0"/>
              <a:t> (legate upper Germany), associated with Sejanus and who survived his </a:t>
            </a:r>
            <a:r>
              <a:rPr lang="en-US" baseline="0" dirty="0" err="1" smtClean="0"/>
              <a:t>dowfall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E7DA-8C75-DF4D-8453-275F8238120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49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a-Latn" i="1" dirty="0" smtClean="0"/>
              <a:t>Caesar Gaius Messius Quintus Traianus Decius Augustus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1F4CC-2D57-6744-837E-E3A81B2B48F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1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80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3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8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2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6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8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5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6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7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4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20137-A56A-4E4F-84B8-F8EA5C71D861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13759-4496-6E45-8F96-D4621235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9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722" y="-263909"/>
            <a:ext cx="7772400" cy="1470025"/>
          </a:xfrm>
        </p:spPr>
        <p:txBody>
          <a:bodyPr/>
          <a:lstStyle/>
          <a:p>
            <a:r>
              <a:rPr lang="en-US" dirty="0" smtClean="0"/>
              <a:t>Engaging with Ancient Coins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7522" y="1206116"/>
            <a:ext cx="6400800" cy="1752600"/>
          </a:xfrm>
        </p:spPr>
        <p:txBody>
          <a:bodyPr/>
          <a:lstStyle/>
          <a:p>
            <a:r>
              <a:rPr lang="en-US" dirty="0" smtClean="0"/>
              <a:t>Clare Rowan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1931813"/>
            <a:ext cx="4847167" cy="3635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70852"/>
            <a:ext cx="33401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6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973" y="1852210"/>
            <a:ext cx="4732422" cy="43432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559" y="1852210"/>
            <a:ext cx="4741532" cy="434324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85502"/>
            <a:ext cx="8229600" cy="1143000"/>
          </a:xfrm>
        </p:spPr>
        <p:txBody>
          <a:bodyPr/>
          <a:lstStyle/>
          <a:p>
            <a:r>
              <a:rPr lang="en-US" dirty="0" smtClean="0"/>
              <a:t>Lead </a:t>
            </a:r>
            <a:r>
              <a:rPr lang="en-US" dirty="0" smtClean="0"/>
              <a:t>Tokens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RRC 316/1 (105 BC)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96" y="1417638"/>
            <a:ext cx="3556000" cy="35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429" y="1417638"/>
            <a:ext cx="3788833" cy="37888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71" y="5439304"/>
            <a:ext cx="89458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L.Thorius</a:t>
            </a:r>
            <a:r>
              <a:rPr lang="en-US" sz="2000" dirty="0" smtClean="0"/>
              <a:t> </a:t>
            </a:r>
            <a:r>
              <a:rPr lang="en-US" sz="2000" dirty="0" err="1" smtClean="0"/>
              <a:t>Balbus</a:t>
            </a:r>
            <a:r>
              <a:rPr lang="en-US" sz="2000" dirty="0" smtClean="0"/>
              <a:t> </a:t>
            </a:r>
            <a:r>
              <a:rPr lang="en-US" sz="2000" dirty="0" err="1" smtClean="0"/>
              <a:t>moneyer</a:t>
            </a:r>
            <a:endParaRPr lang="en-US" sz="2000" dirty="0" smtClean="0"/>
          </a:p>
          <a:p>
            <a:r>
              <a:rPr lang="en-US" sz="2000" b="1" dirty="0" smtClean="0"/>
              <a:t>Obverse: </a:t>
            </a:r>
            <a:r>
              <a:rPr lang="en-US" sz="2000" dirty="0" smtClean="0"/>
              <a:t>Head of Juno </a:t>
            </a:r>
            <a:r>
              <a:rPr lang="en-US" sz="2000" dirty="0" err="1" smtClean="0"/>
              <a:t>Sospita</a:t>
            </a:r>
            <a:r>
              <a:rPr lang="en-US" sz="2000" dirty="0" smtClean="0"/>
              <a:t> </a:t>
            </a:r>
            <a:r>
              <a:rPr lang="en-US" sz="2000" dirty="0" smtClean="0"/>
              <a:t>right</a:t>
            </a:r>
            <a:r>
              <a:rPr lang="en-US" sz="2000" dirty="0" smtClean="0"/>
              <a:t>, wearing goat-skin. Border of dots. I.S.M.R.</a:t>
            </a:r>
          </a:p>
          <a:p>
            <a:r>
              <a:rPr lang="en-US" sz="2000" b="1" dirty="0" smtClean="0"/>
              <a:t>Reverse: </a:t>
            </a:r>
            <a:r>
              <a:rPr lang="en-US" sz="2000" dirty="0" smtClean="0"/>
              <a:t>Bull charging right; above, control-mark . Border of dots. A L·THORIVS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46262" y="2117011"/>
            <a:ext cx="1333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Lanuvium</a:t>
            </a:r>
            <a:endParaRPr lang="en-US" dirty="0" smtClean="0"/>
          </a:p>
          <a:p>
            <a:endParaRPr lang="en-US" dirty="0"/>
          </a:p>
          <a:p>
            <a:r>
              <a:rPr lang="en-US" i="1" dirty="0" err="1" smtClean="0"/>
              <a:t>taurus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57429" y="5206471"/>
            <a:ext cx="528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ILLRP</a:t>
            </a:r>
            <a:r>
              <a:rPr lang="en-US" b="1" dirty="0" smtClean="0"/>
              <a:t> 170: </a:t>
            </a:r>
            <a:r>
              <a:rPr lang="en-US" b="1" dirty="0" err="1" smtClean="0"/>
              <a:t>Iunone</a:t>
            </a:r>
            <a:r>
              <a:rPr lang="en-US" b="1" dirty="0" smtClean="0"/>
              <a:t> </a:t>
            </a:r>
            <a:r>
              <a:rPr lang="en-US" b="1" dirty="0" err="1" smtClean="0"/>
              <a:t>Seispitei</a:t>
            </a:r>
            <a:r>
              <a:rPr lang="en-US" b="1" dirty="0" smtClean="0"/>
              <a:t> </a:t>
            </a:r>
            <a:r>
              <a:rPr lang="en-US" b="1" dirty="0" err="1" smtClean="0"/>
              <a:t>Matri</a:t>
            </a:r>
            <a:r>
              <a:rPr lang="en-US" b="1" dirty="0" smtClean="0"/>
              <a:t> </a:t>
            </a:r>
            <a:r>
              <a:rPr lang="en-US" b="1" dirty="0" err="1" smtClean="0"/>
              <a:t>Regine</a:t>
            </a:r>
            <a:r>
              <a:rPr lang="en-US" b="1" dirty="0" smtClean="0"/>
              <a:t> 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647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Claudius 90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179" y="1417638"/>
            <a:ext cx="6536999" cy="31639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1820" y="5137648"/>
            <a:ext cx="7954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 err="1" smtClean="0"/>
              <a:t>Modius</a:t>
            </a:r>
            <a:r>
              <a:rPr lang="en-US" sz="2000" dirty="0"/>
              <a:t>. TI CLAVDIVS CAESAR AVG</a:t>
            </a:r>
            <a:endParaRPr lang="en-US" sz="2000" dirty="0" smtClean="0"/>
          </a:p>
          <a:p>
            <a:r>
              <a:rPr lang="en-US" sz="2000" b="1" dirty="0" smtClean="0"/>
              <a:t>Reverse: </a:t>
            </a:r>
            <a:r>
              <a:rPr lang="en-US" sz="2000" dirty="0"/>
              <a:t>PON M TR P IMP P P COS </a:t>
            </a:r>
            <a:r>
              <a:rPr lang="en-US" sz="2000" dirty="0" smtClean="0"/>
              <a:t>II around S C.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4080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Gaius/Caligula 39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91820" y="5137648"/>
            <a:ext cx="7954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/>
              <a:t>C CAESAR DIVI AVG PRON </a:t>
            </a:r>
            <a:r>
              <a:rPr lang="en-US" sz="2000" dirty="0" smtClean="0"/>
              <a:t>AVG. </a:t>
            </a:r>
            <a:r>
              <a:rPr lang="en-US" sz="2000" dirty="0" err="1" smtClean="0"/>
              <a:t>Pileus</a:t>
            </a:r>
            <a:r>
              <a:rPr lang="en-US" sz="2000" dirty="0" smtClean="0"/>
              <a:t> flanked by S C.</a:t>
            </a:r>
            <a:endParaRPr lang="en-US" sz="2000" dirty="0" smtClean="0"/>
          </a:p>
          <a:p>
            <a:r>
              <a:rPr lang="en-US" sz="2000" b="1" dirty="0" smtClean="0"/>
              <a:t>Reverse: </a:t>
            </a:r>
            <a:r>
              <a:rPr lang="en-US" sz="2000" dirty="0"/>
              <a:t>PON M TR P III P P COS DES </a:t>
            </a:r>
            <a:r>
              <a:rPr lang="en-US" sz="2000" dirty="0" smtClean="0"/>
              <a:t>III </a:t>
            </a:r>
            <a:r>
              <a:rPr lang="en-US" sz="2000" dirty="0" smtClean="0"/>
              <a:t>around RCC.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119" y="1417638"/>
            <a:ext cx="3197817" cy="3188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780" y="1416830"/>
            <a:ext cx="3189488" cy="3189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606318"/>
            <a:ext cx="8686800" cy="19389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Return of elections to the popular comitia / remission of sales tax (</a:t>
            </a:r>
            <a:r>
              <a:rPr lang="en-US" sz="2000" i="1" dirty="0" err="1" smtClean="0"/>
              <a:t>remissa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ducentessima</a:t>
            </a:r>
            <a:r>
              <a:rPr lang="en-US" sz="2000" i="1" dirty="0" smtClean="0"/>
              <a:t>; </a:t>
            </a:r>
            <a:r>
              <a:rPr lang="en-US" sz="2000" dirty="0" smtClean="0"/>
              <a:t>Suetonius 16.3)</a:t>
            </a:r>
          </a:p>
          <a:p>
            <a:endParaRPr lang="en-US" sz="2000" dirty="0"/>
          </a:p>
          <a:p>
            <a:r>
              <a:rPr lang="en-US" sz="2000" dirty="0" smtClean="0"/>
              <a:t>OR</a:t>
            </a:r>
          </a:p>
          <a:p>
            <a:endParaRPr lang="en-US" sz="2000" dirty="0"/>
          </a:p>
          <a:p>
            <a:r>
              <a:rPr lang="en-US" sz="2000" dirty="0" smtClean="0"/>
              <a:t>Conspiracy in AD 39? (</a:t>
            </a:r>
            <a:r>
              <a:rPr lang="en-US" sz="2000" i="1" dirty="0" err="1" smtClean="0"/>
              <a:t>Restituti</a:t>
            </a:r>
            <a:r>
              <a:rPr lang="en-US" sz="2000" i="1" dirty="0" smtClean="0"/>
              <a:t> Concordia Consensus)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012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Nero 79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410" y="5293144"/>
            <a:ext cx="8935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 smtClean="0"/>
              <a:t>Laureate bust of Nero left</a:t>
            </a:r>
            <a:r>
              <a:rPr lang="en-US" sz="2000" dirty="0" smtClean="0"/>
              <a:t>. </a:t>
            </a:r>
            <a:r>
              <a:rPr lang="en-US" sz="2000" dirty="0"/>
              <a:t>NERO CLAVDIVS CAESAR AVG </a:t>
            </a:r>
            <a:r>
              <a:rPr lang="en-US" sz="2000" dirty="0" smtClean="0"/>
              <a:t>GERMANIC</a:t>
            </a:r>
          </a:p>
          <a:p>
            <a:r>
              <a:rPr lang="en-US" sz="2000" b="1" dirty="0" smtClean="0"/>
              <a:t>Reverse: </a:t>
            </a:r>
            <a:r>
              <a:rPr lang="en-US" sz="2000" dirty="0" smtClean="0"/>
              <a:t>Apollo </a:t>
            </a:r>
            <a:r>
              <a:rPr lang="en-US" sz="2000" dirty="0" err="1"/>
              <a:t>Citharoedus</a:t>
            </a:r>
            <a:r>
              <a:rPr lang="en-US" sz="2000" dirty="0"/>
              <a:t>, laureate, advancing right, playing lyre. PONTIF MAX TR P IMP P P</a:t>
            </a:r>
            <a:endParaRPr lang="en-U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619" y="1417638"/>
            <a:ext cx="5566759" cy="3703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410" y="274638"/>
            <a:ext cx="6835697" cy="17543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'He placed the sacred crowns in his bed-chambers around the couches, as well as statues representing him in the guise of a lyre-player; and he had a coin too struck with the same device</a:t>
            </a:r>
            <a:r>
              <a:rPr lang="en-US" dirty="0" smtClean="0"/>
              <a:t>.’</a:t>
            </a:r>
          </a:p>
          <a:p>
            <a:endParaRPr lang="en-US" dirty="0"/>
          </a:p>
          <a:p>
            <a:r>
              <a:rPr lang="en-US" dirty="0"/>
              <a:t>Suetonius, </a:t>
            </a:r>
            <a:r>
              <a:rPr lang="en-US" i="1" dirty="0"/>
              <a:t>Nero</a:t>
            </a:r>
            <a:r>
              <a:rPr lang="en-US" dirty="0"/>
              <a:t> 25.2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7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Trajan </a:t>
            </a:r>
            <a:r>
              <a:rPr lang="en-US" dirty="0" smtClean="0"/>
              <a:t>147B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410" y="5293144"/>
            <a:ext cx="8935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/>
              <a:t>Bust of Trajan, </a:t>
            </a:r>
            <a:r>
              <a:rPr lang="en-US" sz="2000" dirty="0" smtClean="0"/>
              <a:t>laureate and draped, </a:t>
            </a:r>
            <a:r>
              <a:rPr lang="en-US" sz="2000" dirty="0"/>
              <a:t>right. IMP TRAIANO AVG GER DAC P M TR P COS V P </a:t>
            </a:r>
            <a:r>
              <a:rPr lang="en-US" sz="2000" dirty="0" smtClean="0"/>
              <a:t>P</a:t>
            </a:r>
          </a:p>
          <a:p>
            <a:r>
              <a:rPr lang="en-US" sz="2000" b="1" dirty="0" smtClean="0"/>
              <a:t>Reverse: </a:t>
            </a:r>
            <a:r>
              <a:rPr lang="en-US" sz="2000" dirty="0" smtClean="0"/>
              <a:t>Military trophy. COS V P P S </a:t>
            </a:r>
            <a:r>
              <a:rPr lang="en-US" sz="2000" dirty="0"/>
              <a:t>P Q R OPTIMO </a:t>
            </a:r>
            <a:r>
              <a:rPr lang="en-US" sz="2000" dirty="0" smtClean="0"/>
              <a:t>PRINC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57300"/>
            <a:ext cx="7958067" cy="376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IV Caracalla 391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410" y="5293144"/>
            <a:ext cx="8935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 smtClean="0"/>
              <a:t>Draped bust of Julia </a:t>
            </a:r>
            <a:r>
              <a:rPr lang="en-US" sz="2000" dirty="0" err="1" smtClean="0"/>
              <a:t>Doma</a:t>
            </a:r>
            <a:r>
              <a:rPr lang="en-US" sz="2000" dirty="0" smtClean="0"/>
              <a:t>, right. </a:t>
            </a:r>
            <a:r>
              <a:rPr lang="en-US" sz="2000" dirty="0" smtClean="0"/>
              <a:t>IVLIA </a:t>
            </a:r>
            <a:r>
              <a:rPr lang="en-US" sz="2000" dirty="0"/>
              <a:t>PIA FELIX </a:t>
            </a:r>
            <a:r>
              <a:rPr lang="en-US" sz="2000" dirty="0" smtClean="0"/>
              <a:t>AVG</a:t>
            </a:r>
          </a:p>
          <a:p>
            <a:r>
              <a:rPr lang="en-US" sz="2000" b="1" dirty="0" smtClean="0"/>
              <a:t>Reverse</a:t>
            </a:r>
            <a:r>
              <a:rPr lang="en-US" sz="2000" b="1" dirty="0" smtClean="0"/>
              <a:t>: </a:t>
            </a:r>
            <a:r>
              <a:rPr lang="en-US" sz="2000" dirty="0" err="1"/>
              <a:t>Vesta</a:t>
            </a:r>
            <a:r>
              <a:rPr lang="en-US" sz="2000" dirty="0"/>
              <a:t>, draped, seated left, holding </a:t>
            </a:r>
            <a:r>
              <a:rPr lang="en-US" sz="2000" dirty="0" err="1"/>
              <a:t>simpulum</a:t>
            </a:r>
            <a:r>
              <a:rPr lang="en-US" sz="2000" dirty="0"/>
              <a:t> in right hand and </a:t>
            </a:r>
            <a:r>
              <a:rPr lang="en-US" sz="2000" dirty="0" err="1"/>
              <a:t>sceptre</a:t>
            </a:r>
            <a:r>
              <a:rPr lang="en-US" sz="2000" dirty="0"/>
              <a:t> in left hand</a:t>
            </a:r>
            <a:r>
              <a:rPr lang="en-US" sz="2000" dirty="0" smtClean="0"/>
              <a:t>. VESTA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68" y="1659138"/>
            <a:ext cx="3638491" cy="33993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326" y="1706780"/>
            <a:ext cx="3771605" cy="353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9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IV Severus Alexander 391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410" y="5293144"/>
            <a:ext cx="893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 smtClean="0"/>
              <a:t>IMP </a:t>
            </a:r>
            <a:r>
              <a:rPr lang="en-US" sz="2000" dirty="0"/>
              <a:t>ALEXANDER PIVS AVG. Bust of Severus Alexander, laureate, draped over left shoulder, </a:t>
            </a:r>
            <a:r>
              <a:rPr lang="en-US" sz="2000" dirty="0" smtClean="0"/>
              <a:t>right.</a:t>
            </a:r>
            <a:endParaRPr lang="en-US" sz="2000" dirty="0"/>
          </a:p>
          <a:p>
            <a:r>
              <a:rPr lang="en-US" sz="2000" b="1" dirty="0" smtClean="0"/>
              <a:t>Reverse</a:t>
            </a:r>
            <a:r>
              <a:rPr lang="en-US" sz="2000" b="1" dirty="0" smtClean="0"/>
              <a:t>: </a:t>
            </a:r>
            <a:r>
              <a:rPr lang="en-US" sz="2000" dirty="0" err="1"/>
              <a:t>Providentia</a:t>
            </a:r>
            <a:r>
              <a:rPr lang="en-US" sz="2000" dirty="0"/>
              <a:t>, draped, standing front, head left, holding two corn-ears in right hand over </a:t>
            </a:r>
            <a:r>
              <a:rPr lang="en-US" sz="2000" dirty="0" err="1"/>
              <a:t>modius</a:t>
            </a:r>
            <a:r>
              <a:rPr lang="en-US" sz="2000" dirty="0"/>
              <a:t> and </a:t>
            </a:r>
            <a:r>
              <a:rPr lang="en-US" sz="2000" dirty="0" err="1"/>
              <a:t>cornucopiae</a:t>
            </a:r>
            <a:r>
              <a:rPr lang="en-US" sz="2000" dirty="0"/>
              <a:t> in left hand</a:t>
            </a:r>
            <a:r>
              <a:rPr lang="en-US" sz="2000" dirty="0" smtClean="0"/>
              <a:t>. </a:t>
            </a:r>
            <a:r>
              <a:rPr lang="en-US" sz="2000" dirty="0"/>
              <a:t>PROVIDENTIA AVG S C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10" y="1482758"/>
            <a:ext cx="3646608" cy="3532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208" y="1396010"/>
            <a:ext cx="3736172" cy="361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011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 Trajan Decius 16C (AD 249-51)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840" y="1604470"/>
            <a:ext cx="3353032" cy="32572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0909" y="1417638"/>
            <a:ext cx="3453932" cy="34440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410" y="5137648"/>
            <a:ext cx="89351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Obverse: </a:t>
            </a:r>
            <a:r>
              <a:rPr lang="en-US" sz="2000" dirty="0"/>
              <a:t>Bust of Trajan Decius, radiate, draped, cuirassed, right. IMP C M Q TRAIANVS DECIVS AVG</a:t>
            </a:r>
            <a:endParaRPr lang="en-US" sz="2000" dirty="0" smtClean="0"/>
          </a:p>
          <a:p>
            <a:r>
              <a:rPr lang="en-US" sz="2000" b="1" dirty="0" smtClean="0"/>
              <a:t>Reverse: </a:t>
            </a:r>
            <a:r>
              <a:rPr lang="en-US" sz="2000" dirty="0"/>
              <a:t>Genius, wearing </a:t>
            </a:r>
            <a:r>
              <a:rPr lang="en-US" sz="2000" dirty="0" err="1"/>
              <a:t>polos</a:t>
            </a:r>
            <a:r>
              <a:rPr lang="en-US" sz="2000" dirty="0"/>
              <a:t> on head, nude except for short cloak on shoulders, standing left, holding </a:t>
            </a:r>
            <a:r>
              <a:rPr lang="en-US" sz="2000" dirty="0" err="1"/>
              <a:t>patera</a:t>
            </a:r>
            <a:r>
              <a:rPr lang="en-US" sz="2000" dirty="0"/>
              <a:t> in right hand and </a:t>
            </a:r>
            <a:r>
              <a:rPr lang="en-US" sz="2000" dirty="0" err="1"/>
              <a:t>cornucopiae</a:t>
            </a:r>
            <a:r>
              <a:rPr lang="en-US" sz="2000" dirty="0"/>
              <a:t> in left hand; to right, standard. GENIVS EXERC </a:t>
            </a:r>
            <a:r>
              <a:rPr lang="en-US" sz="2000" dirty="0" smtClean="0"/>
              <a:t>ILLVRICIANI.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41958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8595"/>
            <a:ext cx="9144000" cy="5246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790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in Stri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8" r="3703" b="6976"/>
          <a:stretch>
            <a:fillRect/>
          </a:stretch>
        </p:blipFill>
        <p:spPr bwMode="auto">
          <a:xfrm>
            <a:off x="4355976" y="917798"/>
            <a:ext cx="453548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783012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488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7" y="0"/>
            <a:ext cx="7661275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35091" y="3048000"/>
            <a:ext cx="200890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Moneta (</a:t>
            </a:r>
            <a:r>
              <a:rPr lang="en-US" b="1" dirty="0" err="1" smtClean="0"/>
              <a:t>moneo</a:t>
            </a:r>
            <a:r>
              <a:rPr lang="en-US" b="1" dirty="0"/>
              <a:t>)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Mnemosyne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682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bvers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23" y="498936"/>
            <a:ext cx="3693968" cy="3683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revers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2428"/>
            <a:ext cx="3590334" cy="36203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47123" y="4664363"/>
            <a:ext cx="81736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Augustus, Denarius</a:t>
            </a:r>
            <a:r>
              <a:rPr lang="en-GB" b="1" dirty="0"/>
              <a:t>, Rome, c. 16 BC (RIC 1</a:t>
            </a:r>
            <a:r>
              <a:rPr lang="en-GB" b="1" baseline="30000" dirty="0"/>
              <a:t>2</a:t>
            </a:r>
            <a:r>
              <a:rPr lang="en-GB" b="1" dirty="0"/>
              <a:t> 362)</a:t>
            </a:r>
            <a:r>
              <a:rPr lang="en-GB" b="1" dirty="0" smtClean="0"/>
              <a:t>.</a:t>
            </a:r>
          </a:p>
          <a:p>
            <a:r>
              <a:rPr lang="en-GB" b="1" dirty="0" err="1" smtClean="0"/>
              <a:t>Obv</a:t>
            </a:r>
            <a:r>
              <a:rPr lang="en-GB" b="1" dirty="0" smtClean="0"/>
              <a:t>: </a:t>
            </a:r>
            <a:r>
              <a:rPr lang="en-GB" dirty="0" smtClean="0"/>
              <a:t> </a:t>
            </a:r>
            <a:r>
              <a:rPr lang="en-GB" dirty="0"/>
              <a:t>Equestrian statue of Augustus with pedestal inscribed S P Q R IMP CAES, before city-walls and gate .</a:t>
            </a:r>
            <a:endParaRPr lang="en-GB" dirty="0" smtClean="0"/>
          </a:p>
          <a:p>
            <a:r>
              <a:rPr lang="en-GB" b="1" dirty="0" smtClean="0"/>
              <a:t>Rev: </a:t>
            </a:r>
            <a:r>
              <a:rPr lang="en-GB" dirty="0" err="1" smtClean="0"/>
              <a:t>Cippus</a:t>
            </a:r>
            <a:r>
              <a:rPr lang="en-GB" dirty="0" smtClean="0"/>
              <a:t> </a:t>
            </a:r>
            <a:r>
              <a:rPr lang="en-GB" dirty="0"/>
              <a:t>inscribed S P Q R IMP CAE QVOD V(</a:t>
            </a:r>
            <a:r>
              <a:rPr lang="en-GB" dirty="0" err="1"/>
              <a:t>iae</a:t>
            </a:r>
            <a:r>
              <a:rPr lang="en-GB" dirty="0"/>
              <a:t>) M(</a:t>
            </a:r>
            <a:r>
              <a:rPr lang="en-GB" dirty="0" err="1"/>
              <a:t>unitae</a:t>
            </a:r>
            <a:r>
              <a:rPr lang="en-GB" dirty="0"/>
              <a:t>) S(</a:t>
            </a:r>
            <a:r>
              <a:rPr lang="en-GB" dirty="0" err="1"/>
              <a:t>unt</a:t>
            </a:r>
            <a:r>
              <a:rPr lang="en-GB" dirty="0"/>
              <a:t>) EX EA P(</a:t>
            </a:r>
            <a:r>
              <a:rPr lang="en-GB" dirty="0" err="1"/>
              <a:t>ecunia</a:t>
            </a:r>
            <a:r>
              <a:rPr lang="en-GB" dirty="0"/>
              <a:t>) Q(u)IS AD A(</a:t>
            </a:r>
            <a:r>
              <a:rPr lang="en-GB" dirty="0" err="1"/>
              <a:t>erarium</a:t>
            </a:r>
            <a:r>
              <a:rPr lang="en-GB" dirty="0"/>
              <a:t>) DE(</a:t>
            </a:r>
            <a:r>
              <a:rPr lang="en-GB" dirty="0" err="1"/>
              <a:t>dit</a:t>
            </a:r>
            <a:r>
              <a:rPr lang="en-GB" dirty="0"/>
              <a:t>); L VICINIVS L F IIIVIR around</a:t>
            </a:r>
            <a:r>
              <a:rPr lang="en-GB" dirty="0" smtClean="0"/>
              <a:t>.</a:t>
            </a:r>
          </a:p>
          <a:p>
            <a:r>
              <a:rPr lang="en-GB" dirty="0" smtClean="0">
                <a:effectLst/>
              </a:rPr>
              <a:t>(</a:t>
            </a:r>
            <a:r>
              <a:rPr lang="en-GB" i="1" dirty="0"/>
              <a:t>The senate and people of Rome to Imperator Caesar because the roads </a:t>
            </a:r>
            <a:r>
              <a:rPr lang="en-GB" i="1" dirty="0" smtClean="0"/>
              <a:t>have </a:t>
            </a:r>
            <a:r>
              <a:rPr lang="en-GB" i="1" dirty="0"/>
              <a:t>been paved out of the money which he gave to the </a:t>
            </a:r>
            <a:r>
              <a:rPr lang="en-GB" i="1" dirty="0" smtClean="0"/>
              <a:t>treasury</a:t>
            </a:r>
            <a:r>
              <a:rPr lang="en-GB" dirty="0" smtClean="0"/>
              <a:t>)</a:t>
            </a:r>
            <a:r>
              <a:rPr lang="en-GB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0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31" y="4568952"/>
            <a:ext cx="8445559" cy="220184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Augustus, Denarius</a:t>
            </a:r>
            <a:r>
              <a:rPr lang="en-GB" b="1" dirty="0"/>
              <a:t>, Rome, c. 16 BC (RIC 1</a:t>
            </a:r>
            <a:r>
              <a:rPr lang="en-GB" b="1" baseline="30000" dirty="0"/>
              <a:t>2</a:t>
            </a:r>
            <a:r>
              <a:rPr lang="en-GB" b="1" dirty="0"/>
              <a:t> 358)</a:t>
            </a:r>
            <a:r>
              <a:rPr lang="en-GB" b="1" dirty="0" smtClean="0"/>
              <a:t>.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err="1" smtClean="0"/>
              <a:t>Obv</a:t>
            </a:r>
            <a:r>
              <a:rPr lang="en-GB" b="1" dirty="0" smtClean="0"/>
              <a:t>: </a:t>
            </a:r>
            <a:r>
              <a:rPr lang="en-GB" dirty="0" smtClean="0"/>
              <a:t>I</a:t>
            </a:r>
            <a:r>
              <a:rPr lang="en-GB" dirty="0"/>
              <a:t>(</a:t>
            </a:r>
            <a:r>
              <a:rPr lang="en-GB" dirty="0" err="1"/>
              <a:t>ovi</a:t>
            </a:r>
            <a:r>
              <a:rPr lang="en-GB" dirty="0"/>
              <a:t>) O(</a:t>
            </a:r>
            <a:r>
              <a:rPr lang="en-GB" dirty="0" err="1"/>
              <a:t>ptimo</a:t>
            </a:r>
            <a:r>
              <a:rPr lang="en-GB" dirty="0"/>
              <a:t>) M(axiom) S P Q R V(</a:t>
            </a:r>
            <a:r>
              <a:rPr lang="en-GB" dirty="0" err="1"/>
              <a:t>ota</a:t>
            </a:r>
            <a:r>
              <a:rPr lang="en-GB" dirty="0"/>
              <a:t>) S(</a:t>
            </a:r>
            <a:r>
              <a:rPr lang="en-GB" dirty="0" err="1"/>
              <a:t>uscepta</a:t>
            </a:r>
            <a:r>
              <a:rPr lang="en-GB" dirty="0"/>
              <a:t>) PR(o) S(</a:t>
            </a:r>
            <a:r>
              <a:rPr lang="en-GB" dirty="0" err="1"/>
              <a:t>alute</a:t>
            </a:r>
            <a:r>
              <a:rPr lang="en-GB" dirty="0"/>
              <a:t>) IMP(</a:t>
            </a:r>
            <a:r>
              <a:rPr lang="en-GB" dirty="0" err="1"/>
              <a:t>eratoris</a:t>
            </a:r>
            <a:r>
              <a:rPr lang="en-GB" dirty="0"/>
              <a:t>) CAE(saris) QVOD PER EV(m) R(</a:t>
            </a:r>
            <a:r>
              <a:rPr lang="en-GB" dirty="0" err="1"/>
              <a:t>es</a:t>
            </a:r>
            <a:r>
              <a:rPr lang="en-GB" dirty="0"/>
              <a:t>) P(</a:t>
            </a:r>
            <a:r>
              <a:rPr lang="en-GB" dirty="0" err="1"/>
              <a:t>ublica</a:t>
            </a:r>
            <a:r>
              <a:rPr lang="en-GB" dirty="0"/>
              <a:t>) IN AMP(</a:t>
            </a:r>
            <a:r>
              <a:rPr lang="en-GB" dirty="0" err="1"/>
              <a:t>liore</a:t>
            </a:r>
            <a:r>
              <a:rPr lang="en-GB" dirty="0"/>
              <a:t>) AT Q(</a:t>
            </a:r>
            <a:r>
              <a:rPr lang="en-GB" dirty="0" err="1"/>
              <a:t>ue</a:t>
            </a:r>
            <a:r>
              <a:rPr lang="en-GB" dirty="0"/>
              <a:t>) TRAN(</a:t>
            </a:r>
            <a:r>
              <a:rPr lang="en-GB" dirty="0" err="1"/>
              <a:t>quilliore</a:t>
            </a:r>
            <a:r>
              <a:rPr lang="en-GB" dirty="0"/>
              <a:t>) S(</a:t>
            </a:r>
            <a:r>
              <a:rPr lang="en-GB" dirty="0" err="1"/>
              <a:t>tatu</a:t>
            </a:r>
            <a:r>
              <a:rPr lang="en-GB" dirty="0"/>
              <a:t>) E(</a:t>
            </a:r>
            <a:r>
              <a:rPr lang="en-GB" dirty="0" err="1"/>
              <a:t>st</a:t>
            </a:r>
            <a:r>
              <a:rPr lang="en-GB" dirty="0"/>
              <a:t>) within oak wreath (</a:t>
            </a:r>
            <a:r>
              <a:rPr lang="en-GB" i="1" dirty="0"/>
              <a:t>Vows offered to Jupiter </a:t>
            </a:r>
            <a:r>
              <a:rPr lang="en-GB" i="1" dirty="0" err="1"/>
              <a:t>Optimus</a:t>
            </a:r>
            <a:r>
              <a:rPr lang="en-GB" i="1" dirty="0"/>
              <a:t> Maximus by the Senate and People of Rome on behalf of the safety of Imperator Caesar because through him the Republic is in a more ample and tranquil state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Rev: </a:t>
            </a:r>
            <a:r>
              <a:rPr lang="en-GB" dirty="0" err="1" smtClean="0"/>
              <a:t>Cippus</a:t>
            </a:r>
            <a:r>
              <a:rPr lang="en-GB" dirty="0" smtClean="0"/>
              <a:t> </a:t>
            </a:r>
            <a:r>
              <a:rPr lang="en-GB" dirty="0"/>
              <a:t>inscribed IMP(</a:t>
            </a:r>
            <a:r>
              <a:rPr lang="en-GB" dirty="0" err="1"/>
              <a:t>erator</a:t>
            </a:r>
            <a:r>
              <a:rPr lang="en-GB" dirty="0"/>
              <a:t>) CAES(</a:t>
            </a:r>
            <a:r>
              <a:rPr lang="en-GB" dirty="0" err="1"/>
              <a:t>ar</a:t>
            </a:r>
            <a:r>
              <a:rPr lang="en-GB" dirty="0"/>
              <a:t>) AVGV(</a:t>
            </a:r>
            <a:r>
              <a:rPr lang="en-GB" dirty="0" err="1"/>
              <a:t>stus</a:t>
            </a:r>
            <a:r>
              <a:rPr lang="en-GB" dirty="0"/>
              <a:t>) COMM(</a:t>
            </a:r>
            <a:r>
              <a:rPr lang="en-GB" dirty="0" err="1"/>
              <a:t>uni</a:t>
            </a:r>
            <a:r>
              <a:rPr lang="en-GB" dirty="0"/>
              <a:t>) CONS(</a:t>
            </a:r>
            <a:r>
              <a:rPr lang="en-GB" dirty="0" err="1"/>
              <a:t>enservatori</a:t>
            </a:r>
            <a:r>
              <a:rPr lang="en-GB" dirty="0"/>
              <a:t>), flanked by S(</a:t>
            </a:r>
            <a:r>
              <a:rPr lang="en-GB" dirty="0" err="1"/>
              <a:t>enatus</a:t>
            </a:r>
            <a:r>
              <a:rPr lang="en-GB" dirty="0"/>
              <a:t>) C(</a:t>
            </a:r>
            <a:r>
              <a:rPr lang="en-GB" dirty="0" err="1"/>
              <a:t>onsulto</a:t>
            </a:r>
            <a:r>
              <a:rPr lang="en-GB" dirty="0"/>
              <a:t>). Around, L. MESCINIVS RVFVS IIIVIR. </a:t>
            </a:r>
            <a:endParaRPr lang="en-US" dirty="0"/>
          </a:p>
        </p:txBody>
      </p:sp>
      <p:pic>
        <p:nvPicPr>
          <p:cNvPr id="4" name="Picture 3" descr="obvers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46" y="406486"/>
            <a:ext cx="3746964" cy="3903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revers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513" y="406486"/>
            <a:ext cx="3665741" cy="3903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169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7090" y="4732402"/>
            <a:ext cx="91414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RIC V </a:t>
            </a:r>
            <a:r>
              <a:rPr lang="en-US" sz="3200" b="1" dirty="0" err="1" smtClean="0"/>
              <a:t>Carausius</a:t>
            </a:r>
            <a:r>
              <a:rPr lang="en-US" sz="3200" b="1" dirty="0" smtClean="0"/>
              <a:t> 571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RSR</a:t>
            </a:r>
            <a:r>
              <a:rPr lang="en-US" sz="3200" dirty="0" smtClean="0"/>
              <a:t>: </a:t>
            </a:r>
            <a:r>
              <a:rPr lang="en-US" sz="3200" i="1" dirty="0" err="1" smtClean="0"/>
              <a:t>Redeunt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Saturnia</a:t>
            </a:r>
            <a:r>
              <a:rPr lang="en-US" sz="3200" i="1" dirty="0" smtClean="0"/>
              <a:t> Regna</a:t>
            </a:r>
            <a:r>
              <a:rPr lang="en-US" sz="3200" dirty="0" smtClean="0"/>
              <a:t> (the reign of Saturn returns) (6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line of Virgil’s Fourth </a:t>
            </a:r>
            <a:r>
              <a:rPr lang="en-US" sz="3200" i="1" dirty="0" smtClean="0"/>
              <a:t>Eclogue)</a:t>
            </a:r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180" y="226854"/>
            <a:ext cx="7018728" cy="379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9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BM </a:t>
            </a:r>
            <a:r>
              <a:rPr lang="nb-NO" dirty="0" smtClean="0"/>
              <a:t>1967,0901.1 (</a:t>
            </a:r>
            <a:r>
              <a:rPr lang="nb-NO" dirty="0" err="1" smtClean="0"/>
              <a:t>Medallion</a:t>
            </a:r>
            <a:r>
              <a:rPr lang="nb-NO" dirty="0" smtClean="0"/>
              <a:t>, AD 287)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760320"/>
            <a:ext cx="8229600" cy="10801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I.N.P.C.D.A: </a:t>
            </a:r>
            <a:r>
              <a:rPr lang="en-US" i="1" dirty="0" err="1" smtClean="0"/>
              <a:t>Iam</a:t>
            </a:r>
            <a:r>
              <a:rPr lang="en-US" i="1" dirty="0" smtClean="0"/>
              <a:t> </a:t>
            </a:r>
            <a:r>
              <a:rPr lang="en-US" i="1" dirty="0"/>
              <a:t>Nova Progenies </a:t>
            </a:r>
            <a:r>
              <a:rPr lang="en-US" i="1" dirty="0" err="1"/>
              <a:t>Caelo</a:t>
            </a:r>
            <a:r>
              <a:rPr lang="en-US" i="1" dirty="0"/>
              <a:t> </a:t>
            </a:r>
            <a:r>
              <a:rPr lang="en-US" i="1" dirty="0" err="1"/>
              <a:t>Demittitur</a:t>
            </a:r>
            <a:r>
              <a:rPr lang="en-US" i="1" dirty="0"/>
              <a:t> </a:t>
            </a:r>
            <a:r>
              <a:rPr lang="en-US" i="1" dirty="0" smtClean="0"/>
              <a:t>Alto</a:t>
            </a:r>
            <a:endParaRPr lang="en-US" i="1" dirty="0"/>
          </a:p>
          <a:p>
            <a:pPr marL="0" indent="0">
              <a:buNone/>
            </a:pPr>
            <a:r>
              <a:rPr lang="en-US" dirty="0" smtClean="0"/>
              <a:t>‘Now </a:t>
            </a:r>
            <a:r>
              <a:rPr lang="en-US" dirty="0"/>
              <a:t>a new generation is let down from Heaven </a:t>
            </a:r>
            <a:r>
              <a:rPr lang="en-US" dirty="0" smtClean="0"/>
              <a:t>above’</a:t>
            </a:r>
          </a:p>
          <a:p>
            <a:pPr marL="0" indent="0">
              <a:buNone/>
            </a:pPr>
            <a:r>
              <a:rPr lang="en-US" i="1" dirty="0" smtClean="0"/>
              <a:t> </a:t>
            </a:r>
            <a:r>
              <a:rPr lang="en-US" dirty="0"/>
              <a:t>(4</a:t>
            </a:r>
            <a:r>
              <a:rPr lang="en-US" baseline="30000" dirty="0"/>
              <a:t>th</a:t>
            </a:r>
            <a:r>
              <a:rPr lang="en-US" dirty="0"/>
              <a:t> eclogue line 7</a:t>
            </a:r>
            <a:r>
              <a:rPr lang="en-US" dirty="0" smtClean="0"/>
              <a:t>.)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7300"/>
            <a:ext cx="9144000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1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502"/>
            <a:ext cx="8229600" cy="1143000"/>
          </a:xfrm>
        </p:spPr>
        <p:txBody>
          <a:bodyPr/>
          <a:lstStyle/>
          <a:p>
            <a:r>
              <a:rPr lang="en-US" dirty="0" smtClean="0"/>
              <a:t>Lead Tokens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98" y="1376171"/>
            <a:ext cx="4548502" cy="2251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9562" y="3627216"/>
            <a:ext cx="5988378" cy="299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75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845</Words>
  <Application>Microsoft Macintosh PowerPoint</Application>
  <PresentationFormat>On-screen Show (4:3)</PresentationFormat>
  <Paragraphs>66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Engaging with Ancient Coins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BM 1967,0901.1 (Medallion, AD 287)</vt:lpstr>
      <vt:lpstr>Lead Tokens</vt:lpstr>
      <vt:lpstr>Lead Tokens</vt:lpstr>
      <vt:lpstr>RRC 316/1 (105 BC)</vt:lpstr>
      <vt:lpstr>RIC Claudius 90</vt:lpstr>
      <vt:lpstr>RIC Gaius/Caligula 39</vt:lpstr>
      <vt:lpstr>RIC Nero 79</vt:lpstr>
      <vt:lpstr>RIC Trajan 147B</vt:lpstr>
      <vt:lpstr>RIC IV Caracalla 391</vt:lpstr>
      <vt:lpstr>RIC IV Severus Alexander 391</vt:lpstr>
      <vt:lpstr>RIC Trajan Decius 16C (AD 249-51)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with Ancient Coins</dc:title>
  <dc:creator>Clare Rowan</dc:creator>
  <cp:lastModifiedBy>Clare Rowan</cp:lastModifiedBy>
  <cp:revision>26</cp:revision>
  <dcterms:created xsi:type="dcterms:W3CDTF">2017-02-10T16:10:04Z</dcterms:created>
  <dcterms:modified xsi:type="dcterms:W3CDTF">2017-02-13T11:39:38Z</dcterms:modified>
</cp:coreProperties>
</file>