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1386800" cy="15122525"/>
  <p:notesSz cx="6797675" cy="9926638"/>
  <p:defaultTextStyle>
    <a:defPPr>
      <a:defRPr lang="en-US"/>
    </a:defPPr>
    <a:lvl1pPr marL="0" algn="l" defTabSz="2086204" rtl="0" eaLnBrk="1" latinLnBrk="0" hangingPunct="1">
      <a:defRPr sz="4100" kern="1200">
        <a:solidFill>
          <a:schemeClr val="tx1"/>
        </a:solidFill>
        <a:latin typeface="+mn-lt"/>
        <a:ea typeface="+mn-ea"/>
        <a:cs typeface="+mn-cs"/>
      </a:defRPr>
    </a:lvl1pPr>
    <a:lvl2pPr marL="1043102" algn="l" defTabSz="2086204" rtl="0" eaLnBrk="1" latinLnBrk="0" hangingPunct="1">
      <a:defRPr sz="4100" kern="1200">
        <a:solidFill>
          <a:schemeClr val="tx1"/>
        </a:solidFill>
        <a:latin typeface="+mn-lt"/>
        <a:ea typeface="+mn-ea"/>
        <a:cs typeface="+mn-cs"/>
      </a:defRPr>
    </a:lvl2pPr>
    <a:lvl3pPr marL="2086204" algn="l" defTabSz="2086204" rtl="0" eaLnBrk="1" latinLnBrk="0" hangingPunct="1">
      <a:defRPr sz="4100" kern="1200">
        <a:solidFill>
          <a:schemeClr val="tx1"/>
        </a:solidFill>
        <a:latin typeface="+mn-lt"/>
        <a:ea typeface="+mn-ea"/>
        <a:cs typeface="+mn-cs"/>
      </a:defRPr>
    </a:lvl3pPr>
    <a:lvl4pPr marL="3129305" algn="l" defTabSz="2086204" rtl="0" eaLnBrk="1" latinLnBrk="0" hangingPunct="1">
      <a:defRPr sz="4100" kern="1200">
        <a:solidFill>
          <a:schemeClr val="tx1"/>
        </a:solidFill>
        <a:latin typeface="+mn-lt"/>
        <a:ea typeface="+mn-ea"/>
        <a:cs typeface="+mn-cs"/>
      </a:defRPr>
    </a:lvl4pPr>
    <a:lvl5pPr marL="4172407" algn="l" defTabSz="2086204" rtl="0" eaLnBrk="1" latinLnBrk="0" hangingPunct="1">
      <a:defRPr sz="4100" kern="1200">
        <a:solidFill>
          <a:schemeClr val="tx1"/>
        </a:solidFill>
        <a:latin typeface="+mn-lt"/>
        <a:ea typeface="+mn-ea"/>
        <a:cs typeface="+mn-cs"/>
      </a:defRPr>
    </a:lvl5pPr>
    <a:lvl6pPr marL="5215509" algn="l" defTabSz="2086204" rtl="0" eaLnBrk="1" latinLnBrk="0" hangingPunct="1">
      <a:defRPr sz="4100" kern="1200">
        <a:solidFill>
          <a:schemeClr val="tx1"/>
        </a:solidFill>
        <a:latin typeface="+mn-lt"/>
        <a:ea typeface="+mn-ea"/>
        <a:cs typeface="+mn-cs"/>
      </a:defRPr>
    </a:lvl6pPr>
    <a:lvl7pPr marL="6258611" algn="l" defTabSz="2086204" rtl="0" eaLnBrk="1" latinLnBrk="0" hangingPunct="1">
      <a:defRPr sz="4100" kern="1200">
        <a:solidFill>
          <a:schemeClr val="tx1"/>
        </a:solidFill>
        <a:latin typeface="+mn-lt"/>
        <a:ea typeface="+mn-ea"/>
        <a:cs typeface="+mn-cs"/>
      </a:defRPr>
    </a:lvl7pPr>
    <a:lvl8pPr marL="7301713" algn="l" defTabSz="2086204" rtl="0" eaLnBrk="1" latinLnBrk="0" hangingPunct="1">
      <a:defRPr sz="4100" kern="1200">
        <a:solidFill>
          <a:schemeClr val="tx1"/>
        </a:solidFill>
        <a:latin typeface="+mn-lt"/>
        <a:ea typeface="+mn-ea"/>
        <a:cs typeface="+mn-cs"/>
      </a:defRPr>
    </a:lvl8pPr>
    <a:lvl9pPr marL="8344814" algn="l" defTabSz="2086204" rtl="0" eaLnBrk="1" latinLnBrk="0" hangingPunct="1">
      <a:defRPr sz="4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835" autoAdjust="0"/>
  </p:normalViewPr>
  <p:slideViewPr>
    <p:cSldViewPr>
      <p:cViewPr>
        <p:scale>
          <a:sx n="43" d="100"/>
          <a:sy n="43" d="100"/>
        </p:scale>
        <p:origin x="-708" y="-72"/>
      </p:cViewPr>
      <p:guideLst>
        <p:guide orient="horz" pos="4763"/>
        <p:guide pos="673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EAD8356-0E50-4A30-BDEB-1A34D50EA9C6}" type="datetimeFigureOut">
              <a:rPr lang="en-GB" smtClean="0"/>
              <a:t>13/05/2013</a:t>
            </a:fld>
            <a:endParaRPr lang="en-GB"/>
          </a:p>
        </p:txBody>
      </p:sp>
      <p:sp>
        <p:nvSpPr>
          <p:cNvPr id="4" name="Slide Image Placeholder 3"/>
          <p:cNvSpPr>
            <a:spLocks noGrp="1" noRot="1" noChangeAspect="1"/>
          </p:cNvSpPr>
          <p:nvPr>
            <p:ph type="sldImg" idx="2"/>
          </p:nvPr>
        </p:nvSpPr>
        <p:spPr>
          <a:xfrm>
            <a:off x="766763" y="744538"/>
            <a:ext cx="526415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CD61EBD-0069-4F5F-A4EB-C1AAE7571D3D}" type="slidenum">
              <a:rPr lang="en-GB" smtClean="0"/>
              <a:t>‹#›</a:t>
            </a:fld>
            <a:endParaRPr lang="en-GB"/>
          </a:p>
        </p:txBody>
      </p:sp>
    </p:spTree>
    <p:extLst>
      <p:ext uri="{BB962C8B-B14F-4D97-AF65-F5344CB8AC3E}">
        <p14:creationId xmlns:p14="http://schemas.microsoft.com/office/powerpoint/2010/main" val="341611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CD61EBD-0069-4F5F-A4EB-C1AAE7571D3D}" type="slidenum">
              <a:rPr lang="en-GB" smtClean="0"/>
              <a:t>1</a:t>
            </a:fld>
            <a:endParaRPr lang="en-GB"/>
          </a:p>
        </p:txBody>
      </p:sp>
    </p:spTree>
    <p:extLst>
      <p:ext uri="{BB962C8B-B14F-4D97-AF65-F5344CB8AC3E}">
        <p14:creationId xmlns:p14="http://schemas.microsoft.com/office/powerpoint/2010/main" val="2345379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4697786"/>
            <a:ext cx="18178780" cy="3241541"/>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8569431"/>
            <a:ext cx="14970760" cy="3864645"/>
          </a:xfrm>
        </p:spPr>
        <p:txBody>
          <a:bodyPr/>
          <a:lstStyle>
            <a:lvl1pPr marL="0" indent="0" algn="ctr">
              <a:buNone/>
              <a:defRPr>
                <a:solidFill>
                  <a:schemeClr val="tx1">
                    <a:tint val="75000"/>
                  </a:schemeClr>
                </a:solidFill>
              </a:defRPr>
            </a:lvl1pPr>
            <a:lvl2pPr marL="1043102" indent="0" algn="ctr">
              <a:buNone/>
              <a:defRPr>
                <a:solidFill>
                  <a:schemeClr val="tx1">
                    <a:tint val="75000"/>
                  </a:schemeClr>
                </a:solidFill>
              </a:defRPr>
            </a:lvl2pPr>
            <a:lvl3pPr marL="2086204" indent="0" algn="ctr">
              <a:buNone/>
              <a:defRPr>
                <a:solidFill>
                  <a:schemeClr val="tx1">
                    <a:tint val="75000"/>
                  </a:schemeClr>
                </a:solidFill>
              </a:defRPr>
            </a:lvl3pPr>
            <a:lvl4pPr marL="3129305" indent="0" algn="ctr">
              <a:buNone/>
              <a:defRPr>
                <a:solidFill>
                  <a:schemeClr val="tx1">
                    <a:tint val="75000"/>
                  </a:schemeClr>
                </a:solidFill>
              </a:defRPr>
            </a:lvl4pPr>
            <a:lvl5pPr marL="4172407" indent="0" algn="ctr">
              <a:buNone/>
              <a:defRPr>
                <a:solidFill>
                  <a:schemeClr val="tx1">
                    <a:tint val="75000"/>
                  </a:schemeClr>
                </a:solidFill>
              </a:defRPr>
            </a:lvl5pPr>
            <a:lvl6pPr marL="5215509" indent="0" algn="ctr">
              <a:buNone/>
              <a:defRPr>
                <a:solidFill>
                  <a:schemeClr val="tx1">
                    <a:tint val="75000"/>
                  </a:schemeClr>
                </a:solidFill>
              </a:defRPr>
            </a:lvl6pPr>
            <a:lvl7pPr marL="6258611" indent="0" algn="ctr">
              <a:buNone/>
              <a:defRPr>
                <a:solidFill>
                  <a:schemeClr val="tx1">
                    <a:tint val="75000"/>
                  </a:schemeClr>
                </a:solidFill>
              </a:defRPr>
            </a:lvl7pPr>
            <a:lvl8pPr marL="7301713" indent="0" algn="ctr">
              <a:buNone/>
              <a:defRPr>
                <a:solidFill>
                  <a:schemeClr val="tx1">
                    <a:tint val="75000"/>
                  </a:schemeClr>
                </a:solidFill>
              </a:defRPr>
            </a:lvl8pPr>
            <a:lvl9pPr marL="8344814"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3170E78-CF23-4181-A481-DDE1BAD98A01}" type="datetimeFigureOut">
              <a:rPr lang="en-GB" smtClean="0"/>
              <a:t>13/05/2013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4182359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3170E78-CF23-4181-A481-DDE1BAD98A01}" type="datetimeFigureOut">
              <a:rPr lang="en-GB" smtClean="0"/>
              <a:t>13/05/2013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2209332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264736" y="1333724"/>
            <a:ext cx="11254060" cy="28452751"/>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502553" y="1333724"/>
            <a:ext cx="33405737" cy="284527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3170E78-CF23-4181-A481-DDE1BAD98A01}" type="datetimeFigureOut">
              <a:rPr lang="en-GB" smtClean="0"/>
              <a:t>13/05/2013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997394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3170E78-CF23-4181-A481-DDE1BAD98A01}" type="datetimeFigureOut">
              <a:rPr lang="en-GB" smtClean="0"/>
              <a:t>13/05/2013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2154688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9717624"/>
            <a:ext cx="18178780" cy="3003501"/>
          </a:xfrm>
        </p:spPr>
        <p:txBody>
          <a:bodyPr anchor="t"/>
          <a:lstStyle>
            <a:lvl1pPr algn="l">
              <a:defRPr sz="91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0" y="6409573"/>
            <a:ext cx="18178780" cy="3308051"/>
          </a:xfrm>
        </p:spPr>
        <p:txBody>
          <a:bodyPr anchor="b"/>
          <a:lstStyle>
            <a:lvl1pPr marL="0" indent="0">
              <a:buNone/>
              <a:defRPr sz="4600">
                <a:solidFill>
                  <a:schemeClr val="tx1">
                    <a:tint val="75000"/>
                  </a:schemeClr>
                </a:solidFill>
              </a:defRPr>
            </a:lvl1pPr>
            <a:lvl2pPr marL="1043102" indent="0">
              <a:buNone/>
              <a:defRPr sz="4100">
                <a:solidFill>
                  <a:schemeClr val="tx1">
                    <a:tint val="75000"/>
                  </a:schemeClr>
                </a:solidFill>
              </a:defRPr>
            </a:lvl2pPr>
            <a:lvl3pPr marL="2086204" indent="0">
              <a:buNone/>
              <a:defRPr sz="3700">
                <a:solidFill>
                  <a:schemeClr val="tx1">
                    <a:tint val="75000"/>
                  </a:schemeClr>
                </a:solidFill>
              </a:defRPr>
            </a:lvl3pPr>
            <a:lvl4pPr marL="3129305" indent="0">
              <a:buNone/>
              <a:defRPr sz="3200">
                <a:solidFill>
                  <a:schemeClr val="tx1">
                    <a:tint val="75000"/>
                  </a:schemeClr>
                </a:solidFill>
              </a:defRPr>
            </a:lvl4pPr>
            <a:lvl5pPr marL="4172407" indent="0">
              <a:buNone/>
              <a:defRPr sz="3200">
                <a:solidFill>
                  <a:schemeClr val="tx1">
                    <a:tint val="75000"/>
                  </a:schemeClr>
                </a:solidFill>
              </a:defRPr>
            </a:lvl5pPr>
            <a:lvl6pPr marL="5215509" indent="0">
              <a:buNone/>
              <a:defRPr sz="3200">
                <a:solidFill>
                  <a:schemeClr val="tx1">
                    <a:tint val="75000"/>
                  </a:schemeClr>
                </a:solidFill>
              </a:defRPr>
            </a:lvl6pPr>
            <a:lvl7pPr marL="6258611" indent="0">
              <a:buNone/>
              <a:defRPr sz="3200">
                <a:solidFill>
                  <a:schemeClr val="tx1">
                    <a:tint val="75000"/>
                  </a:schemeClr>
                </a:solidFill>
              </a:defRPr>
            </a:lvl7pPr>
            <a:lvl8pPr marL="7301713" indent="0">
              <a:buNone/>
              <a:defRPr sz="3200">
                <a:solidFill>
                  <a:schemeClr val="tx1">
                    <a:tint val="75000"/>
                  </a:schemeClr>
                </a:solidFill>
              </a:defRPr>
            </a:lvl8pPr>
            <a:lvl9pPr marL="8344814" indent="0">
              <a:buNone/>
              <a:defRPr sz="3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170E78-CF23-4181-A481-DDE1BAD98A01}" type="datetimeFigureOut">
              <a:rPr lang="en-GB" smtClean="0"/>
              <a:t>13/05/2013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1980090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502554" y="7781802"/>
            <a:ext cx="22329898" cy="22004674"/>
          </a:xfrm>
        </p:spPr>
        <p:txBody>
          <a:bodyPr/>
          <a:lstStyle>
            <a:lvl1pPr>
              <a:defRPr sz="6400"/>
            </a:lvl1pPr>
            <a:lvl2pPr>
              <a:defRPr sz="5500"/>
            </a:lvl2pPr>
            <a:lvl3pPr>
              <a:defRPr sz="4600"/>
            </a:lvl3pPr>
            <a:lvl4pPr>
              <a:defRPr sz="4100"/>
            </a:lvl4pPr>
            <a:lvl5pPr>
              <a:defRPr sz="4100"/>
            </a:lvl5pPr>
            <a:lvl6pPr>
              <a:defRPr sz="4100"/>
            </a:lvl6pPr>
            <a:lvl7pPr>
              <a:defRPr sz="4100"/>
            </a:lvl7pPr>
            <a:lvl8pPr>
              <a:defRPr sz="4100"/>
            </a:lvl8pPr>
            <a:lvl9pPr>
              <a:defRPr sz="4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5188899" y="7781802"/>
            <a:ext cx="22329898" cy="22004674"/>
          </a:xfrm>
        </p:spPr>
        <p:txBody>
          <a:bodyPr/>
          <a:lstStyle>
            <a:lvl1pPr>
              <a:defRPr sz="6400"/>
            </a:lvl1pPr>
            <a:lvl2pPr>
              <a:defRPr sz="5500"/>
            </a:lvl2pPr>
            <a:lvl3pPr>
              <a:defRPr sz="4600"/>
            </a:lvl3pPr>
            <a:lvl4pPr>
              <a:defRPr sz="4100"/>
            </a:lvl4pPr>
            <a:lvl5pPr>
              <a:defRPr sz="4100"/>
            </a:lvl5pPr>
            <a:lvl6pPr>
              <a:defRPr sz="4100"/>
            </a:lvl6pPr>
            <a:lvl7pPr>
              <a:defRPr sz="4100"/>
            </a:lvl7pPr>
            <a:lvl8pPr>
              <a:defRPr sz="4100"/>
            </a:lvl8pPr>
            <a:lvl9pPr>
              <a:defRPr sz="4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3170E78-CF23-4181-A481-DDE1BAD98A01}" type="datetimeFigureOut">
              <a:rPr lang="en-GB" smtClean="0"/>
              <a:t>13/05/2013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468116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40" y="605602"/>
            <a:ext cx="19248120" cy="2520421"/>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0" y="3385067"/>
            <a:ext cx="9449551" cy="1410734"/>
          </a:xfrm>
        </p:spPr>
        <p:txBody>
          <a:bodyPr anchor="b"/>
          <a:lstStyle>
            <a:lvl1pPr marL="0" indent="0">
              <a:buNone/>
              <a:defRPr sz="5500" b="1"/>
            </a:lvl1pPr>
            <a:lvl2pPr marL="1043102" indent="0">
              <a:buNone/>
              <a:defRPr sz="4600" b="1"/>
            </a:lvl2pPr>
            <a:lvl3pPr marL="2086204" indent="0">
              <a:buNone/>
              <a:defRPr sz="4100" b="1"/>
            </a:lvl3pPr>
            <a:lvl4pPr marL="3129305" indent="0">
              <a:buNone/>
              <a:defRPr sz="3700" b="1"/>
            </a:lvl4pPr>
            <a:lvl5pPr marL="4172407" indent="0">
              <a:buNone/>
              <a:defRPr sz="3700" b="1"/>
            </a:lvl5pPr>
            <a:lvl6pPr marL="5215509" indent="0">
              <a:buNone/>
              <a:defRPr sz="3700" b="1"/>
            </a:lvl6pPr>
            <a:lvl7pPr marL="6258611" indent="0">
              <a:buNone/>
              <a:defRPr sz="3700" b="1"/>
            </a:lvl7pPr>
            <a:lvl8pPr marL="7301713" indent="0">
              <a:buNone/>
              <a:defRPr sz="3700" b="1"/>
            </a:lvl8pPr>
            <a:lvl9pPr marL="8344814" indent="0">
              <a:buNone/>
              <a:defRPr sz="3700" b="1"/>
            </a:lvl9pPr>
          </a:lstStyle>
          <a:p>
            <a:pPr lvl="0"/>
            <a:r>
              <a:rPr lang="en-US" smtClean="0"/>
              <a:t>Click to edit Master text styles</a:t>
            </a:r>
          </a:p>
        </p:txBody>
      </p:sp>
      <p:sp>
        <p:nvSpPr>
          <p:cNvPr id="4" name="Content Placeholder 3"/>
          <p:cNvSpPr>
            <a:spLocks noGrp="1"/>
          </p:cNvSpPr>
          <p:nvPr>
            <p:ph sz="half" idx="2"/>
          </p:nvPr>
        </p:nvSpPr>
        <p:spPr>
          <a:xfrm>
            <a:off x="1069340" y="4795801"/>
            <a:ext cx="9449551" cy="8712956"/>
          </a:xfrm>
        </p:spPr>
        <p:txBody>
          <a:bodyPr/>
          <a:lstStyle>
            <a:lvl1pPr>
              <a:defRPr sz="5500"/>
            </a:lvl1pPr>
            <a:lvl2pPr>
              <a:defRPr sz="4600"/>
            </a:lvl2pPr>
            <a:lvl3pPr>
              <a:defRPr sz="4100"/>
            </a:lvl3pPr>
            <a:lvl4pPr>
              <a:defRPr sz="3700"/>
            </a:lvl4pPr>
            <a:lvl5pPr>
              <a:defRPr sz="3700"/>
            </a:lvl5pPr>
            <a:lvl6pPr>
              <a:defRPr sz="3700"/>
            </a:lvl6pPr>
            <a:lvl7pPr>
              <a:defRPr sz="3700"/>
            </a:lvl7pPr>
            <a:lvl8pPr>
              <a:defRPr sz="3700"/>
            </a:lvl8pPr>
            <a:lvl9pPr>
              <a:defRPr sz="3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198" y="3385067"/>
            <a:ext cx="9453263" cy="1410734"/>
          </a:xfrm>
        </p:spPr>
        <p:txBody>
          <a:bodyPr anchor="b"/>
          <a:lstStyle>
            <a:lvl1pPr marL="0" indent="0">
              <a:buNone/>
              <a:defRPr sz="5500" b="1"/>
            </a:lvl1pPr>
            <a:lvl2pPr marL="1043102" indent="0">
              <a:buNone/>
              <a:defRPr sz="4600" b="1"/>
            </a:lvl2pPr>
            <a:lvl3pPr marL="2086204" indent="0">
              <a:buNone/>
              <a:defRPr sz="4100" b="1"/>
            </a:lvl3pPr>
            <a:lvl4pPr marL="3129305" indent="0">
              <a:buNone/>
              <a:defRPr sz="3700" b="1"/>
            </a:lvl4pPr>
            <a:lvl5pPr marL="4172407" indent="0">
              <a:buNone/>
              <a:defRPr sz="3700" b="1"/>
            </a:lvl5pPr>
            <a:lvl6pPr marL="5215509" indent="0">
              <a:buNone/>
              <a:defRPr sz="3700" b="1"/>
            </a:lvl6pPr>
            <a:lvl7pPr marL="6258611" indent="0">
              <a:buNone/>
              <a:defRPr sz="3700" b="1"/>
            </a:lvl7pPr>
            <a:lvl8pPr marL="7301713" indent="0">
              <a:buNone/>
              <a:defRPr sz="3700" b="1"/>
            </a:lvl8pPr>
            <a:lvl9pPr marL="8344814" indent="0">
              <a:buNone/>
              <a:defRPr sz="3700" b="1"/>
            </a:lvl9pPr>
          </a:lstStyle>
          <a:p>
            <a:pPr lvl="0"/>
            <a:r>
              <a:rPr lang="en-US" smtClean="0"/>
              <a:t>Click to edit Master text styles</a:t>
            </a:r>
          </a:p>
        </p:txBody>
      </p:sp>
      <p:sp>
        <p:nvSpPr>
          <p:cNvPr id="6" name="Content Placeholder 5"/>
          <p:cNvSpPr>
            <a:spLocks noGrp="1"/>
          </p:cNvSpPr>
          <p:nvPr>
            <p:ph sz="quarter" idx="4"/>
          </p:nvPr>
        </p:nvSpPr>
        <p:spPr>
          <a:xfrm>
            <a:off x="10864198" y="4795801"/>
            <a:ext cx="9453263" cy="8712956"/>
          </a:xfrm>
        </p:spPr>
        <p:txBody>
          <a:bodyPr/>
          <a:lstStyle>
            <a:lvl1pPr>
              <a:defRPr sz="5500"/>
            </a:lvl1pPr>
            <a:lvl2pPr>
              <a:defRPr sz="4600"/>
            </a:lvl2pPr>
            <a:lvl3pPr>
              <a:defRPr sz="4100"/>
            </a:lvl3pPr>
            <a:lvl4pPr>
              <a:defRPr sz="3700"/>
            </a:lvl4pPr>
            <a:lvl5pPr>
              <a:defRPr sz="3700"/>
            </a:lvl5pPr>
            <a:lvl6pPr>
              <a:defRPr sz="3700"/>
            </a:lvl6pPr>
            <a:lvl7pPr>
              <a:defRPr sz="3700"/>
            </a:lvl7pPr>
            <a:lvl8pPr>
              <a:defRPr sz="3700"/>
            </a:lvl8pPr>
            <a:lvl9pPr>
              <a:defRPr sz="3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3170E78-CF23-4181-A481-DDE1BAD98A01}" type="datetimeFigureOut">
              <a:rPr lang="en-GB" smtClean="0"/>
              <a:t>13/05/2013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813744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3170E78-CF23-4181-A481-DDE1BAD98A01}" type="datetimeFigureOut">
              <a:rPr lang="en-GB" smtClean="0"/>
              <a:t>13/05/2013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934797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170E78-CF23-4181-A481-DDE1BAD98A01}" type="datetimeFigureOut">
              <a:rPr lang="en-GB" smtClean="0"/>
              <a:t>13/05/2013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2313931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602100"/>
            <a:ext cx="7036110" cy="2562428"/>
          </a:xfrm>
        </p:spPr>
        <p:txBody>
          <a:bodyPr anchor="b"/>
          <a:lstStyle>
            <a:lvl1pPr algn="l">
              <a:defRPr sz="4600" b="1"/>
            </a:lvl1pPr>
          </a:lstStyle>
          <a:p>
            <a:r>
              <a:rPr lang="en-US" smtClean="0"/>
              <a:t>Click to edit Master title style</a:t>
            </a:r>
            <a:endParaRPr lang="en-GB"/>
          </a:p>
        </p:txBody>
      </p:sp>
      <p:sp>
        <p:nvSpPr>
          <p:cNvPr id="3" name="Content Placeholder 2"/>
          <p:cNvSpPr>
            <a:spLocks noGrp="1"/>
          </p:cNvSpPr>
          <p:nvPr>
            <p:ph idx="1"/>
          </p:nvPr>
        </p:nvSpPr>
        <p:spPr>
          <a:xfrm>
            <a:off x="8361645" y="602102"/>
            <a:ext cx="11955815" cy="12906656"/>
          </a:xfrm>
        </p:spPr>
        <p:txBody>
          <a:bodyPr/>
          <a:lstStyle>
            <a:lvl1pPr>
              <a:defRPr sz="7300"/>
            </a:lvl1pPr>
            <a:lvl2pPr>
              <a:defRPr sz="6400"/>
            </a:lvl2pPr>
            <a:lvl3pPr>
              <a:defRPr sz="5500"/>
            </a:lvl3pPr>
            <a:lvl4pPr>
              <a:defRPr sz="4600"/>
            </a:lvl4pPr>
            <a:lvl5pPr>
              <a:defRPr sz="4600"/>
            </a:lvl5pPr>
            <a:lvl6pPr>
              <a:defRPr sz="4600"/>
            </a:lvl6pPr>
            <a:lvl7pPr>
              <a:defRPr sz="4600"/>
            </a:lvl7pPr>
            <a:lvl8pPr>
              <a:defRPr sz="4600"/>
            </a:lvl8pPr>
            <a:lvl9pPr>
              <a:defRPr sz="4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1" y="3164530"/>
            <a:ext cx="7036110" cy="10344228"/>
          </a:xfrm>
        </p:spPr>
        <p:txBody>
          <a:bodyPr/>
          <a:lstStyle>
            <a:lvl1pPr marL="0" indent="0">
              <a:buNone/>
              <a:defRPr sz="3200"/>
            </a:lvl1pPr>
            <a:lvl2pPr marL="1043102" indent="0">
              <a:buNone/>
              <a:defRPr sz="2700"/>
            </a:lvl2pPr>
            <a:lvl3pPr marL="2086204" indent="0">
              <a:buNone/>
              <a:defRPr sz="2300"/>
            </a:lvl3pPr>
            <a:lvl4pPr marL="3129305" indent="0">
              <a:buNone/>
              <a:defRPr sz="2100"/>
            </a:lvl4pPr>
            <a:lvl5pPr marL="4172407" indent="0">
              <a:buNone/>
              <a:defRPr sz="2100"/>
            </a:lvl5pPr>
            <a:lvl6pPr marL="5215509" indent="0">
              <a:buNone/>
              <a:defRPr sz="2100"/>
            </a:lvl6pPr>
            <a:lvl7pPr marL="6258611" indent="0">
              <a:buNone/>
              <a:defRPr sz="2100"/>
            </a:lvl7pPr>
            <a:lvl8pPr marL="7301713" indent="0">
              <a:buNone/>
              <a:defRPr sz="2100"/>
            </a:lvl8pPr>
            <a:lvl9pPr marL="8344814"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170E78-CF23-4181-A481-DDE1BAD98A01}" type="datetimeFigureOut">
              <a:rPr lang="en-GB" smtClean="0"/>
              <a:t>13/05/2013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2442551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10585767"/>
            <a:ext cx="12832080" cy="1249710"/>
          </a:xfrm>
        </p:spPr>
        <p:txBody>
          <a:bodyPr anchor="b"/>
          <a:lstStyle>
            <a:lvl1pPr algn="l">
              <a:defRPr sz="4600" b="1"/>
            </a:lvl1pPr>
          </a:lstStyle>
          <a:p>
            <a:r>
              <a:rPr lang="en-US" smtClean="0"/>
              <a:t>Click to edit Master title style</a:t>
            </a:r>
            <a:endParaRPr lang="en-GB"/>
          </a:p>
        </p:txBody>
      </p:sp>
      <p:sp>
        <p:nvSpPr>
          <p:cNvPr id="3" name="Picture Placeholder 2"/>
          <p:cNvSpPr>
            <a:spLocks noGrp="1"/>
          </p:cNvSpPr>
          <p:nvPr>
            <p:ph type="pic" idx="1"/>
          </p:nvPr>
        </p:nvSpPr>
        <p:spPr>
          <a:xfrm>
            <a:off x="4191962" y="1351226"/>
            <a:ext cx="12832080" cy="9073515"/>
          </a:xfrm>
        </p:spPr>
        <p:txBody>
          <a:bodyPr/>
          <a:lstStyle>
            <a:lvl1pPr marL="0" indent="0">
              <a:buNone/>
              <a:defRPr sz="7300"/>
            </a:lvl1pPr>
            <a:lvl2pPr marL="1043102" indent="0">
              <a:buNone/>
              <a:defRPr sz="6400"/>
            </a:lvl2pPr>
            <a:lvl3pPr marL="2086204" indent="0">
              <a:buNone/>
              <a:defRPr sz="5500"/>
            </a:lvl3pPr>
            <a:lvl4pPr marL="3129305" indent="0">
              <a:buNone/>
              <a:defRPr sz="4600"/>
            </a:lvl4pPr>
            <a:lvl5pPr marL="4172407" indent="0">
              <a:buNone/>
              <a:defRPr sz="4600"/>
            </a:lvl5pPr>
            <a:lvl6pPr marL="5215509" indent="0">
              <a:buNone/>
              <a:defRPr sz="4600"/>
            </a:lvl6pPr>
            <a:lvl7pPr marL="6258611" indent="0">
              <a:buNone/>
              <a:defRPr sz="4600"/>
            </a:lvl7pPr>
            <a:lvl8pPr marL="7301713" indent="0">
              <a:buNone/>
              <a:defRPr sz="4600"/>
            </a:lvl8pPr>
            <a:lvl9pPr marL="8344814" indent="0">
              <a:buNone/>
              <a:defRPr sz="4600"/>
            </a:lvl9pPr>
          </a:lstStyle>
          <a:p>
            <a:endParaRPr lang="en-GB"/>
          </a:p>
        </p:txBody>
      </p:sp>
      <p:sp>
        <p:nvSpPr>
          <p:cNvPr id="4" name="Text Placeholder 3"/>
          <p:cNvSpPr>
            <a:spLocks noGrp="1"/>
          </p:cNvSpPr>
          <p:nvPr>
            <p:ph type="body" sz="half" idx="2"/>
          </p:nvPr>
        </p:nvSpPr>
        <p:spPr>
          <a:xfrm>
            <a:off x="4191962" y="11835477"/>
            <a:ext cx="12832080" cy="1774795"/>
          </a:xfrm>
        </p:spPr>
        <p:txBody>
          <a:bodyPr/>
          <a:lstStyle>
            <a:lvl1pPr marL="0" indent="0">
              <a:buNone/>
              <a:defRPr sz="3200"/>
            </a:lvl1pPr>
            <a:lvl2pPr marL="1043102" indent="0">
              <a:buNone/>
              <a:defRPr sz="2700"/>
            </a:lvl2pPr>
            <a:lvl3pPr marL="2086204" indent="0">
              <a:buNone/>
              <a:defRPr sz="2300"/>
            </a:lvl3pPr>
            <a:lvl4pPr marL="3129305" indent="0">
              <a:buNone/>
              <a:defRPr sz="2100"/>
            </a:lvl4pPr>
            <a:lvl5pPr marL="4172407" indent="0">
              <a:buNone/>
              <a:defRPr sz="2100"/>
            </a:lvl5pPr>
            <a:lvl6pPr marL="5215509" indent="0">
              <a:buNone/>
              <a:defRPr sz="2100"/>
            </a:lvl6pPr>
            <a:lvl7pPr marL="6258611" indent="0">
              <a:buNone/>
              <a:defRPr sz="2100"/>
            </a:lvl7pPr>
            <a:lvl8pPr marL="7301713" indent="0">
              <a:buNone/>
              <a:defRPr sz="2100"/>
            </a:lvl8pPr>
            <a:lvl9pPr marL="8344814" indent="0">
              <a:buNone/>
              <a:defRPr sz="2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170E78-CF23-4181-A481-DDE1BAD98A01}" type="datetimeFigureOut">
              <a:rPr lang="en-GB" smtClean="0"/>
              <a:t>13/05/2013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BFE139-AB8F-4231-B35E-E5BC19F2D289}" type="slidenum">
              <a:rPr lang="en-GB" smtClean="0"/>
              <a:t>‹#›</a:t>
            </a:fld>
            <a:endParaRPr lang="en-GB"/>
          </a:p>
        </p:txBody>
      </p:sp>
    </p:spTree>
    <p:extLst>
      <p:ext uri="{BB962C8B-B14F-4D97-AF65-F5344CB8AC3E}">
        <p14:creationId xmlns:p14="http://schemas.microsoft.com/office/powerpoint/2010/main" val="3699341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605602"/>
            <a:ext cx="19248120" cy="2520421"/>
          </a:xfrm>
          <a:prstGeom prst="rect">
            <a:avLst/>
          </a:prstGeom>
        </p:spPr>
        <p:txBody>
          <a:bodyPr vert="horz" lIns="208620" tIns="104310" rIns="208620" bIns="10431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3528591"/>
            <a:ext cx="19248120" cy="9980167"/>
          </a:xfrm>
          <a:prstGeom prst="rect">
            <a:avLst/>
          </a:prstGeom>
        </p:spPr>
        <p:txBody>
          <a:bodyPr vert="horz" lIns="208620" tIns="104310" rIns="208620" bIns="10431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14016342"/>
            <a:ext cx="4990253" cy="805134"/>
          </a:xfrm>
          <a:prstGeom prst="rect">
            <a:avLst/>
          </a:prstGeom>
        </p:spPr>
        <p:txBody>
          <a:bodyPr vert="horz" lIns="208620" tIns="104310" rIns="208620" bIns="104310" rtlCol="0" anchor="ctr"/>
          <a:lstStyle>
            <a:lvl1pPr algn="l">
              <a:defRPr sz="2700">
                <a:solidFill>
                  <a:schemeClr val="tx1">
                    <a:tint val="75000"/>
                  </a:schemeClr>
                </a:solidFill>
              </a:defRPr>
            </a:lvl1pPr>
          </a:lstStyle>
          <a:p>
            <a:fld id="{D3170E78-CF23-4181-A481-DDE1BAD98A01}" type="datetimeFigureOut">
              <a:rPr lang="en-GB" smtClean="0"/>
              <a:t>13/05/2013</a:t>
            </a:fld>
            <a:endParaRPr lang="en-GB"/>
          </a:p>
        </p:txBody>
      </p:sp>
      <p:sp>
        <p:nvSpPr>
          <p:cNvPr id="5" name="Footer Placeholder 4"/>
          <p:cNvSpPr>
            <a:spLocks noGrp="1"/>
          </p:cNvSpPr>
          <p:nvPr>
            <p:ph type="ftr" sz="quarter" idx="3"/>
          </p:nvPr>
        </p:nvSpPr>
        <p:spPr>
          <a:xfrm>
            <a:off x="7307157" y="14016342"/>
            <a:ext cx="6772487" cy="805134"/>
          </a:xfrm>
          <a:prstGeom prst="rect">
            <a:avLst/>
          </a:prstGeom>
        </p:spPr>
        <p:txBody>
          <a:bodyPr vert="horz" lIns="208620" tIns="104310" rIns="208620" bIns="104310" rtlCol="0" anchor="ctr"/>
          <a:lstStyle>
            <a:lvl1pPr algn="ctr">
              <a:defRPr sz="27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14016342"/>
            <a:ext cx="4990253" cy="805134"/>
          </a:xfrm>
          <a:prstGeom prst="rect">
            <a:avLst/>
          </a:prstGeom>
        </p:spPr>
        <p:txBody>
          <a:bodyPr vert="horz" lIns="208620" tIns="104310" rIns="208620" bIns="104310" rtlCol="0" anchor="ctr"/>
          <a:lstStyle>
            <a:lvl1pPr algn="r">
              <a:defRPr sz="2700">
                <a:solidFill>
                  <a:schemeClr val="tx1">
                    <a:tint val="75000"/>
                  </a:schemeClr>
                </a:solidFill>
              </a:defRPr>
            </a:lvl1pPr>
          </a:lstStyle>
          <a:p>
            <a:fld id="{1DBFE139-AB8F-4231-B35E-E5BC19F2D289}" type="slidenum">
              <a:rPr lang="en-GB" smtClean="0"/>
              <a:t>‹#›</a:t>
            </a:fld>
            <a:endParaRPr lang="en-GB"/>
          </a:p>
        </p:txBody>
      </p:sp>
    </p:spTree>
    <p:extLst>
      <p:ext uri="{BB962C8B-B14F-4D97-AF65-F5344CB8AC3E}">
        <p14:creationId xmlns:p14="http://schemas.microsoft.com/office/powerpoint/2010/main" val="926251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6204" rtl="0" eaLnBrk="1" latinLnBrk="0" hangingPunct="1">
        <a:spcBef>
          <a:spcPct val="0"/>
        </a:spcBef>
        <a:buNone/>
        <a:defRPr sz="10000" kern="1200">
          <a:solidFill>
            <a:schemeClr val="tx1"/>
          </a:solidFill>
          <a:latin typeface="+mj-lt"/>
          <a:ea typeface="+mj-ea"/>
          <a:cs typeface="+mj-cs"/>
        </a:defRPr>
      </a:lvl1pPr>
    </p:titleStyle>
    <p:bodyStyle>
      <a:lvl1pPr marL="782326" indent="-782326" algn="l" defTabSz="2086204" rtl="0" eaLnBrk="1" latinLnBrk="0" hangingPunct="1">
        <a:spcBef>
          <a:spcPct val="20000"/>
        </a:spcBef>
        <a:buFont typeface="Arial" pitchFamily="34" charset="0"/>
        <a:buChar char="•"/>
        <a:defRPr sz="7300" kern="1200">
          <a:solidFill>
            <a:schemeClr val="tx1"/>
          </a:solidFill>
          <a:latin typeface="+mn-lt"/>
          <a:ea typeface="+mn-ea"/>
          <a:cs typeface="+mn-cs"/>
        </a:defRPr>
      </a:lvl1pPr>
      <a:lvl2pPr marL="1695040" indent="-651939" algn="l" defTabSz="2086204" rtl="0" eaLnBrk="1" latinLnBrk="0" hangingPunct="1">
        <a:spcBef>
          <a:spcPct val="20000"/>
        </a:spcBef>
        <a:buFont typeface="Arial" pitchFamily="34" charset="0"/>
        <a:buChar char="–"/>
        <a:defRPr sz="6400" kern="1200">
          <a:solidFill>
            <a:schemeClr val="tx1"/>
          </a:solidFill>
          <a:latin typeface="+mn-lt"/>
          <a:ea typeface="+mn-ea"/>
          <a:cs typeface="+mn-cs"/>
        </a:defRPr>
      </a:lvl2pPr>
      <a:lvl3pPr marL="2607755" indent="-521551" algn="l" defTabSz="2086204" rtl="0" eaLnBrk="1" latinLnBrk="0" hangingPunct="1">
        <a:spcBef>
          <a:spcPct val="20000"/>
        </a:spcBef>
        <a:buFont typeface="Arial" pitchFamily="34" charset="0"/>
        <a:buChar char="•"/>
        <a:defRPr sz="5500" kern="1200">
          <a:solidFill>
            <a:schemeClr val="tx1"/>
          </a:solidFill>
          <a:latin typeface="+mn-lt"/>
          <a:ea typeface="+mn-ea"/>
          <a:cs typeface="+mn-cs"/>
        </a:defRPr>
      </a:lvl3pPr>
      <a:lvl4pPr marL="3650856"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4pPr>
      <a:lvl5pPr marL="4693958"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5pPr>
      <a:lvl6pPr marL="5737060"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6pPr>
      <a:lvl7pPr marL="6780162"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7pPr>
      <a:lvl8pPr marL="7823264"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8pPr>
      <a:lvl9pPr marL="8866365"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9pPr>
    </p:bodyStyle>
    <p:otherStyle>
      <a:defPPr>
        <a:defRPr lang="en-US"/>
      </a:defPPr>
      <a:lvl1pPr marL="0" algn="l" defTabSz="2086204" rtl="0" eaLnBrk="1" latinLnBrk="0" hangingPunct="1">
        <a:defRPr sz="4100" kern="1200">
          <a:solidFill>
            <a:schemeClr val="tx1"/>
          </a:solidFill>
          <a:latin typeface="+mn-lt"/>
          <a:ea typeface="+mn-ea"/>
          <a:cs typeface="+mn-cs"/>
        </a:defRPr>
      </a:lvl1pPr>
      <a:lvl2pPr marL="1043102" algn="l" defTabSz="2086204" rtl="0" eaLnBrk="1" latinLnBrk="0" hangingPunct="1">
        <a:defRPr sz="4100" kern="1200">
          <a:solidFill>
            <a:schemeClr val="tx1"/>
          </a:solidFill>
          <a:latin typeface="+mn-lt"/>
          <a:ea typeface="+mn-ea"/>
          <a:cs typeface="+mn-cs"/>
        </a:defRPr>
      </a:lvl2pPr>
      <a:lvl3pPr marL="2086204" algn="l" defTabSz="2086204" rtl="0" eaLnBrk="1" latinLnBrk="0" hangingPunct="1">
        <a:defRPr sz="4100" kern="1200">
          <a:solidFill>
            <a:schemeClr val="tx1"/>
          </a:solidFill>
          <a:latin typeface="+mn-lt"/>
          <a:ea typeface="+mn-ea"/>
          <a:cs typeface="+mn-cs"/>
        </a:defRPr>
      </a:lvl3pPr>
      <a:lvl4pPr marL="3129305" algn="l" defTabSz="2086204" rtl="0" eaLnBrk="1" latinLnBrk="0" hangingPunct="1">
        <a:defRPr sz="4100" kern="1200">
          <a:solidFill>
            <a:schemeClr val="tx1"/>
          </a:solidFill>
          <a:latin typeface="+mn-lt"/>
          <a:ea typeface="+mn-ea"/>
          <a:cs typeface="+mn-cs"/>
        </a:defRPr>
      </a:lvl4pPr>
      <a:lvl5pPr marL="4172407" algn="l" defTabSz="2086204" rtl="0" eaLnBrk="1" latinLnBrk="0" hangingPunct="1">
        <a:defRPr sz="4100" kern="1200">
          <a:solidFill>
            <a:schemeClr val="tx1"/>
          </a:solidFill>
          <a:latin typeface="+mn-lt"/>
          <a:ea typeface="+mn-ea"/>
          <a:cs typeface="+mn-cs"/>
        </a:defRPr>
      </a:lvl5pPr>
      <a:lvl6pPr marL="5215509" algn="l" defTabSz="2086204" rtl="0" eaLnBrk="1" latinLnBrk="0" hangingPunct="1">
        <a:defRPr sz="4100" kern="1200">
          <a:solidFill>
            <a:schemeClr val="tx1"/>
          </a:solidFill>
          <a:latin typeface="+mn-lt"/>
          <a:ea typeface="+mn-ea"/>
          <a:cs typeface="+mn-cs"/>
        </a:defRPr>
      </a:lvl6pPr>
      <a:lvl7pPr marL="6258611" algn="l" defTabSz="2086204" rtl="0" eaLnBrk="1" latinLnBrk="0" hangingPunct="1">
        <a:defRPr sz="4100" kern="1200">
          <a:solidFill>
            <a:schemeClr val="tx1"/>
          </a:solidFill>
          <a:latin typeface="+mn-lt"/>
          <a:ea typeface="+mn-ea"/>
          <a:cs typeface="+mn-cs"/>
        </a:defRPr>
      </a:lvl7pPr>
      <a:lvl8pPr marL="7301713" algn="l" defTabSz="2086204" rtl="0" eaLnBrk="1" latinLnBrk="0" hangingPunct="1">
        <a:defRPr sz="4100" kern="1200">
          <a:solidFill>
            <a:schemeClr val="tx1"/>
          </a:solidFill>
          <a:latin typeface="+mn-lt"/>
          <a:ea typeface="+mn-ea"/>
          <a:cs typeface="+mn-cs"/>
        </a:defRPr>
      </a:lvl8pPr>
      <a:lvl9pPr marL="8344814" algn="l" defTabSz="2086204" rtl="0" eaLnBrk="1" latinLnBrk="0" hangingPunct="1">
        <a:defRPr sz="4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EEDLENOSE\user60\c\cluide\Desktop\Capture 2.JPG"/>
          <p:cNvPicPr>
            <a:picLocks noChangeAspect="1" noChangeArrowheads="1"/>
          </p:cNvPicPr>
          <p:nvPr/>
        </p:nvPicPr>
        <p:blipFill rotWithShape="1">
          <a:blip r:embed="rId3">
            <a:extLst>
              <a:ext uri="{28A0092B-C50C-407E-A947-70E740481C1C}">
                <a14:useLocalDpi xmlns:a14="http://schemas.microsoft.com/office/drawing/2010/main" val="0"/>
              </a:ext>
            </a:extLst>
          </a:blip>
          <a:srcRect l="-1" r="874"/>
          <a:stretch/>
        </p:blipFill>
        <p:spPr bwMode="auto">
          <a:xfrm>
            <a:off x="7108090" y="2664718"/>
            <a:ext cx="7170620" cy="5820292"/>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14509824" y="2664718"/>
            <a:ext cx="6336704" cy="6678751"/>
          </a:xfrm>
          <a:prstGeom prst="rect">
            <a:avLst/>
          </a:prstGeom>
          <a:noFill/>
          <a:ln>
            <a:noFill/>
          </a:ln>
        </p:spPr>
        <p:txBody>
          <a:bodyPr wrap="square" rtlCol="0">
            <a:spAutoFit/>
          </a:bodyPr>
          <a:lstStyle/>
          <a:p>
            <a:pPr marL="514350" indent="-514350">
              <a:spcAft>
                <a:spcPts val="1000"/>
              </a:spcAft>
              <a:buAutoNum type="arabicPeriod"/>
            </a:pPr>
            <a:r>
              <a:rPr lang="en-GB" sz="2800" b="1" dirty="0" smtClean="0"/>
              <a:t>Provenance </a:t>
            </a:r>
            <a:r>
              <a:rPr lang="en-GB" sz="2800" b="1" dirty="0"/>
              <a:t>of grain at </a:t>
            </a:r>
            <a:r>
              <a:rPr lang="en-GB" sz="2800" b="1" dirty="0" smtClean="0"/>
              <a:t>Herculaneum</a:t>
            </a:r>
            <a:endParaRPr lang="en-GB" sz="800" dirty="0"/>
          </a:p>
          <a:p>
            <a:pPr>
              <a:spcAft>
                <a:spcPts val="1000"/>
              </a:spcAft>
            </a:pPr>
            <a:r>
              <a:rPr lang="en-GB" sz="1400" dirty="0" err="1" smtClean="0"/>
              <a:t>Florus</a:t>
            </a:r>
            <a:r>
              <a:rPr lang="en-GB" sz="1400" dirty="0" smtClean="0"/>
              <a:t>, born </a:t>
            </a:r>
            <a:r>
              <a:rPr lang="en-GB" sz="1400" dirty="0"/>
              <a:t>in </a:t>
            </a:r>
            <a:r>
              <a:rPr lang="en-GB" sz="1400" dirty="0" smtClean="0"/>
              <a:t>74</a:t>
            </a:r>
            <a:r>
              <a:rPr lang="en-GB" sz="1400" cap="small" dirty="0" smtClean="0"/>
              <a:t>ad</a:t>
            </a:r>
            <a:r>
              <a:rPr lang="en-GB" sz="1400" dirty="0"/>
              <a:t> </a:t>
            </a:r>
            <a:r>
              <a:rPr lang="en-GB" sz="1400" dirty="0" smtClean="0"/>
              <a:t>and therefore </a:t>
            </a:r>
            <a:r>
              <a:rPr lang="en-GB" sz="1400" dirty="0"/>
              <a:t>writing after the eruption of Vesuvius, </a:t>
            </a:r>
            <a:r>
              <a:rPr lang="en-GB" sz="1400" dirty="0" smtClean="0"/>
              <a:t>tells </a:t>
            </a:r>
            <a:r>
              <a:rPr lang="en-GB" sz="1400" dirty="0"/>
              <a:t>us that the god of the vine and Ceres, the goddess of grain, competed to outdo each other in Campania – a flowery description of the region as agriculturally productive. </a:t>
            </a:r>
            <a:r>
              <a:rPr lang="en-GB" sz="1400" baseline="30000" dirty="0"/>
              <a:t>1</a:t>
            </a:r>
            <a:r>
              <a:rPr lang="en-GB" sz="1400" dirty="0" smtClean="0"/>
              <a:t> </a:t>
            </a:r>
            <a:r>
              <a:rPr lang="en-GB" sz="1400" dirty="0"/>
              <a:t>W</a:t>
            </a:r>
            <a:r>
              <a:rPr lang="en-GB" sz="1400" dirty="0" smtClean="0"/>
              <a:t>heat </a:t>
            </a:r>
            <a:r>
              <a:rPr lang="en-GB" sz="1400" dirty="0"/>
              <a:t>was being produced which was </a:t>
            </a:r>
            <a:r>
              <a:rPr lang="en-GB" sz="1400" dirty="0" smtClean="0"/>
              <a:t>finer </a:t>
            </a:r>
            <a:r>
              <a:rPr lang="en-GB" sz="1400" dirty="0"/>
              <a:t>than the rough variety used by early Italians for their porridge. </a:t>
            </a:r>
            <a:r>
              <a:rPr lang="en-GB" sz="1400" baseline="30000" dirty="0"/>
              <a:t>2</a:t>
            </a:r>
            <a:r>
              <a:rPr lang="en-GB" sz="1400" dirty="0" smtClean="0"/>
              <a:t> </a:t>
            </a:r>
            <a:r>
              <a:rPr lang="en-GB" sz="1400" dirty="0"/>
              <a:t>This </a:t>
            </a:r>
            <a:r>
              <a:rPr lang="en-GB" sz="1400" dirty="0" smtClean="0"/>
              <a:t>wheat was the type used </a:t>
            </a:r>
            <a:r>
              <a:rPr lang="en-GB" sz="1400" dirty="0"/>
              <a:t>for a raised loaf such as ours. </a:t>
            </a:r>
          </a:p>
          <a:p>
            <a:pPr>
              <a:spcAft>
                <a:spcPts val="1000"/>
              </a:spcAft>
            </a:pPr>
            <a:r>
              <a:rPr lang="en-GB" sz="1400" dirty="0" smtClean="0"/>
              <a:t>However, just </a:t>
            </a:r>
            <a:r>
              <a:rPr lang="en-GB" sz="1400" dirty="0"/>
              <a:t>to the north-west of Campania, Rome was unable to satisfy </a:t>
            </a:r>
            <a:r>
              <a:rPr lang="en-GB" sz="1400" dirty="0" smtClean="0"/>
              <a:t>her one million </a:t>
            </a:r>
            <a:r>
              <a:rPr lang="en-GB" sz="1400" dirty="0"/>
              <a:t>inhabitants with locally </a:t>
            </a:r>
            <a:r>
              <a:rPr lang="en-GB" sz="1400" dirty="0" smtClean="0"/>
              <a:t>produced </a:t>
            </a:r>
            <a:r>
              <a:rPr lang="en-GB" sz="1400" dirty="0"/>
              <a:t>grain, and took pains – both political and economic – to import large quantities, </a:t>
            </a:r>
            <a:r>
              <a:rPr lang="en-GB" sz="1400" dirty="0" smtClean="0"/>
              <a:t>a lot from </a:t>
            </a:r>
            <a:r>
              <a:rPr lang="en-GB" sz="1400" dirty="0"/>
              <a:t>Africa. </a:t>
            </a:r>
            <a:r>
              <a:rPr lang="en-GB" sz="1400" baseline="30000" dirty="0"/>
              <a:t>3</a:t>
            </a:r>
            <a:r>
              <a:rPr lang="en-GB" sz="1400" baseline="30000" dirty="0" smtClean="0"/>
              <a:t>  </a:t>
            </a:r>
            <a:r>
              <a:rPr lang="en-GB" sz="1400" dirty="0" smtClean="0"/>
              <a:t>We might question whether there were similar concerns at Herculaneum: </a:t>
            </a:r>
          </a:p>
          <a:p>
            <a:pPr marL="285750" indent="-285750">
              <a:spcAft>
                <a:spcPts val="1000"/>
              </a:spcAft>
              <a:buSzPct val="150000"/>
              <a:buFont typeface="Arial" pitchFamily="34" charset="0"/>
              <a:buChar char="•"/>
            </a:pPr>
            <a:r>
              <a:rPr lang="en-GB" sz="1400" dirty="0" err="1" smtClean="0"/>
              <a:t>Mayeske</a:t>
            </a:r>
            <a:r>
              <a:rPr lang="en-GB" sz="1400" dirty="0" smtClean="0"/>
              <a:t> points out that farmsteads and villas surrounding </a:t>
            </a:r>
            <a:r>
              <a:rPr lang="en-GB" sz="1400" dirty="0"/>
              <a:t>Pompeii  </a:t>
            </a:r>
            <a:r>
              <a:rPr lang="en-GB" sz="1400" dirty="0" smtClean="0"/>
              <a:t>had storage rooms, as did bakeries  in the town. This indicates the bakers could purchase sufficient grain from those farms, store it and process it as required. </a:t>
            </a:r>
            <a:r>
              <a:rPr lang="en-GB" sz="1400" baseline="30000" dirty="0"/>
              <a:t>4</a:t>
            </a:r>
            <a:r>
              <a:rPr lang="en-GB" sz="1400" baseline="30000" dirty="0" smtClean="0"/>
              <a:t> </a:t>
            </a:r>
            <a:r>
              <a:rPr lang="en-GB" sz="1400" dirty="0" smtClean="0"/>
              <a:t>If the larger town of Pompeii suffered no scarcity of grain, neither did Herculaneum.</a:t>
            </a:r>
          </a:p>
          <a:p>
            <a:pPr marL="342900" lvl="0" indent="-342900">
              <a:spcAft>
                <a:spcPts val="1000"/>
              </a:spcAft>
              <a:buSzPct val="150000"/>
              <a:buFont typeface="Arial" pitchFamily="34" charset="0"/>
              <a:buChar char="•"/>
            </a:pPr>
            <a:r>
              <a:rPr lang="en-GB" sz="1400" dirty="0" err="1" smtClean="0"/>
              <a:t>Maiuri’s</a:t>
            </a:r>
            <a:r>
              <a:rPr lang="en-GB" sz="1400" dirty="0" smtClean="0"/>
              <a:t> dated but detailed guide notes that Herculaneum’s roads do not show “deep cart-wheel ruts caused by heavy commercial traffic” as in Pompeii. </a:t>
            </a:r>
            <a:r>
              <a:rPr lang="en-GB" sz="1400" baseline="30000" dirty="0"/>
              <a:t>5</a:t>
            </a:r>
            <a:r>
              <a:rPr lang="en-GB" sz="1400" dirty="0" smtClean="0"/>
              <a:t> It is improbable, then, that wagonloads of grain were being continuously hauled from the port to the town bakeries.</a:t>
            </a:r>
          </a:p>
          <a:p>
            <a:pPr marL="342900" lvl="0" indent="-342900">
              <a:spcAft>
                <a:spcPts val="1000"/>
              </a:spcAft>
              <a:buSzPct val="150000"/>
              <a:buFont typeface="Arial" pitchFamily="34" charset="0"/>
              <a:buChar char="•"/>
            </a:pPr>
            <a:r>
              <a:rPr lang="en-GB" sz="1400" dirty="0" smtClean="0"/>
              <a:t>Our loaf was found in a wealthy house – the </a:t>
            </a:r>
            <a:r>
              <a:rPr lang="en-GB" sz="1400" i="1" dirty="0" smtClean="0"/>
              <a:t>House of the Stags </a:t>
            </a:r>
            <a:r>
              <a:rPr lang="en-GB" sz="1400" dirty="0" smtClean="0"/>
              <a:t>– whose owners would have required the best leavened bread available. In Pliny’s (biased) opinion, no other wheat could compare to Italy’s for whiteness or weight; Africa’s was of an inferior third rank. </a:t>
            </a:r>
            <a:r>
              <a:rPr lang="en-GB" sz="1400" baseline="30000" dirty="0"/>
              <a:t>6</a:t>
            </a:r>
            <a:r>
              <a:rPr lang="en-GB" sz="1400" dirty="0" smtClean="0"/>
              <a:t> </a:t>
            </a:r>
            <a:r>
              <a:rPr lang="en-GB" sz="1400" dirty="0"/>
              <a:t>A</a:t>
            </a:r>
            <a:r>
              <a:rPr lang="en-GB" sz="1400" dirty="0" smtClean="0"/>
              <a:t>rguably, only </a:t>
            </a:r>
            <a:r>
              <a:rPr lang="en-GB" sz="1400" u="sng" dirty="0" err="1" smtClean="0"/>
              <a:t>Campanian</a:t>
            </a:r>
            <a:r>
              <a:rPr lang="en-GB" sz="1400" dirty="0" smtClean="0"/>
              <a:t> grain </a:t>
            </a:r>
            <a:r>
              <a:rPr lang="en-GB" sz="1400" dirty="0"/>
              <a:t>w</a:t>
            </a:r>
            <a:r>
              <a:rPr lang="en-GB" sz="1400" dirty="0" smtClean="0"/>
              <a:t>ould have satisfied the rich citizens of Herculaneum, who were in Pliny’s social  class.</a:t>
            </a:r>
          </a:p>
          <a:p>
            <a:pPr>
              <a:spcAft>
                <a:spcPts val="1000"/>
              </a:spcAft>
            </a:pPr>
            <a:r>
              <a:rPr lang="en-GB" sz="1400" dirty="0" smtClean="0"/>
              <a:t>From the evidence above, it seems reasonable to conclude that the grain used to make our bread was of local origin. </a:t>
            </a:r>
          </a:p>
        </p:txBody>
      </p:sp>
      <p:pic>
        <p:nvPicPr>
          <p:cNvPr id="2" name="Picture 2" descr="\\NEEDLENOSE\user60\c\cluide\Desktop\Captur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9024" y="8926281"/>
            <a:ext cx="4157639" cy="417959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3" name="Table 22"/>
          <p:cNvGraphicFramePr>
            <a:graphicFrameLocks noGrp="1"/>
          </p:cNvGraphicFramePr>
          <p:nvPr>
            <p:extLst>
              <p:ext uri="{D42A27DB-BD31-4B8C-83A1-F6EECF244321}">
                <p14:modId xmlns:p14="http://schemas.microsoft.com/office/powerpoint/2010/main" val="945322613"/>
              </p:ext>
            </p:extLst>
          </p:nvPr>
        </p:nvGraphicFramePr>
        <p:xfrm>
          <a:off x="598361" y="14041982"/>
          <a:ext cx="20234248" cy="648072"/>
        </p:xfrm>
        <a:graphic>
          <a:graphicData uri="http://schemas.openxmlformats.org/drawingml/2006/table">
            <a:tbl>
              <a:tblPr firstRow="1" bandRow="1">
                <a:tableStyleId>{073A0DAA-6AF3-43AB-8588-CEC1D06C72B9}</a:tableStyleId>
              </a:tblPr>
              <a:tblGrid>
                <a:gridCol w="15697744"/>
                <a:gridCol w="4536504"/>
              </a:tblGrid>
              <a:tr h="648072">
                <a:tc>
                  <a:txBody>
                    <a:bodyPr/>
                    <a:lstStyle/>
                    <a:p>
                      <a:pPr marL="0" indent="0">
                        <a:buFontTx/>
                        <a:buNone/>
                      </a:pPr>
                      <a:r>
                        <a:rPr lang="en-GB" sz="900" b="1" kern="1200" baseline="0" dirty="0" smtClean="0">
                          <a:solidFill>
                            <a:schemeClr val="tx1"/>
                          </a:solidFill>
                          <a:effectLst/>
                          <a:latin typeface="+mn-lt"/>
                          <a:ea typeface="+mn-ea"/>
                          <a:cs typeface="+mn-cs"/>
                        </a:rPr>
                        <a:t>1)</a:t>
                      </a:r>
                      <a:r>
                        <a:rPr lang="en-GB" sz="900" b="0" kern="1200" baseline="0" dirty="0" smtClean="0">
                          <a:solidFill>
                            <a:schemeClr val="tx1"/>
                          </a:solidFill>
                          <a:effectLst/>
                          <a:latin typeface="+mn-lt"/>
                          <a:ea typeface="+mn-ea"/>
                          <a:cs typeface="+mn-cs"/>
                        </a:rPr>
                        <a:t> </a:t>
                      </a:r>
                      <a:r>
                        <a:rPr lang="en-GB" sz="900" b="0" kern="1200" baseline="0" dirty="0" err="1" smtClean="0">
                          <a:solidFill>
                            <a:schemeClr val="tx1"/>
                          </a:solidFill>
                          <a:effectLst/>
                          <a:latin typeface="+mn-lt"/>
                          <a:ea typeface="+mn-ea"/>
                          <a:cs typeface="+mn-cs"/>
                        </a:rPr>
                        <a:t>Florus</a:t>
                      </a:r>
                      <a:r>
                        <a:rPr lang="en-GB" sz="900" b="0" kern="1200" baseline="0" dirty="0" smtClean="0">
                          <a:solidFill>
                            <a:schemeClr val="tx1"/>
                          </a:solidFill>
                          <a:effectLst/>
                          <a:latin typeface="+mn-lt"/>
                          <a:ea typeface="+mn-ea"/>
                          <a:cs typeface="+mn-cs"/>
                        </a:rPr>
                        <a:t>, </a:t>
                      </a:r>
                      <a:r>
                        <a:rPr lang="en-GB" sz="900" b="0" i="1" kern="1200" baseline="0" dirty="0" smtClean="0">
                          <a:solidFill>
                            <a:schemeClr val="tx1"/>
                          </a:solidFill>
                          <a:effectLst/>
                          <a:latin typeface="+mn-lt"/>
                          <a:ea typeface="+mn-ea"/>
                          <a:cs typeface="+mn-cs"/>
                        </a:rPr>
                        <a:t>Epitome, </a:t>
                      </a:r>
                      <a:r>
                        <a:rPr lang="en-GB" sz="900" b="0" kern="1200" baseline="0" dirty="0" smtClean="0">
                          <a:solidFill>
                            <a:schemeClr val="tx1"/>
                          </a:solidFill>
                          <a:effectLst/>
                          <a:latin typeface="+mn-lt"/>
                          <a:ea typeface="+mn-ea"/>
                          <a:cs typeface="+mn-cs"/>
                        </a:rPr>
                        <a:t>1.16.           </a:t>
                      </a:r>
                      <a:r>
                        <a:rPr lang="en-GB" sz="900" b="1" kern="1200" baseline="0" dirty="0" smtClean="0">
                          <a:solidFill>
                            <a:schemeClr val="tx1"/>
                          </a:solidFill>
                          <a:effectLst/>
                          <a:latin typeface="+mn-lt"/>
                          <a:ea typeface="+mn-ea"/>
                          <a:cs typeface="+mn-cs"/>
                        </a:rPr>
                        <a:t>2) </a:t>
                      </a:r>
                      <a:r>
                        <a:rPr lang="en-GB" sz="900" b="0" kern="1200" dirty="0" smtClean="0">
                          <a:solidFill>
                            <a:schemeClr val="tx1"/>
                          </a:solidFill>
                          <a:effectLst/>
                          <a:latin typeface="+mn-lt"/>
                          <a:ea typeface="+mn-ea"/>
                          <a:cs typeface="+mn-cs"/>
                        </a:rPr>
                        <a:t>Grant, M. </a:t>
                      </a:r>
                      <a:r>
                        <a:rPr lang="en-GB" sz="900" b="0" i="1" kern="1200" dirty="0" smtClean="0">
                          <a:solidFill>
                            <a:schemeClr val="tx1"/>
                          </a:solidFill>
                          <a:effectLst/>
                          <a:latin typeface="+mn-lt"/>
                          <a:ea typeface="+mn-ea"/>
                          <a:cs typeface="+mn-cs"/>
                        </a:rPr>
                        <a:t>Cities of Vesuvius: Pompeii and Herculaneum</a:t>
                      </a:r>
                      <a:r>
                        <a:rPr lang="en-GB" sz="900" b="0" kern="1200" dirty="0" smtClean="0">
                          <a:solidFill>
                            <a:schemeClr val="tx1"/>
                          </a:solidFill>
                          <a:effectLst/>
                          <a:latin typeface="+mn-lt"/>
                          <a:ea typeface="+mn-ea"/>
                          <a:cs typeface="+mn-cs"/>
                        </a:rPr>
                        <a:t> (1974, Book Club Associates, London) 197.</a:t>
                      </a:r>
                      <a:r>
                        <a:rPr lang="en-GB" sz="900" b="0" kern="1200" baseline="0" dirty="0" smtClean="0">
                          <a:solidFill>
                            <a:schemeClr val="tx1"/>
                          </a:solidFill>
                          <a:effectLst/>
                          <a:latin typeface="+mn-lt"/>
                          <a:ea typeface="+mn-ea"/>
                          <a:cs typeface="+mn-cs"/>
                        </a:rPr>
                        <a:t>            </a:t>
                      </a:r>
                      <a:r>
                        <a:rPr lang="en-GB" sz="900" b="1" kern="1200" baseline="0" dirty="0" smtClean="0">
                          <a:solidFill>
                            <a:schemeClr val="tx1"/>
                          </a:solidFill>
                          <a:effectLst/>
                          <a:latin typeface="+mn-lt"/>
                          <a:ea typeface="+mn-ea"/>
                          <a:cs typeface="+mn-cs"/>
                        </a:rPr>
                        <a:t>3) </a:t>
                      </a:r>
                      <a:r>
                        <a:rPr lang="en-GB" sz="900" b="0" kern="1200" dirty="0" smtClean="0">
                          <a:solidFill>
                            <a:schemeClr val="tx1"/>
                          </a:solidFill>
                          <a:effectLst/>
                          <a:latin typeface="+mn-lt"/>
                          <a:ea typeface="+mn-ea"/>
                          <a:cs typeface="+mn-cs"/>
                        </a:rPr>
                        <a:t>Rathbone, D.W. </a:t>
                      </a:r>
                      <a:r>
                        <a:rPr lang="en-GB" sz="900" b="0" i="1" kern="1200" dirty="0" smtClean="0">
                          <a:solidFill>
                            <a:schemeClr val="tx1"/>
                          </a:solidFill>
                          <a:effectLst/>
                          <a:latin typeface="+mn-lt"/>
                          <a:ea typeface="+mn-ea"/>
                          <a:cs typeface="+mn-cs"/>
                        </a:rPr>
                        <a:t>food supply, </a:t>
                      </a:r>
                      <a:r>
                        <a:rPr lang="en-GB" sz="900" b="0" kern="1200" dirty="0" smtClean="0">
                          <a:solidFill>
                            <a:schemeClr val="tx1"/>
                          </a:solidFill>
                          <a:effectLst/>
                          <a:latin typeface="+mn-lt"/>
                          <a:ea typeface="+mn-ea"/>
                          <a:cs typeface="+mn-cs"/>
                        </a:rPr>
                        <a:t>in the Oxford Classical Dictionary 4th Edition, Ed. S. </a:t>
                      </a:r>
                      <a:r>
                        <a:rPr lang="en-GB" sz="900" b="0" kern="1200" dirty="0" err="1" smtClean="0">
                          <a:solidFill>
                            <a:schemeClr val="tx1"/>
                          </a:solidFill>
                          <a:effectLst/>
                          <a:latin typeface="+mn-lt"/>
                          <a:ea typeface="+mn-ea"/>
                          <a:cs typeface="+mn-cs"/>
                        </a:rPr>
                        <a:t>Hornblower</a:t>
                      </a:r>
                      <a:r>
                        <a:rPr lang="en-GB" sz="900" b="0" kern="1200" dirty="0" smtClean="0">
                          <a:solidFill>
                            <a:schemeClr val="tx1"/>
                          </a:solidFill>
                          <a:effectLst/>
                          <a:latin typeface="+mn-lt"/>
                          <a:ea typeface="+mn-ea"/>
                          <a:cs typeface="+mn-cs"/>
                        </a:rPr>
                        <a:t>, A. </a:t>
                      </a:r>
                      <a:r>
                        <a:rPr lang="en-GB" sz="900" b="0" kern="1200" dirty="0" err="1" smtClean="0">
                          <a:solidFill>
                            <a:schemeClr val="tx1"/>
                          </a:solidFill>
                          <a:effectLst/>
                          <a:latin typeface="+mn-lt"/>
                          <a:ea typeface="+mn-ea"/>
                          <a:cs typeface="+mn-cs"/>
                        </a:rPr>
                        <a:t>Spawforth</a:t>
                      </a:r>
                      <a:r>
                        <a:rPr lang="en-GB" sz="900" b="0" kern="1200" dirty="0" smtClean="0">
                          <a:solidFill>
                            <a:schemeClr val="tx1"/>
                          </a:solidFill>
                          <a:effectLst/>
                          <a:latin typeface="+mn-lt"/>
                          <a:ea typeface="+mn-ea"/>
                          <a:cs typeface="+mn-cs"/>
                        </a:rPr>
                        <a:t>, E. </a:t>
                      </a:r>
                      <a:r>
                        <a:rPr lang="en-GB" sz="900" b="0" kern="1200" dirty="0" err="1" smtClean="0">
                          <a:solidFill>
                            <a:schemeClr val="tx1"/>
                          </a:solidFill>
                          <a:effectLst/>
                          <a:latin typeface="+mn-lt"/>
                          <a:ea typeface="+mn-ea"/>
                          <a:cs typeface="+mn-cs"/>
                        </a:rPr>
                        <a:t>Eidinow</a:t>
                      </a:r>
                      <a:r>
                        <a:rPr lang="en-GB" sz="900" b="0" kern="1200" dirty="0" smtClean="0">
                          <a:solidFill>
                            <a:schemeClr val="tx1"/>
                          </a:solidFill>
                          <a:effectLst/>
                          <a:latin typeface="+mn-lt"/>
                          <a:ea typeface="+mn-ea"/>
                          <a:cs typeface="+mn-cs"/>
                        </a:rPr>
                        <a:t> (2012, Oxford University Press, Oxford) 584.                                                            </a:t>
                      </a:r>
                      <a:r>
                        <a:rPr lang="en-GB" sz="900" b="1" kern="1200" dirty="0" smtClean="0">
                          <a:solidFill>
                            <a:schemeClr val="tx1"/>
                          </a:solidFill>
                          <a:effectLst/>
                          <a:latin typeface="+mn-lt"/>
                          <a:ea typeface="+mn-ea"/>
                          <a:cs typeface="+mn-cs"/>
                        </a:rPr>
                        <a:t> 4)</a:t>
                      </a:r>
                      <a:r>
                        <a:rPr lang="en-GB" sz="900" b="1" kern="1200" baseline="0" dirty="0" smtClean="0">
                          <a:solidFill>
                            <a:schemeClr val="tx1"/>
                          </a:solidFill>
                          <a:effectLst/>
                          <a:latin typeface="+mn-lt"/>
                          <a:ea typeface="+mn-ea"/>
                          <a:cs typeface="+mn-cs"/>
                        </a:rPr>
                        <a:t> </a:t>
                      </a:r>
                      <a:r>
                        <a:rPr lang="en-GB" sz="900" b="0" kern="1200" dirty="0" err="1" smtClean="0">
                          <a:solidFill>
                            <a:schemeClr val="tx1"/>
                          </a:solidFill>
                          <a:effectLst/>
                          <a:latin typeface="+mn-lt"/>
                          <a:ea typeface="+mn-ea"/>
                          <a:cs typeface="+mn-cs"/>
                        </a:rPr>
                        <a:t>Mayeske</a:t>
                      </a:r>
                      <a:r>
                        <a:rPr lang="en-GB" sz="900" b="0" kern="1200" dirty="0" smtClean="0">
                          <a:solidFill>
                            <a:schemeClr val="tx1"/>
                          </a:solidFill>
                          <a:effectLst/>
                          <a:latin typeface="+mn-lt"/>
                          <a:ea typeface="+mn-ea"/>
                          <a:cs typeface="+mn-cs"/>
                        </a:rPr>
                        <a:t>, B.J. </a:t>
                      </a:r>
                      <a:r>
                        <a:rPr lang="en-GB" sz="900" b="0" i="1" kern="1200" dirty="0" smtClean="0">
                          <a:solidFill>
                            <a:schemeClr val="tx1"/>
                          </a:solidFill>
                          <a:effectLst/>
                          <a:latin typeface="+mn-lt"/>
                          <a:ea typeface="+mn-ea"/>
                          <a:cs typeface="+mn-cs"/>
                        </a:rPr>
                        <a:t>A Pompeian Bakery on the Via </a:t>
                      </a:r>
                      <a:r>
                        <a:rPr lang="en-GB" sz="900" b="0" i="1" kern="1200" dirty="0" err="1" smtClean="0">
                          <a:solidFill>
                            <a:schemeClr val="tx1"/>
                          </a:solidFill>
                          <a:effectLst/>
                          <a:latin typeface="+mn-lt"/>
                          <a:ea typeface="+mn-ea"/>
                          <a:cs typeface="+mn-cs"/>
                        </a:rPr>
                        <a:t>dell’Abbondanza</a:t>
                      </a:r>
                      <a:r>
                        <a:rPr lang="en-GB" sz="900" b="0" i="1" kern="1200" dirty="0" smtClean="0">
                          <a:solidFill>
                            <a:schemeClr val="tx1"/>
                          </a:solidFill>
                          <a:effectLst/>
                          <a:latin typeface="+mn-lt"/>
                          <a:ea typeface="+mn-ea"/>
                          <a:cs typeface="+mn-cs"/>
                        </a:rPr>
                        <a:t>, </a:t>
                      </a:r>
                      <a:r>
                        <a:rPr lang="en-GB" sz="900" b="0" i="0" kern="1200" baseline="0" dirty="0" smtClean="0">
                          <a:solidFill>
                            <a:schemeClr val="tx1"/>
                          </a:solidFill>
                          <a:effectLst/>
                          <a:latin typeface="+mn-lt"/>
                          <a:ea typeface="+mn-ea"/>
                          <a:cs typeface="+mn-cs"/>
                        </a:rPr>
                        <a:t>pp. 149-165 in </a:t>
                      </a:r>
                      <a:r>
                        <a:rPr lang="en-GB" sz="900" b="0" i="1" u="none" kern="1200" baseline="0" dirty="0" err="1" smtClean="0">
                          <a:solidFill>
                            <a:schemeClr val="tx1"/>
                          </a:solidFill>
                          <a:effectLst/>
                          <a:latin typeface="+mn-lt"/>
                          <a:ea typeface="+mn-ea"/>
                          <a:cs typeface="+mn-cs"/>
                        </a:rPr>
                        <a:t>Studia</a:t>
                      </a:r>
                      <a:r>
                        <a:rPr lang="en-GB" sz="900" b="0" i="1" u="none" kern="1200" baseline="0" dirty="0" smtClean="0">
                          <a:solidFill>
                            <a:schemeClr val="tx1"/>
                          </a:solidFill>
                          <a:effectLst/>
                          <a:latin typeface="+mn-lt"/>
                          <a:ea typeface="+mn-ea"/>
                          <a:cs typeface="+mn-cs"/>
                        </a:rPr>
                        <a:t> </a:t>
                      </a:r>
                      <a:r>
                        <a:rPr lang="en-GB" sz="900" b="0" i="1" u="none" kern="1200" baseline="0" dirty="0" err="1" smtClean="0">
                          <a:solidFill>
                            <a:schemeClr val="tx1"/>
                          </a:solidFill>
                          <a:effectLst/>
                          <a:latin typeface="+mn-lt"/>
                          <a:ea typeface="+mn-ea"/>
                          <a:cs typeface="+mn-cs"/>
                        </a:rPr>
                        <a:t>Pompeiana</a:t>
                      </a:r>
                      <a:r>
                        <a:rPr lang="en-GB" sz="900" b="0" i="1" u="none" kern="1200" baseline="0" dirty="0" smtClean="0">
                          <a:solidFill>
                            <a:schemeClr val="tx1"/>
                          </a:solidFill>
                          <a:effectLst/>
                          <a:latin typeface="+mn-lt"/>
                          <a:ea typeface="+mn-ea"/>
                          <a:cs typeface="+mn-cs"/>
                        </a:rPr>
                        <a:t> &amp; </a:t>
                      </a:r>
                      <a:r>
                        <a:rPr lang="en-GB" sz="900" b="0" i="1" u="none" kern="1200" baseline="0" dirty="0" err="1" smtClean="0">
                          <a:solidFill>
                            <a:schemeClr val="tx1"/>
                          </a:solidFill>
                          <a:effectLst/>
                          <a:latin typeface="+mn-lt"/>
                          <a:ea typeface="+mn-ea"/>
                          <a:cs typeface="+mn-cs"/>
                        </a:rPr>
                        <a:t>Classica</a:t>
                      </a:r>
                      <a:r>
                        <a:rPr lang="en-GB" sz="900" b="0" i="1" u="none" kern="1200" baseline="0" dirty="0" smtClean="0">
                          <a:solidFill>
                            <a:schemeClr val="tx1"/>
                          </a:solidFill>
                          <a:effectLst/>
                          <a:latin typeface="+mn-lt"/>
                          <a:ea typeface="+mn-ea"/>
                          <a:cs typeface="+mn-cs"/>
                        </a:rPr>
                        <a:t>, Volume I</a:t>
                      </a:r>
                      <a:r>
                        <a:rPr lang="en-GB" sz="900" b="0" i="0" kern="1200" baseline="0" dirty="0" smtClean="0">
                          <a:solidFill>
                            <a:schemeClr val="tx1"/>
                          </a:solidFill>
                          <a:effectLst/>
                          <a:latin typeface="+mn-lt"/>
                          <a:ea typeface="+mn-ea"/>
                          <a:cs typeface="+mn-cs"/>
                        </a:rPr>
                        <a:t>, Ed. Curtis, R.I. (1988, Aristide D. </a:t>
                      </a:r>
                      <a:r>
                        <a:rPr lang="en-GB" sz="900" b="0" i="0" kern="1200" baseline="0" dirty="0" err="1" smtClean="0">
                          <a:solidFill>
                            <a:schemeClr val="tx1"/>
                          </a:solidFill>
                          <a:effectLst/>
                          <a:latin typeface="+mn-lt"/>
                          <a:ea typeface="+mn-ea"/>
                          <a:cs typeface="+mn-cs"/>
                        </a:rPr>
                        <a:t>Caratas</a:t>
                      </a:r>
                      <a:r>
                        <a:rPr lang="en-GB" sz="900" b="0" i="0" kern="1200" baseline="0" dirty="0" smtClean="0">
                          <a:solidFill>
                            <a:schemeClr val="tx1"/>
                          </a:solidFill>
                          <a:effectLst/>
                          <a:latin typeface="+mn-lt"/>
                          <a:ea typeface="+mn-ea"/>
                          <a:cs typeface="+mn-cs"/>
                        </a:rPr>
                        <a:t>, Publisher, New York) 152</a:t>
                      </a:r>
                      <a:r>
                        <a:rPr lang="en-GB" sz="900" b="1" i="0" kern="1200" baseline="0" dirty="0" smtClean="0">
                          <a:solidFill>
                            <a:schemeClr val="tx1"/>
                          </a:solidFill>
                          <a:effectLst/>
                          <a:latin typeface="+mn-lt"/>
                          <a:ea typeface="+mn-ea"/>
                          <a:cs typeface="+mn-cs"/>
                        </a:rPr>
                        <a:t>.                5) </a:t>
                      </a:r>
                      <a:r>
                        <a:rPr lang="en-GB" sz="900" b="0" kern="1200" dirty="0" err="1" smtClean="0">
                          <a:solidFill>
                            <a:schemeClr val="tx1"/>
                          </a:solidFill>
                          <a:effectLst/>
                          <a:latin typeface="+mn-lt"/>
                          <a:ea typeface="+mn-ea"/>
                          <a:cs typeface="+mn-cs"/>
                        </a:rPr>
                        <a:t>Maiuri</a:t>
                      </a:r>
                      <a:r>
                        <a:rPr lang="en-GB" sz="900" b="0" kern="1200" dirty="0" smtClean="0">
                          <a:solidFill>
                            <a:schemeClr val="tx1"/>
                          </a:solidFill>
                          <a:effectLst/>
                          <a:latin typeface="+mn-lt"/>
                          <a:ea typeface="+mn-ea"/>
                          <a:cs typeface="+mn-cs"/>
                        </a:rPr>
                        <a:t>, A. trans. Priestley, V. </a:t>
                      </a:r>
                      <a:r>
                        <a:rPr lang="en-GB" sz="900" b="0" i="1" kern="1200" dirty="0" smtClean="0">
                          <a:solidFill>
                            <a:schemeClr val="tx1"/>
                          </a:solidFill>
                          <a:effectLst/>
                          <a:latin typeface="+mn-lt"/>
                          <a:ea typeface="+mn-ea"/>
                          <a:cs typeface="+mn-cs"/>
                        </a:rPr>
                        <a:t>Herculaneum </a:t>
                      </a:r>
                      <a:r>
                        <a:rPr lang="en-GB" sz="900" b="0" kern="1200" dirty="0" smtClean="0">
                          <a:solidFill>
                            <a:schemeClr val="tx1"/>
                          </a:solidFill>
                          <a:effectLst/>
                          <a:latin typeface="+mn-lt"/>
                          <a:ea typeface="+mn-ea"/>
                          <a:cs typeface="+mn-cs"/>
                        </a:rPr>
                        <a:t>(1956, </a:t>
                      </a:r>
                      <a:r>
                        <a:rPr lang="en-GB" sz="900" b="0" kern="1200" dirty="0" err="1" smtClean="0">
                          <a:solidFill>
                            <a:schemeClr val="tx1"/>
                          </a:solidFill>
                          <a:effectLst/>
                          <a:latin typeface="+mn-lt"/>
                          <a:ea typeface="+mn-ea"/>
                          <a:cs typeface="+mn-cs"/>
                        </a:rPr>
                        <a:t>Istituto</a:t>
                      </a:r>
                      <a:r>
                        <a:rPr lang="en-GB" sz="900" b="0" kern="1200" dirty="0" smtClean="0">
                          <a:solidFill>
                            <a:schemeClr val="tx1"/>
                          </a:solidFill>
                          <a:effectLst/>
                          <a:latin typeface="+mn-lt"/>
                          <a:ea typeface="+mn-ea"/>
                          <a:cs typeface="+mn-cs"/>
                        </a:rPr>
                        <a:t> </a:t>
                      </a:r>
                      <a:r>
                        <a:rPr lang="en-GB" sz="900" b="0" kern="1200" dirty="0" err="1" smtClean="0">
                          <a:solidFill>
                            <a:schemeClr val="tx1"/>
                          </a:solidFill>
                          <a:effectLst/>
                          <a:latin typeface="+mn-lt"/>
                          <a:ea typeface="+mn-ea"/>
                          <a:cs typeface="+mn-cs"/>
                        </a:rPr>
                        <a:t>Poligrafico</a:t>
                      </a:r>
                      <a:r>
                        <a:rPr lang="en-GB" sz="900" b="0" kern="1200" dirty="0" smtClean="0">
                          <a:solidFill>
                            <a:schemeClr val="tx1"/>
                          </a:solidFill>
                          <a:effectLst/>
                          <a:latin typeface="+mn-lt"/>
                          <a:ea typeface="+mn-ea"/>
                          <a:cs typeface="+mn-cs"/>
                        </a:rPr>
                        <a:t> </a:t>
                      </a:r>
                      <a:r>
                        <a:rPr lang="en-GB" sz="900" b="0" kern="1200" dirty="0" err="1" smtClean="0">
                          <a:solidFill>
                            <a:schemeClr val="tx1"/>
                          </a:solidFill>
                          <a:effectLst/>
                          <a:latin typeface="+mn-lt"/>
                          <a:ea typeface="+mn-ea"/>
                          <a:cs typeface="+mn-cs"/>
                        </a:rPr>
                        <a:t>Dello</a:t>
                      </a:r>
                      <a:r>
                        <a:rPr lang="en-GB" sz="900" b="0" kern="1200" dirty="0" smtClean="0">
                          <a:solidFill>
                            <a:schemeClr val="tx1"/>
                          </a:solidFill>
                          <a:effectLst/>
                          <a:latin typeface="+mn-lt"/>
                          <a:ea typeface="+mn-ea"/>
                          <a:cs typeface="+mn-cs"/>
                        </a:rPr>
                        <a:t> </a:t>
                      </a:r>
                      <a:r>
                        <a:rPr lang="en-GB" sz="900" b="0" kern="1200" dirty="0" err="1" smtClean="0">
                          <a:solidFill>
                            <a:schemeClr val="tx1"/>
                          </a:solidFill>
                          <a:effectLst/>
                          <a:latin typeface="+mn-lt"/>
                          <a:ea typeface="+mn-ea"/>
                          <a:cs typeface="+mn-cs"/>
                        </a:rPr>
                        <a:t>Stato</a:t>
                      </a:r>
                      <a:r>
                        <a:rPr lang="en-GB" sz="900" b="0" kern="1200" dirty="0" smtClean="0">
                          <a:solidFill>
                            <a:schemeClr val="tx1"/>
                          </a:solidFill>
                          <a:effectLst/>
                          <a:latin typeface="+mn-lt"/>
                          <a:ea typeface="+mn-ea"/>
                          <a:cs typeface="+mn-cs"/>
                        </a:rPr>
                        <a:t>, Rome) 13.         </a:t>
                      </a:r>
                      <a:r>
                        <a:rPr lang="en-GB" sz="900" b="0" kern="1200" baseline="0" dirty="0" smtClean="0">
                          <a:solidFill>
                            <a:schemeClr val="tx1"/>
                          </a:solidFill>
                          <a:effectLst/>
                          <a:latin typeface="+mn-lt"/>
                          <a:ea typeface="+mn-ea"/>
                          <a:cs typeface="+mn-cs"/>
                        </a:rPr>
                        <a:t> </a:t>
                      </a:r>
                      <a:r>
                        <a:rPr lang="en-GB" sz="900" b="0" kern="1200" dirty="0" smtClean="0">
                          <a:solidFill>
                            <a:schemeClr val="tx1"/>
                          </a:solidFill>
                          <a:effectLst/>
                          <a:latin typeface="+mn-lt"/>
                          <a:ea typeface="+mn-ea"/>
                          <a:cs typeface="+mn-cs"/>
                        </a:rPr>
                        <a:t> </a:t>
                      </a:r>
                      <a:r>
                        <a:rPr lang="en-GB" sz="900" b="1" kern="1200" dirty="0" smtClean="0">
                          <a:solidFill>
                            <a:schemeClr val="tx1"/>
                          </a:solidFill>
                          <a:effectLst/>
                          <a:latin typeface="+mn-lt"/>
                          <a:ea typeface="+mn-ea"/>
                          <a:cs typeface="+mn-cs"/>
                        </a:rPr>
                        <a:t> 6)</a:t>
                      </a:r>
                      <a:r>
                        <a:rPr lang="en-GB" sz="900" b="1" kern="1200" dirty="0" smtClean="0">
                          <a:solidFill>
                            <a:schemeClr val="lt1"/>
                          </a:solidFill>
                          <a:effectLst/>
                          <a:latin typeface="+mn-lt"/>
                          <a:ea typeface="+mn-ea"/>
                          <a:cs typeface="+mn-cs"/>
                        </a:rPr>
                        <a:t> </a:t>
                      </a:r>
                      <a:r>
                        <a:rPr lang="en-GB" sz="900" b="0" kern="1200" dirty="0" smtClean="0">
                          <a:solidFill>
                            <a:schemeClr val="tx1"/>
                          </a:solidFill>
                          <a:effectLst/>
                          <a:latin typeface="+mn-lt"/>
                          <a:ea typeface="+mn-ea"/>
                          <a:cs typeface="+mn-cs"/>
                        </a:rPr>
                        <a:t>Pliny, </a:t>
                      </a:r>
                      <a:r>
                        <a:rPr lang="en-GB" sz="900" b="0" i="1" kern="1200" dirty="0" smtClean="0">
                          <a:solidFill>
                            <a:schemeClr val="tx1"/>
                          </a:solidFill>
                          <a:effectLst/>
                          <a:latin typeface="+mn-lt"/>
                          <a:ea typeface="+mn-ea"/>
                          <a:cs typeface="+mn-cs"/>
                        </a:rPr>
                        <a:t>Natural History, </a:t>
                      </a:r>
                      <a:r>
                        <a:rPr lang="en-GB" sz="900" b="0" kern="1200" dirty="0" smtClean="0">
                          <a:solidFill>
                            <a:schemeClr val="tx1"/>
                          </a:solidFill>
                          <a:effectLst/>
                          <a:latin typeface="+mn-lt"/>
                          <a:ea typeface="+mn-ea"/>
                          <a:cs typeface="+mn-cs"/>
                        </a:rPr>
                        <a:t>18.12.          </a:t>
                      </a:r>
                      <a:r>
                        <a:rPr lang="en-GB" sz="900" b="1" kern="1200" dirty="0" smtClean="0">
                          <a:solidFill>
                            <a:schemeClr val="tx1"/>
                          </a:solidFill>
                          <a:effectLst/>
                          <a:latin typeface="+mn-lt"/>
                          <a:ea typeface="+mn-ea"/>
                          <a:cs typeface="+mn-cs"/>
                        </a:rPr>
                        <a:t> 7) </a:t>
                      </a:r>
                      <a:r>
                        <a:rPr lang="en-GB" sz="900" b="0" dirty="0" err="1" smtClean="0">
                          <a:solidFill>
                            <a:schemeClr val="tx1"/>
                          </a:solidFill>
                        </a:rPr>
                        <a:t>Mayeske</a:t>
                      </a:r>
                      <a:r>
                        <a:rPr lang="en-GB" sz="900" b="0" dirty="0" smtClean="0">
                          <a:solidFill>
                            <a:schemeClr val="tx1"/>
                          </a:solidFill>
                        </a:rPr>
                        <a:t> (1988) 149.</a:t>
                      </a:r>
                      <a:r>
                        <a:rPr lang="en-GB" sz="900" b="0" baseline="0" dirty="0" smtClean="0">
                          <a:solidFill>
                            <a:schemeClr val="tx1"/>
                          </a:solidFill>
                        </a:rPr>
                        <a:t>   </a:t>
                      </a:r>
                      <a:r>
                        <a:rPr lang="en-GB" sz="900" b="1" baseline="0" dirty="0" smtClean="0">
                          <a:solidFill>
                            <a:schemeClr val="tx1"/>
                          </a:solidFill>
                        </a:rPr>
                        <a:t>8) </a:t>
                      </a:r>
                      <a:r>
                        <a:rPr lang="en-GB" sz="900" b="0" dirty="0" err="1" smtClean="0">
                          <a:solidFill>
                            <a:schemeClr val="tx1"/>
                          </a:solidFill>
                        </a:rPr>
                        <a:t>Mayeske</a:t>
                      </a:r>
                      <a:r>
                        <a:rPr lang="en-GB" sz="900" b="0" dirty="0" smtClean="0">
                          <a:solidFill>
                            <a:schemeClr val="tx1"/>
                          </a:solidFill>
                        </a:rPr>
                        <a:t> (1988) 151-2.</a:t>
                      </a:r>
                      <a:r>
                        <a:rPr lang="en-GB" sz="900" b="0" baseline="0" dirty="0" smtClean="0">
                          <a:solidFill>
                            <a:schemeClr val="tx1"/>
                          </a:solidFill>
                        </a:rPr>
                        <a:t>   </a:t>
                      </a:r>
                      <a:r>
                        <a:rPr lang="en-GB" sz="900" b="1" baseline="0" dirty="0" smtClean="0">
                          <a:solidFill>
                            <a:schemeClr val="tx1"/>
                          </a:solidFill>
                        </a:rPr>
                        <a:t>9) </a:t>
                      </a:r>
                      <a:r>
                        <a:rPr lang="en-GB" sz="900" b="0" dirty="0" smtClean="0">
                          <a:solidFill>
                            <a:schemeClr val="tx1"/>
                          </a:solidFill>
                        </a:rPr>
                        <a:t>Pliny, </a:t>
                      </a:r>
                      <a:r>
                        <a:rPr lang="en-GB" sz="900" b="0" i="1" dirty="0" smtClean="0">
                          <a:solidFill>
                            <a:schemeClr val="tx1"/>
                          </a:solidFill>
                        </a:rPr>
                        <a:t>Natural History, </a:t>
                      </a:r>
                      <a:r>
                        <a:rPr lang="en-GB" sz="900" b="0" dirty="0" smtClean="0">
                          <a:solidFill>
                            <a:schemeClr val="tx1"/>
                          </a:solidFill>
                        </a:rPr>
                        <a:t>18.108.</a:t>
                      </a:r>
                      <a:r>
                        <a:rPr lang="en-GB" sz="900" b="0" baseline="0" dirty="0" smtClean="0">
                          <a:solidFill>
                            <a:schemeClr val="tx1"/>
                          </a:solidFill>
                        </a:rPr>
                        <a:t>   </a:t>
                      </a:r>
                      <a:r>
                        <a:rPr lang="en-GB" sz="900" b="1" baseline="0" dirty="0" smtClean="0">
                          <a:solidFill>
                            <a:schemeClr val="tx1"/>
                          </a:solidFill>
                        </a:rPr>
                        <a:t>10)</a:t>
                      </a:r>
                      <a:r>
                        <a:rPr lang="en-GB" sz="900" b="0" baseline="0" dirty="0" smtClean="0">
                          <a:solidFill>
                            <a:schemeClr val="tx1"/>
                          </a:solidFill>
                        </a:rPr>
                        <a:t> </a:t>
                      </a:r>
                      <a:r>
                        <a:rPr lang="en-GB" sz="900" b="0" dirty="0" err="1" smtClean="0">
                          <a:solidFill>
                            <a:schemeClr val="tx1"/>
                          </a:solidFill>
                        </a:rPr>
                        <a:t>Sallares</a:t>
                      </a:r>
                      <a:r>
                        <a:rPr lang="en-GB" sz="900" b="0" dirty="0" smtClean="0">
                          <a:solidFill>
                            <a:schemeClr val="tx1"/>
                          </a:solidFill>
                        </a:rPr>
                        <a:t>, R. ‘</a:t>
                      </a:r>
                      <a:r>
                        <a:rPr lang="en-GB" sz="900" b="0" i="1" dirty="0" smtClean="0">
                          <a:solidFill>
                            <a:schemeClr val="tx1"/>
                          </a:solidFill>
                        </a:rPr>
                        <a:t>cereals’,</a:t>
                      </a:r>
                      <a:r>
                        <a:rPr lang="en-GB" sz="900" b="0" dirty="0" smtClean="0">
                          <a:solidFill>
                            <a:schemeClr val="tx1"/>
                          </a:solidFill>
                        </a:rPr>
                        <a:t> in the Oxford Classical Dictionary 4</a:t>
                      </a:r>
                      <a:r>
                        <a:rPr lang="en-GB" sz="900" b="0" baseline="30000" dirty="0" smtClean="0">
                          <a:solidFill>
                            <a:schemeClr val="tx1"/>
                          </a:solidFill>
                        </a:rPr>
                        <a:t>th</a:t>
                      </a:r>
                      <a:r>
                        <a:rPr lang="en-GB" sz="900" b="0" baseline="0" dirty="0" smtClean="0">
                          <a:solidFill>
                            <a:schemeClr val="tx1"/>
                          </a:solidFill>
                        </a:rPr>
                        <a:t> </a:t>
                      </a:r>
                      <a:r>
                        <a:rPr lang="en-GB" sz="900" b="0" dirty="0" smtClean="0">
                          <a:solidFill>
                            <a:schemeClr val="tx1"/>
                          </a:solidFill>
                        </a:rPr>
                        <a:t>Edition (2012) 301.  </a:t>
                      </a:r>
                      <a:r>
                        <a:rPr lang="en-GB" sz="900" b="1" baseline="0" dirty="0" smtClean="0">
                          <a:solidFill>
                            <a:schemeClr val="tx1"/>
                          </a:solidFill>
                        </a:rPr>
                        <a:t>11)</a:t>
                      </a:r>
                      <a:r>
                        <a:rPr lang="en-GB" sz="900" b="0" baseline="0" dirty="0" smtClean="0">
                          <a:solidFill>
                            <a:schemeClr val="tx1"/>
                          </a:solidFill>
                        </a:rPr>
                        <a:t> </a:t>
                      </a:r>
                      <a:r>
                        <a:rPr lang="en-GB" sz="900" b="0" dirty="0" err="1" smtClean="0">
                          <a:solidFill>
                            <a:schemeClr val="tx1"/>
                          </a:solidFill>
                        </a:rPr>
                        <a:t>Mayeske</a:t>
                      </a:r>
                      <a:r>
                        <a:rPr lang="en-GB" sz="900" b="0" dirty="0" smtClean="0">
                          <a:solidFill>
                            <a:schemeClr val="tx1"/>
                          </a:solidFill>
                        </a:rPr>
                        <a:t> (1988) 154.</a:t>
                      </a:r>
                      <a:r>
                        <a:rPr lang="en-GB" sz="900" b="1" i="1" baseline="0" dirty="0" smtClean="0">
                          <a:solidFill>
                            <a:schemeClr val="tx1"/>
                          </a:solidFill>
                        </a:rPr>
                        <a:t>   </a:t>
                      </a:r>
                      <a:r>
                        <a:rPr lang="en-GB" sz="900" b="1" i="0" baseline="0" dirty="0" smtClean="0">
                          <a:solidFill>
                            <a:schemeClr val="tx1"/>
                          </a:solidFill>
                        </a:rPr>
                        <a:t>12)</a:t>
                      </a:r>
                      <a:r>
                        <a:rPr lang="en-GB" sz="900" b="0" i="0" baseline="0" dirty="0" smtClean="0">
                          <a:solidFill>
                            <a:schemeClr val="tx1"/>
                          </a:solidFill>
                        </a:rPr>
                        <a:t> </a:t>
                      </a:r>
                      <a:r>
                        <a:rPr lang="en-GB" sz="900" b="0" dirty="0" err="1" smtClean="0">
                          <a:solidFill>
                            <a:schemeClr val="tx1"/>
                          </a:solidFill>
                        </a:rPr>
                        <a:t>Deiss</a:t>
                      </a:r>
                      <a:r>
                        <a:rPr lang="en-GB" sz="900" b="0" dirty="0" smtClean="0">
                          <a:solidFill>
                            <a:schemeClr val="tx1"/>
                          </a:solidFill>
                        </a:rPr>
                        <a:t>, J.J. </a:t>
                      </a:r>
                      <a:r>
                        <a:rPr lang="en-GB" sz="900" b="0" i="1" dirty="0" smtClean="0">
                          <a:solidFill>
                            <a:schemeClr val="tx1"/>
                          </a:solidFill>
                        </a:rPr>
                        <a:t>Herculaneum: Italy’s Buried Treasure, Revised and Updated Edition</a:t>
                      </a:r>
                      <a:r>
                        <a:rPr lang="en-GB" sz="900" b="0" dirty="0" smtClean="0">
                          <a:solidFill>
                            <a:schemeClr val="tx1"/>
                          </a:solidFill>
                        </a:rPr>
                        <a:t> (1989, The J. Paul Getty Museum, Malibu California)</a:t>
                      </a:r>
                      <a:r>
                        <a:rPr lang="en-GB" sz="900" b="0" i="1" dirty="0" smtClean="0">
                          <a:solidFill>
                            <a:schemeClr val="tx1"/>
                          </a:solidFill>
                        </a:rPr>
                        <a:t> </a:t>
                      </a:r>
                      <a:r>
                        <a:rPr lang="en-GB" sz="900" b="0" dirty="0" smtClean="0">
                          <a:solidFill>
                            <a:schemeClr val="tx1"/>
                          </a:solidFill>
                        </a:rPr>
                        <a:t>47-50.</a:t>
                      </a:r>
                      <a:r>
                        <a:rPr lang="en-GB" sz="900" b="0" baseline="0" dirty="0" smtClean="0">
                          <a:solidFill>
                            <a:schemeClr val="tx1"/>
                          </a:solidFill>
                        </a:rPr>
                        <a:t>     </a:t>
                      </a:r>
                      <a:r>
                        <a:rPr lang="en-GB" sz="900" b="1" baseline="0" dirty="0" smtClean="0">
                          <a:solidFill>
                            <a:schemeClr val="tx1"/>
                          </a:solidFill>
                        </a:rPr>
                        <a:t>13)</a:t>
                      </a:r>
                      <a:r>
                        <a:rPr lang="en-GB" sz="900" b="0" baseline="0" dirty="0" smtClean="0">
                          <a:solidFill>
                            <a:schemeClr val="tx1"/>
                          </a:solidFill>
                        </a:rPr>
                        <a:t> </a:t>
                      </a:r>
                      <a:r>
                        <a:rPr lang="en-GB" sz="900" b="0" dirty="0" smtClean="0">
                          <a:solidFill>
                            <a:schemeClr val="tx1"/>
                          </a:solidFill>
                        </a:rPr>
                        <a:t>Wallace-</a:t>
                      </a:r>
                      <a:r>
                        <a:rPr lang="en-GB" sz="900" b="0" dirty="0" err="1" smtClean="0">
                          <a:solidFill>
                            <a:schemeClr val="tx1"/>
                          </a:solidFill>
                        </a:rPr>
                        <a:t>Hadrill</a:t>
                      </a:r>
                      <a:r>
                        <a:rPr lang="en-GB" sz="900" b="0" dirty="0" smtClean="0">
                          <a:solidFill>
                            <a:schemeClr val="tx1"/>
                          </a:solidFill>
                        </a:rPr>
                        <a:t>, A. </a:t>
                      </a:r>
                      <a:r>
                        <a:rPr lang="en-GB" sz="900" b="0" i="1" dirty="0" smtClean="0">
                          <a:solidFill>
                            <a:schemeClr val="tx1"/>
                          </a:solidFill>
                        </a:rPr>
                        <a:t>Herculaneum: Past and Future </a:t>
                      </a:r>
                      <a:r>
                        <a:rPr lang="en-GB" sz="900" b="0" dirty="0" smtClean="0">
                          <a:solidFill>
                            <a:schemeClr val="tx1"/>
                          </a:solidFill>
                        </a:rPr>
                        <a:t>(2011, Frances Lincoln Limited, London) 242.</a:t>
                      </a:r>
                      <a:r>
                        <a:rPr lang="en-GB" sz="900" b="0" baseline="0" dirty="0" smtClean="0">
                          <a:solidFill>
                            <a:schemeClr val="tx1"/>
                          </a:solidFill>
                        </a:rPr>
                        <a:t>           </a:t>
                      </a:r>
                      <a:r>
                        <a:rPr lang="en-GB" sz="900" b="1" baseline="0" dirty="0" smtClean="0">
                          <a:solidFill>
                            <a:schemeClr val="tx1"/>
                          </a:solidFill>
                        </a:rPr>
                        <a:t> 14)</a:t>
                      </a:r>
                      <a:r>
                        <a:rPr lang="en-GB" sz="900" b="0" baseline="0" dirty="0" smtClean="0">
                          <a:solidFill>
                            <a:schemeClr val="tx1"/>
                          </a:solidFill>
                        </a:rPr>
                        <a:t> </a:t>
                      </a:r>
                      <a:r>
                        <a:rPr lang="en-GB" sz="900" b="0" dirty="0" smtClean="0">
                          <a:solidFill>
                            <a:schemeClr val="tx1"/>
                          </a:solidFill>
                        </a:rPr>
                        <a:t>Wallace-</a:t>
                      </a:r>
                      <a:r>
                        <a:rPr lang="en-GB" sz="900" b="0" dirty="0" err="1" smtClean="0">
                          <a:solidFill>
                            <a:schemeClr val="tx1"/>
                          </a:solidFill>
                        </a:rPr>
                        <a:t>Hadrill</a:t>
                      </a:r>
                      <a:r>
                        <a:rPr lang="en-GB" sz="900" b="0" dirty="0" smtClean="0">
                          <a:solidFill>
                            <a:schemeClr val="tx1"/>
                          </a:solidFill>
                        </a:rPr>
                        <a:t> (2011) 244.    </a:t>
                      </a:r>
                      <a:r>
                        <a:rPr lang="en-GB" sz="900" b="0" baseline="0" dirty="0" smtClean="0">
                          <a:solidFill>
                            <a:schemeClr val="tx1"/>
                          </a:solidFill>
                        </a:rPr>
                        <a:t>          </a:t>
                      </a:r>
                      <a:r>
                        <a:rPr lang="en-GB" sz="900" b="1" baseline="0" dirty="0" smtClean="0">
                          <a:solidFill>
                            <a:schemeClr val="tx1"/>
                          </a:solidFill>
                        </a:rPr>
                        <a:t>15) </a:t>
                      </a:r>
                      <a:r>
                        <a:rPr lang="en-GB" sz="900" b="0" i="1" kern="1200" dirty="0" err="1" smtClean="0">
                          <a:solidFill>
                            <a:schemeClr val="tx1"/>
                          </a:solidFill>
                          <a:effectLst/>
                          <a:latin typeface="+mn-lt"/>
                          <a:ea typeface="+mn-ea"/>
                          <a:cs typeface="+mn-cs"/>
                        </a:rPr>
                        <a:t>Glirarium</a:t>
                      </a:r>
                      <a:r>
                        <a:rPr lang="en-GB" sz="900" b="0" i="1" kern="1200" dirty="0" smtClean="0">
                          <a:solidFill>
                            <a:schemeClr val="tx1"/>
                          </a:solidFill>
                          <a:effectLst/>
                          <a:latin typeface="+mn-lt"/>
                          <a:ea typeface="+mn-ea"/>
                          <a:cs typeface="+mn-cs"/>
                        </a:rPr>
                        <a:t> </a:t>
                      </a:r>
                      <a:r>
                        <a:rPr lang="en-GB" sz="900" b="0" kern="1200" dirty="0" smtClean="0">
                          <a:solidFill>
                            <a:schemeClr val="tx1"/>
                          </a:solidFill>
                          <a:effectLst/>
                          <a:latin typeface="+mn-lt"/>
                          <a:ea typeface="+mn-ea"/>
                          <a:cs typeface="+mn-cs"/>
                        </a:rPr>
                        <a:t>(dormouse jar), SAP 10744 .</a:t>
                      </a:r>
                      <a:r>
                        <a:rPr lang="en-GB" sz="900" b="0" kern="1200" baseline="0" dirty="0" smtClean="0">
                          <a:solidFill>
                            <a:schemeClr val="tx1"/>
                          </a:solidFill>
                          <a:effectLst/>
                          <a:latin typeface="+mn-lt"/>
                          <a:ea typeface="+mn-ea"/>
                          <a:cs typeface="+mn-cs"/>
                        </a:rPr>
                        <a:t>             </a:t>
                      </a:r>
                      <a:r>
                        <a:rPr lang="en-GB" sz="900" b="1" kern="1200" baseline="0" dirty="0" smtClean="0">
                          <a:solidFill>
                            <a:schemeClr val="tx1"/>
                          </a:solidFill>
                          <a:effectLst/>
                          <a:latin typeface="+mn-lt"/>
                          <a:ea typeface="+mn-ea"/>
                          <a:cs typeface="+mn-cs"/>
                        </a:rPr>
                        <a:t>16) </a:t>
                      </a:r>
                      <a:r>
                        <a:rPr lang="en-GB" sz="900" b="0" kern="1200" dirty="0" smtClean="0">
                          <a:solidFill>
                            <a:schemeClr val="tx1"/>
                          </a:solidFill>
                          <a:effectLst/>
                          <a:latin typeface="+mn-lt"/>
                          <a:ea typeface="+mn-ea"/>
                          <a:cs typeface="+mn-cs"/>
                        </a:rPr>
                        <a:t>Kitchen </a:t>
                      </a:r>
                      <a:r>
                        <a:rPr lang="en-GB" sz="900" b="0" i="1" kern="1200" dirty="0" err="1" smtClean="0">
                          <a:solidFill>
                            <a:schemeClr val="tx1"/>
                          </a:solidFill>
                          <a:effectLst/>
                          <a:latin typeface="+mn-lt"/>
                          <a:ea typeface="+mn-ea"/>
                          <a:cs typeface="+mn-cs"/>
                        </a:rPr>
                        <a:t>Lariarium</a:t>
                      </a:r>
                      <a:r>
                        <a:rPr lang="en-GB" sz="900" b="0" kern="1200" dirty="0" smtClean="0">
                          <a:solidFill>
                            <a:schemeClr val="tx1"/>
                          </a:solidFill>
                          <a:effectLst/>
                          <a:latin typeface="+mn-lt"/>
                          <a:ea typeface="+mn-ea"/>
                          <a:cs typeface="+mn-cs"/>
                        </a:rPr>
                        <a:t>, SAP 86755.</a:t>
                      </a:r>
                      <a:r>
                        <a:rPr lang="en-GB" sz="900" b="0" kern="1200" baseline="0" dirty="0" smtClean="0">
                          <a:solidFill>
                            <a:schemeClr val="tx1"/>
                          </a:solidFill>
                          <a:effectLst/>
                          <a:latin typeface="+mn-lt"/>
                          <a:ea typeface="+mn-ea"/>
                          <a:cs typeface="+mn-cs"/>
                        </a:rPr>
                        <a:t>               </a:t>
                      </a:r>
                      <a:r>
                        <a:rPr lang="en-GB" sz="900" b="1" kern="1200" baseline="0" dirty="0" smtClean="0">
                          <a:solidFill>
                            <a:schemeClr val="tx1"/>
                          </a:solidFill>
                          <a:effectLst/>
                          <a:latin typeface="+mn-lt"/>
                          <a:ea typeface="+mn-ea"/>
                          <a:cs typeface="+mn-cs"/>
                        </a:rPr>
                        <a:t>17) </a:t>
                      </a:r>
                      <a:r>
                        <a:rPr lang="en-GB" sz="900" b="0" kern="1200" dirty="0" smtClean="0">
                          <a:solidFill>
                            <a:schemeClr val="tx1"/>
                          </a:solidFill>
                          <a:effectLst/>
                          <a:latin typeface="+mn-lt"/>
                          <a:ea typeface="+mn-ea"/>
                          <a:cs typeface="+mn-cs"/>
                        </a:rPr>
                        <a:t>Distribution of bread fresco, MANN 009071.</a:t>
                      </a:r>
                      <a:r>
                        <a:rPr lang="en-GB" sz="900" b="0" kern="1200" baseline="0" dirty="0" smtClean="0">
                          <a:solidFill>
                            <a:schemeClr val="tx1"/>
                          </a:solidFill>
                          <a:effectLst/>
                          <a:latin typeface="+mn-lt"/>
                          <a:ea typeface="+mn-ea"/>
                          <a:cs typeface="+mn-cs"/>
                        </a:rPr>
                        <a:t>     </a:t>
                      </a:r>
                      <a:endParaRPr lang="en-GB" sz="900" b="0" kern="1200" dirty="0" smtClean="0">
                        <a:solidFill>
                          <a:schemeClr val="tx1"/>
                        </a:solidFill>
                        <a:effectLst/>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tile tx="0" ty="0" sx="100000" sy="100000" flip="none" algn="tl"/>
                    </a:blipFill>
                  </a:tcPr>
                </a:tc>
                <a:tc>
                  <a:txBody>
                    <a:bodyPr/>
                    <a:lstStyle/>
                    <a:p>
                      <a:endParaRPr lang="en-GB" sz="1600" b="0" dirty="0">
                        <a:solidFill>
                          <a:schemeClr val="tx1"/>
                        </a:solidFill>
                        <a:latin typeface="+mn-lt"/>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5" name="Rounded Rectangle 4"/>
          <p:cNvSpPr/>
          <p:nvPr/>
        </p:nvSpPr>
        <p:spPr>
          <a:xfrm>
            <a:off x="288244" y="252450"/>
            <a:ext cx="20810312" cy="14617624"/>
          </a:xfrm>
          <a:prstGeom prst="roundRect">
            <a:avLst>
              <a:gd name="adj" fmla="val 297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12280" y="360462"/>
            <a:ext cx="17497944" cy="120032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7200" b="1" u="sng" dirty="0">
                <a:ln w="12700">
                  <a:solidFill>
                    <a:schemeClr val="tx1"/>
                  </a:solidFill>
                  <a:prstDash val="solid"/>
                </a:ln>
                <a:blipFill>
                  <a:blip r:embed="rId5"/>
                  <a:tile tx="0" ty="0" sx="100000" sy="100000" flip="none" algn="tl"/>
                </a:blipFill>
                <a:effectLst>
                  <a:outerShdw blurRad="41275" dist="20320" dir="1800000" algn="tl" rotWithShape="0">
                    <a:srgbClr val="000000">
                      <a:alpha val="40000"/>
                    </a:srgbClr>
                  </a:outerShdw>
                </a:effectLst>
                <a:latin typeface="Aharoni" pitchFamily="2" charset="-79"/>
                <a:cs typeface="Aharoni" pitchFamily="2" charset="-79"/>
              </a:rPr>
              <a:t>Carbonised</a:t>
            </a:r>
            <a:r>
              <a:rPr lang="en-GB" sz="7200" b="1" u="sng" dirty="0">
                <a:ln w="12700">
                  <a:solidFill>
                    <a:schemeClr val="tx2">
                      <a:satMod val="155000"/>
                    </a:schemeClr>
                  </a:solidFill>
                  <a:prstDash val="solid"/>
                </a:ln>
                <a:blipFill>
                  <a:blip r:embed="rId5"/>
                  <a:tile tx="0" ty="0" sx="100000" sy="100000" flip="none" algn="tl"/>
                </a:blipFill>
                <a:effectLst>
                  <a:outerShdw blurRad="41275" dist="20320" dir="1800000" algn="tl" rotWithShape="0">
                    <a:srgbClr val="000000">
                      <a:alpha val="40000"/>
                    </a:srgbClr>
                  </a:outerShdw>
                </a:effectLst>
                <a:latin typeface="Aharoni" pitchFamily="2" charset="-79"/>
                <a:cs typeface="Aharoni" pitchFamily="2" charset="-79"/>
              </a:rPr>
              <a:t> B</a:t>
            </a:r>
            <a:r>
              <a:rPr lang="en-GB" sz="7200" b="1" u="sng" dirty="0" smtClean="0">
                <a:ln w="12700">
                  <a:solidFill>
                    <a:schemeClr val="tx2">
                      <a:satMod val="155000"/>
                    </a:schemeClr>
                  </a:solidFill>
                  <a:prstDash val="solid"/>
                </a:ln>
                <a:blipFill>
                  <a:blip r:embed="rId5"/>
                  <a:tile tx="0" ty="0" sx="100000" sy="100000" flip="none" algn="tl"/>
                </a:blipFill>
                <a:effectLst>
                  <a:outerShdw blurRad="41275" dist="20320" dir="1800000" algn="tl" rotWithShape="0">
                    <a:srgbClr val="000000">
                      <a:alpha val="40000"/>
                    </a:srgbClr>
                  </a:outerShdw>
                </a:effectLst>
                <a:latin typeface="Aharoni" pitchFamily="2" charset="-79"/>
                <a:cs typeface="Aharoni" pitchFamily="2" charset="-79"/>
              </a:rPr>
              <a:t>read</a:t>
            </a:r>
            <a:r>
              <a:rPr lang="en-GB" sz="6000" b="1" dirty="0" smtClean="0">
                <a:ln w="12700">
                  <a:solidFill>
                    <a:schemeClr val="tx2">
                      <a:satMod val="155000"/>
                    </a:schemeClr>
                  </a:solidFill>
                  <a:prstDash val="solid"/>
                </a:ln>
                <a:blipFill>
                  <a:blip r:embed="rId5"/>
                  <a:tile tx="0" ty="0" sx="100000" sy="100000" flip="none" algn="tl"/>
                </a:blipFill>
                <a:effectLst>
                  <a:outerShdw blurRad="41275" dist="20320" dir="1800000" algn="tl" rotWithShape="0">
                    <a:srgbClr val="000000">
                      <a:alpha val="40000"/>
                    </a:srgbClr>
                  </a:outerShdw>
                </a:effectLst>
                <a:latin typeface="Aharoni" pitchFamily="2" charset="-79"/>
                <a:cs typeface="Aharoni" pitchFamily="2" charset="-79"/>
              </a:rPr>
              <a:t>: </a:t>
            </a:r>
            <a:r>
              <a:rPr lang="en-GB" sz="6600" b="1" i="1" dirty="0" smtClean="0">
                <a:ln w="12700">
                  <a:solidFill>
                    <a:schemeClr val="tx2">
                      <a:satMod val="155000"/>
                    </a:schemeClr>
                  </a:solidFill>
                  <a:prstDash val="solid"/>
                </a:ln>
                <a:blipFill>
                  <a:blip r:embed="rId5"/>
                  <a:tile tx="0" ty="0" sx="100000" sy="100000" flip="none" algn="tl"/>
                </a:blipFill>
                <a:effectLst>
                  <a:outerShdw blurRad="41275" dist="20320" dir="1800000" algn="tl" rotWithShape="0">
                    <a:srgbClr val="000000">
                      <a:alpha val="40000"/>
                    </a:srgbClr>
                  </a:outerShdw>
                </a:effectLst>
                <a:latin typeface="Aharoni" pitchFamily="2" charset="-79"/>
                <a:cs typeface="Aharoni" pitchFamily="2" charset="-79"/>
              </a:rPr>
              <a:t>Produce </a:t>
            </a:r>
            <a:r>
              <a:rPr lang="en-GB" sz="6600" b="1" i="1" dirty="0">
                <a:ln w="12700">
                  <a:solidFill>
                    <a:schemeClr val="tx2">
                      <a:satMod val="155000"/>
                    </a:schemeClr>
                  </a:solidFill>
                  <a:prstDash val="solid"/>
                </a:ln>
                <a:blipFill>
                  <a:blip r:embed="rId5"/>
                  <a:tile tx="0" ty="0" sx="100000" sy="100000" flip="none" algn="tl"/>
                </a:blipFill>
                <a:effectLst>
                  <a:outerShdw blurRad="41275" dist="20320" dir="1800000" algn="tl" rotWithShape="0">
                    <a:srgbClr val="000000">
                      <a:alpha val="40000"/>
                    </a:srgbClr>
                  </a:outerShdw>
                </a:effectLst>
                <a:latin typeface="Aharoni" pitchFamily="2" charset="-79"/>
                <a:cs typeface="Aharoni" pitchFamily="2" charset="-79"/>
              </a:rPr>
              <a:t>of </a:t>
            </a:r>
            <a:r>
              <a:rPr lang="en-GB" sz="6600" b="1" i="1" dirty="0" smtClean="0">
                <a:ln w="12700">
                  <a:solidFill>
                    <a:schemeClr val="tx2">
                      <a:satMod val="155000"/>
                    </a:schemeClr>
                  </a:solidFill>
                  <a:prstDash val="solid"/>
                </a:ln>
                <a:blipFill>
                  <a:blip r:embed="rId5"/>
                  <a:tile tx="0" ty="0" sx="100000" sy="100000" flip="none" algn="tl"/>
                </a:blipFill>
                <a:effectLst>
                  <a:outerShdw blurRad="41275" dist="20320" dir="1800000" algn="tl" rotWithShape="0">
                    <a:srgbClr val="000000">
                      <a:alpha val="40000"/>
                    </a:srgbClr>
                  </a:outerShdw>
                </a:effectLst>
                <a:latin typeface="Aharoni" pitchFamily="2" charset="-79"/>
                <a:cs typeface="Aharoni" pitchFamily="2" charset="-79"/>
              </a:rPr>
              <a:t>Campania</a:t>
            </a:r>
            <a:endParaRPr lang="en-GB" sz="6600" b="1" i="1" dirty="0">
              <a:ln w="12700">
                <a:solidFill>
                  <a:schemeClr val="tx2">
                    <a:satMod val="155000"/>
                  </a:schemeClr>
                </a:solidFill>
                <a:prstDash val="solid"/>
              </a:ln>
              <a:blipFill>
                <a:blip r:embed="rId5"/>
                <a:tile tx="0" ty="0" sx="100000" sy="100000" flip="none" algn="tl"/>
              </a:blipFill>
              <a:effectLst>
                <a:outerShdw blurRad="41275" dist="20320" dir="1800000" algn="tl" rotWithShape="0">
                  <a:srgbClr val="000000">
                    <a:alpha val="40000"/>
                  </a:srgbClr>
                </a:outerShdw>
              </a:effectLst>
              <a:latin typeface="Aharoni" pitchFamily="2" charset="-79"/>
              <a:cs typeface="Aharoni" pitchFamily="2" charset="-79"/>
            </a:endParaRPr>
          </a:p>
        </p:txBody>
      </p:sp>
      <p:graphicFrame>
        <p:nvGraphicFramePr>
          <p:cNvPr id="7" name="Table 6"/>
          <p:cNvGraphicFramePr>
            <a:graphicFrameLocks noGrp="1"/>
          </p:cNvGraphicFramePr>
          <p:nvPr>
            <p:extLst>
              <p:ext uri="{D42A27DB-BD31-4B8C-83A1-F6EECF244321}">
                <p14:modId xmlns:p14="http://schemas.microsoft.com/office/powerpoint/2010/main" val="649893628"/>
              </p:ext>
            </p:extLst>
          </p:nvPr>
        </p:nvGraphicFramePr>
        <p:xfrm>
          <a:off x="612280" y="1597918"/>
          <a:ext cx="20234248" cy="914400"/>
        </p:xfrm>
        <a:graphic>
          <a:graphicData uri="http://schemas.openxmlformats.org/drawingml/2006/table">
            <a:tbl>
              <a:tblPr firstRow="1" bandRow="1">
                <a:tableStyleId>{073A0DAA-6AF3-43AB-8588-CEC1D06C72B9}</a:tableStyleId>
              </a:tblPr>
              <a:tblGrid>
                <a:gridCol w="14561965"/>
                <a:gridCol w="4069210"/>
                <a:gridCol w="1603073"/>
              </a:tblGrid>
              <a:tr h="312649">
                <a:tc rowSpan="3">
                  <a:txBody>
                    <a:bodyPr/>
                    <a:lstStyle/>
                    <a:p>
                      <a:r>
                        <a:rPr lang="en-GB" sz="1600" b="1" i="0" dirty="0" smtClean="0">
                          <a:solidFill>
                            <a:schemeClr val="tx1"/>
                          </a:solidFill>
                        </a:rPr>
                        <a:t>A highlight of the British Museum’s exhibition, </a:t>
                      </a:r>
                      <a:r>
                        <a:rPr lang="en-GB" sz="1600" b="1" i="1" dirty="0" smtClean="0">
                          <a:solidFill>
                            <a:schemeClr val="tx1"/>
                          </a:solidFill>
                        </a:rPr>
                        <a:t>Life and Death in Pompeii and Herculaneum</a:t>
                      </a:r>
                      <a:r>
                        <a:rPr lang="en-GB" sz="1600" b="1" i="0" dirty="0" smtClean="0">
                          <a:solidFill>
                            <a:schemeClr val="tx1"/>
                          </a:solidFill>
                        </a:rPr>
                        <a:t>, this preserved loaf is the outcome of an interesting ancient </a:t>
                      </a:r>
                    </a:p>
                    <a:p>
                      <a:r>
                        <a:rPr lang="en-GB" sz="1600" b="1" i="0" dirty="0" smtClean="0">
                          <a:solidFill>
                            <a:schemeClr val="tx1"/>
                          </a:solidFill>
                        </a:rPr>
                        <a:t>            journey: from the fields of Campania, through the </a:t>
                      </a:r>
                      <a:r>
                        <a:rPr lang="en-GB" sz="1600" b="1" i="1" dirty="0" err="1" smtClean="0">
                          <a:solidFill>
                            <a:schemeClr val="tx1"/>
                          </a:solidFill>
                        </a:rPr>
                        <a:t>pistrina</a:t>
                      </a:r>
                      <a:r>
                        <a:rPr lang="en-GB" sz="1600" b="1" i="0" dirty="0" smtClean="0">
                          <a:solidFill>
                            <a:schemeClr val="tx1"/>
                          </a:solidFill>
                        </a:rPr>
                        <a:t> of Herculaneum, to the table of Quintus </a:t>
                      </a:r>
                      <a:r>
                        <a:rPr lang="en-GB" sz="1600" b="1" i="0" dirty="0" err="1" smtClean="0">
                          <a:solidFill>
                            <a:schemeClr val="tx1"/>
                          </a:solidFill>
                        </a:rPr>
                        <a:t>Granius</a:t>
                      </a:r>
                      <a:r>
                        <a:rPr lang="en-GB" sz="1600" b="1" i="0" dirty="0" smtClean="0">
                          <a:solidFill>
                            <a:schemeClr val="tx1"/>
                          </a:solidFill>
                        </a:rPr>
                        <a:t> </a:t>
                      </a:r>
                      <a:r>
                        <a:rPr lang="en-GB" sz="1600" b="1" i="0" dirty="0" err="1" smtClean="0">
                          <a:solidFill>
                            <a:schemeClr val="tx1"/>
                          </a:solidFill>
                        </a:rPr>
                        <a:t>Verus</a:t>
                      </a:r>
                      <a:r>
                        <a:rPr lang="en-GB" sz="1600" b="1" i="0" dirty="0" smtClean="0">
                          <a:solidFill>
                            <a:schemeClr val="tx1"/>
                          </a:solidFill>
                        </a:rPr>
                        <a:t> or one of his customers. Here, we follow   </a:t>
                      </a:r>
                    </a:p>
                    <a:p>
                      <a:r>
                        <a:rPr lang="en-GB" sz="1600" b="1" i="0" dirty="0" smtClean="0">
                          <a:solidFill>
                            <a:schemeClr val="tx1"/>
                          </a:solidFill>
                        </a:rPr>
                        <a:t>                           the trail of breadcrumbs left by the baking industry of 79</a:t>
                      </a:r>
                      <a:r>
                        <a:rPr lang="en-GB" sz="1600" b="1" i="0" cap="small" dirty="0" smtClean="0">
                          <a:solidFill>
                            <a:schemeClr val="tx1"/>
                          </a:solidFill>
                        </a:rPr>
                        <a:t>ad</a:t>
                      </a:r>
                      <a:r>
                        <a:rPr lang="en-GB" sz="1600" b="1" i="0" dirty="0" smtClean="0">
                          <a:solidFill>
                            <a:schemeClr val="tx1"/>
                          </a:solidFill>
                        </a:rPr>
                        <a:t> in the locality of the Bay of Naples, attempting to define its niche in Herculaneum’s economy.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5"/>
                      <a:tile tx="0" ty="0" sx="100000" sy="100000" flip="none" algn="tl"/>
                    </a:blipFill>
                  </a:tcPr>
                </a:tc>
                <a:tc>
                  <a:txBody>
                    <a:bodyPr/>
                    <a:lstStyle/>
                    <a:p>
                      <a:r>
                        <a:rPr lang="en-GB" sz="1600" dirty="0" smtClean="0">
                          <a:latin typeface="+mn-lt"/>
                          <a:cs typeface="Times New Roman" pitchFamily="18" charset="0"/>
                        </a:rPr>
                        <a:t>Bread</a:t>
                      </a:r>
                      <a:r>
                        <a:rPr lang="en-GB" sz="1600" baseline="0" dirty="0" smtClean="0">
                          <a:latin typeface="+mn-lt"/>
                          <a:cs typeface="Times New Roman" pitchFamily="18" charset="0"/>
                        </a:rPr>
                        <a:t> with baker’s stamp</a:t>
                      </a:r>
                      <a:endParaRPr lang="en-GB" sz="1600" b="0" dirty="0">
                        <a:solidFill>
                          <a:schemeClr val="tx1"/>
                        </a:solidFill>
                        <a:latin typeface="+mn-lt"/>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r>
                        <a:rPr lang="en-GB" sz="1600" dirty="0" smtClean="0">
                          <a:latin typeface="+mn-lt"/>
                          <a:cs typeface="Times New Roman" pitchFamily="18" charset="0"/>
                        </a:rPr>
                        <a:t>Inventory no. MANN 84596</a:t>
                      </a:r>
                      <a:endParaRPr lang="en-GB" sz="1600" dirty="0">
                        <a:latin typeface="+mn-lt"/>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27381">
                <a:tc vMerge="1">
                  <a:txBody>
                    <a:bodyPr/>
                    <a:lstStyle/>
                    <a:p>
                      <a:pPr marL="0" marR="0" indent="0" algn="l" defTabSz="2086204" rtl="0" eaLnBrk="1" fontAlgn="auto" latinLnBrk="0" hangingPunct="1">
                        <a:lnSpc>
                          <a:spcPct val="100000"/>
                        </a:lnSpc>
                        <a:spcBef>
                          <a:spcPts val="0"/>
                        </a:spcBef>
                        <a:spcAft>
                          <a:spcPts val="0"/>
                        </a:spcAft>
                        <a:buClrTx/>
                        <a:buSzTx/>
                        <a:buFontTx/>
                        <a:buNone/>
                        <a:tabLst/>
                        <a:defRPr/>
                      </a:pPr>
                      <a:endParaRPr lang="en-GB" sz="1600" dirty="0" smtClean="0">
                        <a:latin typeface="+mn-lt"/>
                        <a:cs typeface="Times New Roman" pitchFamily="18" charset="0"/>
                      </a:endParaRPr>
                    </a:p>
                  </a:txBody>
                  <a:tcPr/>
                </a:tc>
                <a:tc rowSpan="2">
                  <a:txBody>
                    <a:bodyPr/>
                    <a:lstStyle/>
                    <a:p>
                      <a:pPr marL="0" marR="0" indent="0" algn="l" defTabSz="2086204" rtl="0" eaLnBrk="1" fontAlgn="auto" latinLnBrk="0" hangingPunct="1">
                        <a:lnSpc>
                          <a:spcPct val="100000"/>
                        </a:lnSpc>
                        <a:spcBef>
                          <a:spcPts val="0"/>
                        </a:spcBef>
                        <a:spcAft>
                          <a:spcPts val="0"/>
                        </a:spcAft>
                        <a:buClrTx/>
                        <a:buSzTx/>
                        <a:buFontTx/>
                        <a:buNone/>
                        <a:tabLst/>
                        <a:defRPr/>
                      </a:pPr>
                      <a:r>
                        <a:rPr lang="en-GB" sz="1600" i="1" dirty="0" smtClean="0">
                          <a:latin typeface="+mn-lt"/>
                          <a:cs typeface="Times New Roman" pitchFamily="18" charset="0"/>
                        </a:rPr>
                        <a:t>From the Naples Museum collection, excavated at the ‘House of the Stags’, Herculaneum.</a:t>
                      </a:r>
                      <a:endParaRPr lang="en-GB" sz="1600" dirty="0" smtClean="0">
                        <a:latin typeface="+mn-lt"/>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dirty="0"/>
                    </a:p>
                  </a:txBody>
                  <a:tcPr/>
                </a:tc>
              </a:tr>
              <a:tr h="271656">
                <a:tc vMerge="1">
                  <a:txBody>
                    <a:bodyPr/>
                    <a:lstStyle/>
                    <a:p>
                      <a:endParaRPr lang="en-GB"/>
                    </a:p>
                  </a:txBody>
                  <a:tcPr/>
                </a:tc>
                <a:tc vMerge="1">
                  <a:txBody>
                    <a:bodyPr/>
                    <a:lstStyle/>
                    <a:p>
                      <a:endParaRPr lang="en-GB"/>
                    </a:p>
                  </a:txBody>
                  <a:tcPr/>
                </a:tc>
                <a:tc>
                  <a:txBody>
                    <a:bodyPr/>
                    <a:lstStyle/>
                    <a:p>
                      <a:r>
                        <a:rPr lang="en-GB" sz="1600" dirty="0" smtClean="0">
                          <a:solidFill>
                            <a:schemeClr val="bg1"/>
                          </a:solidFill>
                          <a:latin typeface="+mn-lt"/>
                          <a:cs typeface="Times New Roman" pitchFamily="18" charset="0"/>
                        </a:rPr>
                        <a:t>Diameter: 21cm</a:t>
                      </a:r>
                      <a:endParaRPr lang="en-GB" sz="1600" dirty="0">
                        <a:solidFill>
                          <a:schemeClr val="bg1"/>
                        </a:solidFill>
                        <a:latin typeface="+mn-lt"/>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r>
            </a:tbl>
          </a:graphicData>
        </a:graphic>
      </p:graphicFrame>
      <p:sp>
        <p:nvSpPr>
          <p:cNvPr id="8" name="TextBox 7"/>
          <p:cNvSpPr txBox="1"/>
          <p:nvPr/>
        </p:nvSpPr>
        <p:spPr>
          <a:xfrm>
            <a:off x="17606168" y="504478"/>
            <a:ext cx="3186756" cy="897682"/>
          </a:xfrm>
          <a:prstGeom prst="rect">
            <a:avLst/>
          </a:prstGeom>
          <a:noFill/>
        </p:spPr>
        <p:txBody>
          <a:bodyPr wrap="square" rtlCol="0">
            <a:spAutoFit/>
          </a:bodyPr>
          <a:lstStyle/>
          <a:p>
            <a:pPr algn="r"/>
            <a:r>
              <a:rPr lang="en-GB" sz="1600" dirty="0" smtClean="0">
                <a:cs typeface="Times New Roman" pitchFamily="18" charset="0"/>
              </a:rPr>
              <a:t>Student no. 0801845</a:t>
            </a:r>
          </a:p>
          <a:p>
            <a:pPr algn="r">
              <a:spcAft>
                <a:spcPts val="1000"/>
              </a:spcAft>
            </a:pPr>
            <a:r>
              <a:rPr lang="en-GB" sz="1600" dirty="0" smtClean="0">
                <a:cs typeface="Times New Roman" pitchFamily="18" charset="0"/>
              </a:rPr>
              <a:t>Student no. 1210878</a:t>
            </a:r>
          </a:p>
          <a:p>
            <a:pPr algn="r"/>
            <a:r>
              <a:rPr lang="en-GB" sz="1200" i="1" dirty="0" smtClean="0">
                <a:cs typeface="Times New Roman" pitchFamily="18" charset="0"/>
              </a:rPr>
              <a:t>All illustrations produced by the authors</a:t>
            </a:r>
          </a:p>
        </p:txBody>
      </p:sp>
      <p:sp>
        <p:nvSpPr>
          <p:cNvPr id="32" name="TextBox 31"/>
          <p:cNvSpPr txBox="1"/>
          <p:nvPr/>
        </p:nvSpPr>
        <p:spPr>
          <a:xfrm>
            <a:off x="580096" y="3168774"/>
            <a:ext cx="6527994" cy="4698722"/>
          </a:xfrm>
          <a:prstGeom prst="rect">
            <a:avLst/>
          </a:prstGeom>
          <a:noFill/>
        </p:spPr>
        <p:txBody>
          <a:bodyPr wrap="square" rtlCol="0">
            <a:spAutoFit/>
          </a:bodyPr>
          <a:lstStyle/>
          <a:p>
            <a:pPr>
              <a:spcAft>
                <a:spcPts val="1000"/>
              </a:spcAft>
            </a:pPr>
            <a:r>
              <a:rPr lang="en-GB" sz="1400" dirty="0" smtClean="0"/>
              <a:t>Approaching this </a:t>
            </a:r>
            <a:r>
              <a:rPr lang="en-GB" sz="1400" dirty="0"/>
              <a:t>carbonised </a:t>
            </a:r>
            <a:r>
              <a:rPr lang="en-GB" sz="1400" dirty="0" smtClean="0"/>
              <a:t>loaf, </a:t>
            </a:r>
            <a:r>
              <a:rPr lang="en-GB" sz="1400" dirty="0"/>
              <a:t>one </a:t>
            </a:r>
            <a:r>
              <a:rPr lang="en-GB" sz="1400" dirty="0" smtClean="0"/>
              <a:t>might </a:t>
            </a:r>
            <a:r>
              <a:rPr lang="en-GB" sz="1400" dirty="0"/>
              <a:t>be convinced that </a:t>
            </a:r>
            <a:r>
              <a:rPr lang="en-GB" sz="1400" dirty="0" smtClean="0"/>
              <a:t>it was bread baked </a:t>
            </a:r>
            <a:r>
              <a:rPr lang="en-GB" sz="1400" dirty="0"/>
              <a:t>only yesterday, neglected in the oven until charred </a:t>
            </a:r>
            <a:r>
              <a:rPr lang="en-GB" sz="1400" dirty="0" smtClean="0"/>
              <a:t> black and </a:t>
            </a:r>
            <a:r>
              <a:rPr lang="en-GB" sz="1400" dirty="0"/>
              <a:t>rock </a:t>
            </a:r>
            <a:r>
              <a:rPr lang="en-GB" sz="1400" dirty="0" smtClean="0"/>
              <a:t>hard; the smell of burning still seems to hang in the air. </a:t>
            </a:r>
            <a:r>
              <a:rPr lang="en-GB" sz="1400" dirty="0"/>
              <a:t>T</a:t>
            </a:r>
            <a:r>
              <a:rPr lang="en-GB" sz="1400" dirty="0" smtClean="0"/>
              <a:t>he </a:t>
            </a:r>
            <a:r>
              <a:rPr lang="en-GB" sz="1400" dirty="0"/>
              <a:t>positioning of the loaf next to a </a:t>
            </a:r>
            <a:r>
              <a:rPr lang="en-GB" sz="1400" i="1" dirty="0" err="1"/>
              <a:t>glirarium</a:t>
            </a:r>
            <a:r>
              <a:rPr lang="en-GB" sz="1400" i="1" dirty="0"/>
              <a:t> </a:t>
            </a:r>
            <a:r>
              <a:rPr lang="en-GB" sz="1400" dirty="0"/>
              <a:t>(minus live dormice</a:t>
            </a:r>
            <a:r>
              <a:rPr lang="en-GB" sz="1400" dirty="0" smtClean="0"/>
              <a:t>) </a:t>
            </a:r>
            <a:r>
              <a:rPr lang="en-GB" sz="1400" baseline="30000" dirty="0" smtClean="0"/>
              <a:t>15</a:t>
            </a:r>
            <a:r>
              <a:rPr lang="en-GB" sz="1400" dirty="0" smtClean="0"/>
              <a:t> </a:t>
            </a:r>
            <a:r>
              <a:rPr lang="en-GB" sz="1400" dirty="0"/>
              <a:t>and opposite a </a:t>
            </a:r>
            <a:r>
              <a:rPr lang="en-GB" sz="1400" i="1" dirty="0" err="1"/>
              <a:t>lararium</a:t>
            </a:r>
            <a:r>
              <a:rPr lang="en-GB" sz="1400" i="1" dirty="0"/>
              <a:t>,</a:t>
            </a:r>
            <a:r>
              <a:rPr lang="en-GB" sz="1400" dirty="0"/>
              <a:t> complete with pedestal and alcove, </a:t>
            </a:r>
            <a:r>
              <a:rPr lang="en-GB" sz="1400" baseline="30000" dirty="0" smtClean="0"/>
              <a:t>16 </a:t>
            </a:r>
            <a:r>
              <a:rPr lang="en-GB" sz="1400" dirty="0" smtClean="0"/>
              <a:t>helps </a:t>
            </a:r>
            <a:r>
              <a:rPr lang="en-GB" sz="1400" dirty="0"/>
              <a:t>to transport the viewer to a </a:t>
            </a:r>
            <a:r>
              <a:rPr lang="en-GB" sz="1400" dirty="0" err="1"/>
              <a:t>Vesuvian</a:t>
            </a:r>
            <a:r>
              <a:rPr lang="en-GB" sz="1400" dirty="0"/>
              <a:t> kitchen, 79</a:t>
            </a:r>
            <a:r>
              <a:rPr lang="en-GB" sz="1400" cap="small" dirty="0"/>
              <a:t>ad</a:t>
            </a:r>
            <a:r>
              <a:rPr lang="en-GB" sz="1400" dirty="0" smtClean="0"/>
              <a:t>.</a:t>
            </a:r>
          </a:p>
          <a:p>
            <a:pPr>
              <a:spcAft>
                <a:spcPts val="1000"/>
              </a:spcAft>
            </a:pPr>
            <a:r>
              <a:rPr lang="en-GB" sz="1400" dirty="0"/>
              <a:t>T</a:t>
            </a:r>
            <a:r>
              <a:rPr lang="en-GB" sz="1400" dirty="0" smtClean="0"/>
              <a:t>hough the information displayed next to each object in the exhibition is not extensive, some </a:t>
            </a:r>
            <a:r>
              <a:rPr lang="en-GB" sz="1400" dirty="0"/>
              <a:t>artefacts have been cross-referenced to highlight </a:t>
            </a:r>
            <a:r>
              <a:rPr lang="en-GB" sz="1400" dirty="0" smtClean="0"/>
              <a:t>links </a:t>
            </a:r>
            <a:r>
              <a:rPr lang="en-GB" sz="1400" dirty="0"/>
              <a:t>between them: for instance, the ‘Distribution of bread’ fresco </a:t>
            </a:r>
            <a:r>
              <a:rPr lang="en-GB" sz="1400" dirty="0" smtClean="0"/>
              <a:t>signposts </a:t>
            </a:r>
            <a:r>
              <a:rPr lang="en-GB" sz="1400" dirty="0"/>
              <a:t>our </a:t>
            </a:r>
            <a:r>
              <a:rPr lang="en-GB" sz="1400" dirty="0" smtClean="0"/>
              <a:t>own carbonised </a:t>
            </a:r>
            <a:r>
              <a:rPr lang="en-GB" sz="1400" dirty="0"/>
              <a:t>loaf. </a:t>
            </a:r>
            <a:r>
              <a:rPr lang="en-GB" sz="1400" baseline="30000" dirty="0" smtClean="0"/>
              <a:t>17</a:t>
            </a:r>
            <a:endParaRPr lang="en-GB" sz="1400" dirty="0" smtClean="0"/>
          </a:p>
          <a:p>
            <a:pPr>
              <a:spcAft>
                <a:spcPts val="1000"/>
              </a:spcAft>
            </a:pPr>
            <a:r>
              <a:rPr lang="en-GB" sz="1400" dirty="0" smtClean="0"/>
              <a:t>Yet, to create a complete Roman kitchen using the best-preserved objects, the curators have been obliged to mix finds from various sites. Thus, the </a:t>
            </a:r>
            <a:r>
              <a:rPr lang="en-GB" sz="1400" i="1" dirty="0" err="1" smtClean="0"/>
              <a:t>glirarium</a:t>
            </a:r>
            <a:r>
              <a:rPr lang="en-GB" sz="1400" i="1" dirty="0" smtClean="0"/>
              <a:t> </a:t>
            </a:r>
            <a:r>
              <a:rPr lang="en-GB" sz="1400" dirty="0" smtClean="0"/>
              <a:t>from Pompeii is next to our loaf from Herculaneum, which is opposite the </a:t>
            </a:r>
            <a:r>
              <a:rPr lang="en-GB" sz="1400" i="1" dirty="0" err="1" smtClean="0"/>
              <a:t>lararium</a:t>
            </a:r>
            <a:r>
              <a:rPr lang="en-GB" sz="1400" dirty="0" smtClean="0"/>
              <a:t> from </a:t>
            </a:r>
            <a:r>
              <a:rPr lang="en-GB" sz="1400" dirty="0" err="1" smtClean="0"/>
              <a:t>Terzigno</a:t>
            </a:r>
            <a:r>
              <a:rPr lang="en-GB" sz="1400" dirty="0" smtClean="0"/>
              <a:t>. </a:t>
            </a:r>
          </a:p>
          <a:p>
            <a:pPr>
              <a:spcAft>
                <a:spcPts val="1000"/>
              </a:spcAft>
            </a:pPr>
            <a:r>
              <a:rPr lang="en-GB" sz="1400" dirty="0" smtClean="0"/>
              <a:t>Although this structure is imposed, the concept illustrates the unique nature of </a:t>
            </a:r>
            <a:r>
              <a:rPr lang="en-GB" sz="1400" dirty="0" err="1" smtClean="0"/>
              <a:t>Vesuvian</a:t>
            </a:r>
            <a:r>
              <a:rPr lang="en-GB" sz="1400" dirty="0" smtClean="0"/>
              <a:t> archaeology. The progression from the atrium’s fine statues and frescoes, to the kitchen’s carbonised organic debris, and then to the casts of the dead, mirrors the progression of the </a:t>
            </a:r>
            <a:r>
              <a:rPr lang="en-GB" sz="1400" dirty="0" err="1" smtClean="0"/>
              <a:t>Vesuvian</a:t>
            </a:r>
            <a:r>
              <a:rPr lang="en-GB" sz="1400" dirty="0" smtClean="0"/>
              <a:t> cities from ordered civilisation to accelerated decay: from life to death. </a:t>
            </a:r>
          </a:p>
          <a:p>
            <a:pPr>
              <a:spcAft>
                <a:spcPts val="1000"/>
              </a:spcAft>
            </a:pPr>
            <a:r>
              <a:rPr lang="en-GB" sz="1400" dirty="0" smtClean="0"/>
              <a:t>While we would argue that the exhibition’s video material and special effects look plain next to the artefacts themselves, the overall experience is probably the closest we can get to the slopes of Roman Vesuvius in 79</a:t>
            </a:r>
            <a:r>
              <a:rPr lang="en-GB" sz="1400" cap="small" dirty="0" smtClean="0"/>
              <a:t>ad</a:t>
            </a:r>
            <a:r>
              <a:rPr lang="en-GB" sz="1400" dirty="0" smtClean="0"/>
              <a:t>, outside of Italy, and in the year 2013.</a:t>
            </a: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19586" y="14039275"/>
            <a:ext cx="1610918" cy="72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l="3979" r="4139"/>
          <a:stretch/>
        </p:blipFill>
        <p:spPr bwMode="auto">
          <a:xfrm>
            <a:off x="16310296" y="13825958"/>
            <a:ext cx="2448000" cy="1035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14563428" y="9865518"/>
            <a:ext cx="6283100" cy="3836948"/>
          </a:xfrm>
          <a:prstGeom prst="rect">
            <a:avLst/>
          </a:prstGeom>
          <a:noFill/>
        </p:spPr>
        <p:txBody>
          <a:bodyPr wrap="square" rtlCol="0">
            <a:spAutoFit/>
          </a:bodyPr>
          <a:lstStyle/>
          <a:p>
            <a:pPr>
              <a:spcAft>
                <a:spcPts val="1000"/>
              </a:spcAft>
            </a:pPr>
            <a:r>
              <a:rPr lang="en-GB" sz="2800" b="1" dirty="0" smtClean="0"/>
              <a:t>2. The </a:t>
            </a:r>
            <a:r>
              <a:rPr lang="en-GB" sz="2800" b="1" dirty="0"/>
              <a:t>Bread Making Process</a:t>
            </a:r>
            <a:endParaRPr lang="en-GB" sz="2800" dirty="0"/>
          </a:p>
          <a:p>
            <a:pPr>
              <a:spcAft>
                <a:spcPts val="1000"/>
              </a:spcAft>
            </a:pPr>
            <a:r>
              <a:rPr lang="en-GB" sz="1400" dirty="0" smtClean="0"/>
              <a:t>In the first century </a:t>
            </a:r>
            <a:r>
              <a:rPr lang="en-GB" sz="1400" cap="small" dirty="0" err="1" smtClean="0"/>
              <a:t>bc</a:t>
            </a:r>
            <a:r>
              <a:rPr lang="en-GB" sz="1400" dirty="0" smtClean="0"/>
              <a:t>, </a:t>
            </a:r>
            <a:r>
              <a:rPr lang="en-GB" sz="1400" dirty="0"/>
              <a:t>the </a:t>
            </a:r>
            <a:r>
              <a:rPr lang="en-GB" sz="1400" dirty="0" smtClean="0"/>
              <a:t>tasks of </a:t>
            </a:r>
            <a:r>
              <a:rPr lang="en-GB" sz="1400" dirty="0"/>
              <a:t>a </a:t>
            </a:r>
            <a:r>
              <a:rPr lang="en-GB" sz="1400" i="1" dirty="0" err="1" smtClean="0"/>
              <a:t>pistor</a:t>
            </a:r>
            <a:r>
              <a:rPr lang="en-GB" sz="1400" dirty="0" smtClean="0"/>
              <a:t> (a baker</a:t>
            </a:r>
            <a:r>
              <a:rPr lang="en-GB" sz="1400" dirty="0"/>
              <a:t>)</a:t>
            </a:r>
            <a:r>
              <a:rPr lang="en-GB" sz="1400" dirty="0" smtClean="0"/>
              <a:t> included those </a:t>
            </a:r>
            <a:r>
              <a:rPr lang="en-GB" sz="1400" dirty="0"/>
              <a:t>of </a:t>
            </a:r>
            <a:r>
              <a:rPr lang="en-GB" sz="1400" dirty="0" smtClean="0"/>
              <a:t>a miller</a:t>
            </a:r>
            <a:r>
              <a:rPr lang="en-GB" sz="1400" dirty="0"/>
              <a:t>. </a:t>
            </a:r>
            <a:r>
              <a:rPr lang="en-GB" sz="1400" baseline="30000" dirty="0"/>
              <a:t>7</a:t>
            </a:r>
            <a:r>
              <a:rPr lang="en-GB" sz="1400" dirty="0" smtClean="0"/>
              <a:t> </a:t>
            </a:r>
            <a:r>
              <a:rPr lang="en-GB" sz="1400" dirty="0"/>
              <a:t>In a </a:t>
            </a:r>
            <a:r>
              <a:rPr lang="en-GB" sz="1400" dirty="0" smtClean="0"/>
              <a:t>bakery the </a:t>
            </a:r>
            <a:r>
              <a:rPr lang="en-GB" sz="1400" i="1" dirty="0" err="1" smtClean="0"/>
              <a:t>pistrinium</a:t>
            </a:r>
            <a:r>
              <a:rPr lang="en-GB" sz="1400" dirty="0"/>
              <a:t> </a:t>
            </a:r>
            <a:r>
              <a:rPr lang="en-GB" sz="1400" dirty="0" smtClean="0"/>
              <a:t>(the milling area) housed vast </a:t>
            </a:r>
            <a:r>
              <a:rPr lang="en-GB" sz="1400" dirty="0"/>
              <a:t>rotary mills and an oven. Mills had a </a:t>
            </a:r>
            <a:r>
              <a:rPr lang="en-GB" sz="1400" i="1" dirty="0"/>
              <a:t>meta</a:t>
            </a:r>
            <a:r>
              <a:rPr lang="en-GB" sz="1400" dirty="0"/>
              <a:t> and a </a:t>
            </a:r>
            <a:r>
              <a:rPr lang="en-GB" sz="1400" i="1" dirty="0" err="1"/>
              <a:t>catillus</a:t>
            </a:r>
            <a:r>
              <a:rPr lang="en-GB" sz="1400" dirty="0"/>
              <a:t>, the lower and upper </a:t>
            </a:r>
            <a:r>
              <a:rPr lang="en-GB" sz="1400" dirty="0" smtClean="0"/>
              <a:t>millstones, </a:t>
            </a:r>
            <a:r>
              <a:rPr lang="en-GB" sz="1400" dirty="0"/>
              <a:t>which were made from solid porous lava. The corn would be threshed, and </a:t>
            </a:r>
            <a:r>
              <a:rPr lang="en-GB" sz="1400" i="1" dirty="0" err="1" smtClean="0"/>
              <a:t>frumentum</a:t>
            </a:r>
            <a:r>
              <a:rPr lang="en-GB" sz="1400" dirty="0" smtClean="0"/>
              <a:t> (grain</a:t>
            </a:r>
            <a:r>
              <a:rPr lang="en-GB" sz="1400" dirty="0"/>
              <a:t>)</a:t>
            </a:r>
            <a:r>
              <a:rPr lang="en-GB" sz="1400" dirty="0" smtClean="0"/>
              <a:t> </a:t>
            </a:r>
            <a:r>
              <a:rPr lang="en-GB" sz="1400" dirty="0"/>
              <a:t>was ground into flour as the millstones rotated; finer flour </a:t>
            </a:r>
            <a:r>
              <a:rPr lang="en-GB" sz="1400" dirty="0" smtClean="0"/>
              <a:t>was </a:t>
            </a:r>
            <a:r>
              <a:rPr lang="en-GB" sz="1400" dirty="0"/>
              <a:t>obtained by grinding twice. </a:t>
            </a:r>
            <a:r>
              <a:rPr lang="en-GB" sz="1400" baseline="30000" dirty="0"/>
              <a:t>8</a:t>
            </a:r>
            <a:r>
              <a:rPr lang="en-GB" sz="1400" dirty="0" smtClean="0"/>
              <a:t> </a:t>
            </a:r>
          </a:p>
          <a:p>
            <a:pPr>
              <a:spcAft>
                <a:spcPts val="1000"/>
              </a:spcAft>
            </a:pPr>
            <a:r>
              <a:rPr lang="en-GB" sz="1400" dirty="0" smtClean="0"/>
              <a:t>Pliny </a:t>
            </a:r>
            <a:r>
              <a:rPr lang="en-GB" sz="1400" dirty="0"/>
              <a:t>tells us that the flour might be sifted using Spanish flax or Egyptian papyrus – the finest flour </a:t>
            </a:r>
            <a:r>
              <a:rPr lang="en-GB" sz="1400" dirty="0" smtClean="0"/>
              <a:t>had the least bran and made the </a:t>
            </a:r>
            <a:r>
              <a:rPr lang="en-GB" sz="1400" dirty="0"/>
              <a:t>best loaves . </a:t>
            </a:r>
            <a:r>
              <a:rPr lang="en-GB" sz="1400" baseline="30000" dirty="0"/>
              <a:t>9</a:t>
            </a:r>
            <a:r>
              <a:rPr lang="en-GB" sz="1400" dirty="0" smtClean="0"/>
              <a:t> </a:t>
            </a:r>
            <a:r>
              <a:rPr lang="en-GB" sz="1400" dirty="0" err="1"/>
              <a:t>Enmer</a:t>
            </a:r>
            <a:r>
              <a:rPr lang="en-GB" sz="1400" dirty="0"/>
              <a:t> was the </a:t>
            </a:r>
            <a:r>
              <a:rPr lang="en-GB" sz="1400" dirty="0" smtClean="0"/>
              <a:t>commonest </a:t>
            </a:r>
            <a:r>
              <a:rPr lang="en-GB" sz="1400" dirty="0"/>
              <a:t>variety of wheat grown in Campania in the first century, so it is likely that </a:t>
            </a:r>
            <a:r>
              <a:rPr lang="en-GB" sz="1400" dirty="0" smtClean="0"/>
              <a:t>this type </a:t>
            </a:r>
            <a:r>
              <a:rPr lang="en-GB" sz="1400" dirty="0"/>
              <a:t>was incorporated into our loaf. </a:t>
            </a:r>
            <a:r>
              <a:rPr lang="en-GB" sz="1400" baseline="30000" dirty="0" smtClean="0"/>
              <a:t>10</a:t>
            </a:r>
            <a:r>
              <a:rPr lang="en-GB" sz="1400" dirty="0" smtClean="0"/>
              <a:t> </a:t>
            </a:r>
          </a:p>
          <a:p>
            <a:pPr>
              <a:spcAft>
                <a:spcPts val="1000"/>
              </a:spcAft>
            </a:pPr>
            <a:r>
              <a:rPr lang="en-GB" sz="1400" dirty="0" smtClean="0"/>
              <a:t>Not </a:t>
            </a:r>
            <a:r>
              <a:rPr lang="en-GB" sz="1400" dirty="0"/>
              <a:t>everyone ate bread of the same quality: </a:t>
            </a:r>
            <a:r>
              <a:rPr lang="en-GB" sz="1400" i="1" dirty="0"/>
              <a:t>pane </a:t>
            </a:r>
            <a:r>
              <a:rPr lang="en-GB" sz="1400" i="1" dirty="0" err="1"/>
              <a:t>puero</a:t>
            </a:r>
            <a:r>
              <a:rPr lang="en-GB" sz="1400" i="1" dirty="0"/>
              <a:t> </a:t>
            </a:r>
            <a:r>
              <a:rPr lang="en-GB" sz="1400" dirty="0"/>
              <a:t>was ‘bread for the boy [or slave]’ and </a:t>
            </a:r>
            <a:r>
              <a:rPr lang="en-GB" sz="1400" i="1" dirty="0"/>
              <a:t>pane </a:t>
            </a:r>
            <a:r>
              <a:rPr lang="en-GB" sz="1400" i="1" dirty="0" err="1"/>
              <a:t>cibarium</a:t>
            </a:r>
            <a:r>
              <a:rPr lang="en-GB" sz="1400" i="1" dirty="0"/>
              <a:t> </a:t>
            </a:r>
            <a:r>
              <a:rPr lang="en-GB" sz="1400" dirty="0"/>
              <a:t>was bran-rich bread of an inferior grade. </a:t>
            </a:r>
            <a:r>
              <a:rPr lang="en-GB" sz="1400" baseline="30000" dirty="0" smtClean="0"/>
              <a:t>11</a:t>
            </a:r>
            <a:endParaRPr lang="en-GB" sz="1400" dirty="0" smtClean="0"/>
          </a:p>
          <a:p>
            <a:r>
              <a:rPr lang="en-GB" sz="1400" dirty="0" smtClean="0"/>
              <a:t>The </a:t>
            </a:r>
            <a:r>
              <a:rPr lang="en-GB" sz="1400" dirty="0"/>
              <a:t>regular shape of a raised loaf was </a:t>
            </a:r>
            <a:r>
              <a:rPr lang="en-GB" sz="1400" dirty="0" smtClean="0"/>
              <a:t>circular and </a:t>
            </a:r>
            <a:r>
              <a:rPr lang="en-GB" sz="1400" dirty="0"/>
              <a:t>grooved into eight sections, as can be seen from </a:t>
            </a:r>
            <a:r>
              <a:rPr lang="en-GB" sz="1400" dirty="0" smtClean="0"/>
              <a:t>our illustrations . Our variety of loaf is a </a:t>
            </a:r>
            <a:r>
              <a:rPr lang="en-GB" sz="1400" i="1" dirty="0" smtClean="0"/>
              <a:t>panes </a:t>
            </a:r>
            <a:r>
              <a:rPr lang="en-GB" sz="1400" i="1" dirty="0" err="1"/>
              <a:t>quadrati</a:t>
            </a:r>
            <a:r>
              <a:rPr lang="en-GB" sz="1400" dirty="0"/>
              <a:t>.</a:t>
            </a:r>
            <a:r>
              <a:rPr lang="en-GB" sz="1400" baseline="30000" dirty="0"/>
              <a:t> </a:t>
            </a:r>
            <a:endParaRPr lang="en-GB" sz="1400" dirty="0"/>
          </a:p>
        </p:txBody>
      </p:sp>
      <p:sp>
        <p:nvSpPr>
          <p:cNvPr id="31" name="TextBox 30"/>
          <p:cNvSpPr txBox="1"/>
          <p:nvPr/>
        </p:nvSpPr>
        <p:spPr>
          <a:xfrm>
            <a:off x="12051373" y="9054266"/>
            <a:ext cx="1583996" cy="523220"/>
          </a:xfrm>
          <a:prstGeom prst="rect">
            <a:avLst/>
          </a:prstGeom>
          <a:noFill/>
        </p:spPr>
        <p:txBody>
          <a:bodyPr wrap="square" rtlCol="0">
            <a:spAutoFit/>
          </a:bodyPr>
          <a:lstStyle/>
          <a:p>
            <a:pPr algn="r"/>
            <a:r>
              <a:rPr lang="en-GB" sz="1400" i="1" dirty="0" smtClean="0"/>
              <a:t>Circular carbonised loaf: top view</a:t>
            </a:r>
            <a:endParaRPr lang="en-GB" sz="1400" i="1" dirty="0"/>
          </a:p>
        </p:txBody>
      </p:sp>
      <p:sp>
        <p:nvSpPr>
          <p:cNvPr id="33" name="TextBox 32"/>
          <p:cNvSpPr txBox="1"/>
          <p:nvPr/>
        </p:nvSpPr>
        <p:spPr>
          <a:xfrm>
            <a:off x="12061643" y="2861578"/>
            <a:ext cx="1583996" cy="523220"/>
          </a:xfrm>
          <a:prstGeom prst="rect">
            <a:avLst/>
          </a:prstGeom>
          <a:noFill/>
        </p:spPr>
        <p:txBody>
          <a:bodyPr wrap="square" rtlCol="0">
            <a:spAutoFit/>
          </a:bodyPr>
          <a:lstStyle/>
          <a:p>
            <a:pPr algn="r"/>
            <a:r>
              <a:rPr lang="en-GB" sz="1400" i="1" dirty="0" smtClean="0"/>
              <a:t>Circular carbonised loaf: side-view</a:t>
            </a:r>
            <a:endParaRPr lang="en-GB" sz="1400" i="1" dirty="0"/>
          </a:p>
        </p:txBody>
      </p:sp>
      <p:sp>
        <p:nvSpPr>
          <p:cNvPr id="10" name="TextBox 9"/>
          <p:cNvSpPr txBox="1"/>
          <p:nvPr/>
        </p:nvSpPr>
        <p:spPr>
          <a:xfrm>
            <a:off x="540272" y="9145438"/>
            <a:ext cx="6567818" cy="4611519"/>
          </a:xfrm>
          <a:prstGeom prst="rect">
            <a:avLst/>
          </a:prstGeom>
          <a:noFill/>
        </p:spPr>
        <p:txBody>
          <a:bodyPr wrap="square" rtlCol="0">
            <a:spAutoFit/>
          </a:bodyPr>
          <a:lstStyle/>
          <a:p>
            <a:pPr>
              <a:spcAft>
                <a:spcPts val="1000"/>
              </a:spcAft>
            </a:pPr>
            <a:r>
              <a:rPr lang="en-GB" sz="1400" dirty="0" smtClean="0"/>
              <a:t>The </a:t>
            </a:r>
            <a:r>
              <a:rPr lang="en-GB" sz="1400" dirty="0"/>
              <a:t>House of the Stags was built around twenty-five years before Vesuvius </a:t>
            </a:r>
            <a:r>
              <a:rPr lang="en-GB" sz="1400" dirty="0" smtClean="0"/>
              <a:t>erupted. </a:t>
            </a:r>
            <a:r>
              <a:rPr lang="en-GB" sz="1400" dirty="0"/>
              <a:t>It featured </a:t>
            </a:r>
            <a:r>
              <a:rPr lang="en-GB" sz="1400" dirty="0" smtClean="0"/>
              <a:t>a </a:t>
            </a:r>
            <a:r>
              <a:rPr lang="en-GB" sz="1400" i="1" dirty="0" err="1" smtClean="0"/>
              <a:t>triclinium</a:t>
            </a:r>
            <a:r>
              <a:rPr lang="en-GB" sz="1400" i="1" dirty="0"/>
              <a:t> </a:t>
            </a:r>
            <a:r>
              <a:rPr lang="en-GB" sz="1400" dirty="0" smtClean="0"/>
              <a:t>(a dining room) in </a:t>
            </a:r>
            <a:r>
              <a:rPr lang="en-GB" sz="1400" dirty="0"/>
              <a:t>the centre of the building, from which a corridor led to </a:t>
            </a:r>
            <a:r>
              <a:rPr lang="en-GB" sz="1400" dirty="0" smtClean="0"/>
              <a:t>the </a:t>
            </a:r>
            <a:r>
              <a:rPr lang="en-GB" sz="1400" i="1" dirty="0" err="1" smtClean="0"/>
              <a:t>culina</a:t>
            </a:r>
            <a:r>
              <a:rPr lang="en-GB" sz="1400" i="1" dirty="0"/>
              <a:t> </a:t>
            </a:r>
            <a:r>
              <a:rPr lang="en-GB" sz="1400" dirty="0" smtClean="0"/>
              <a:t>(the kitchen</a:t>
            </a:r>
            <a:r>
              <a:rPr lang="en-GB" sz="1400" dirty="0"/>
              <a:t>)</a:t>
            </a:r>
            <a:r>
              <a:rPr lang="en-GB" sz="1400" dirty="0" smtClean="0"/>
              <a:t> </a:t>
            </a:r>
            <a:r>
              <a:rPr lang="en-GB" sz="1400" dirty="0"/>
              <a:t>where cooking pots were </a:t>
            </a:r>
            <a:r>
              <a:rPr lang="en-GB" sz="1400" dirty="0" smtClean="0"/>
              <a:t>found,  still sitting atop a charcoal stove where they had been abandoned during the eruption. </a:t>
            </a:r>
            <a:r>
              <a:rPr lang="en-GB" sz="1400" baseline="30000" dirty="0" smtClean="0"/>
              <a:t>12</a:t>
            </a:r>
            <a:endParaRPr lang="en-GB" sz="1400" dirty="0" smtClean="0"/>
          </a:p>
          <a:p>
            <a:pPr>
              <a:spcAft>
                <a:spcPts val="1000"/>
              </a:spcAft>
            </a:pPr>
            <a:r>
              <a:rPr lang="en-GB" sz="1400" dirty="0" smtClean="0"/>
              <a:t>The stamp on our loaf (right) shows that it was made by the slave ‘</a:t>
            </a:r>
            <a:r>
              <a:rPr lang="en-GB" sz="1400" i="1" dirty="0" err="1" smtClean="0"/>
              <a:t>Celer</a:t>
            </a:r>
            <a:r>
              <a:rPr lang="en-GB" sz="1400" i="1" dirty="0" smtClean="0"/>
              <a:t>’</a:t>
            </a:r>
            <a:r>
              <a:rPr lang="en-GB" sz="1400" dirty="0" smtClean="0"/>
              <a:t>, owned by Quintus </a:t>
            </a:r>
            <a:r>
              <a:rPr lang="en-GB" sz="1400" dirty="0" err="1" smtClean="0"/>
              <a:t>Granius</a:t>
            </a:r>
            <a:r>
              <a:rPr lang="en-GB" sz="1400" dirty="0" smtClean="0"/>
              <a:t> </a:t>
            </a:r>
            <a:r>
              <a:rPr lang="en-GB" sz="1400" dirty="0" err="1" smtClean="0"/>
              <a:t>Verus</a:t>
            </a:r>
            <a:r>
              <a:rPr lang="en-GB" sz="1400" dirty="0" smtClean="0"/>
              <a:t>. The identity of the slave is a puzzle: </a:t>
            </a:r>
          </a:p>
          <a:p>
            <a:pPr marL="171450" indent="-171450">
              <a:spcAft>
                <a:spcPts val="1000"/>
              </a:spcAft>
              <a:buSzPct val="150000"/>
              <a:buFont typeface="Arial" pitchFamily="34" charset="0"/>
              <a:buChar char="•"/>
            </a:pPr>
            <a:r>
              <a:rPr lang="en-GB" sz="1400" dirty="0"/>
              <a:t>P</a:t>
            </a:r>
            <a:r>
              <a:rPr lang="en-GB" sz="1400" dirty="0" smtClean="0"/>
              <a:t>erhaps the bread was baked where it was found and </a:t>
            </a:r>
            <a:r>
              <a:rPr lang="en-GB" sz="1400" dirty="0" err="1" smtClean="0"/>
              <a:t>Celer</a:t>
            </a:r>
            <a:r>
              <a:rPr lang="en-GB" sz="1400" dirty="0" smtClean="0"/>
              <a:t> was </a:t>
            </a:r>
            <a:r>
              <a:rPr lang="en-GB" sz="1400" dirty="0" err="1" smtClean="0"/>
              <a:t>Granius</a:t>
            </a:r>
            <a:r>
              <a:rPr lang="en-GB" sz="1400" dirty="0" smtClean="0"/>
              <a:t>’ household slave</a:t>
            </a:r>
            <a:r>
              <a:rPr lang="en-GB" sz="1400" dirty="0"/>
              <a:t>.</a:t>
            </a:r>
            <a:endParaRPr lang="en-GB" sz="1400" dirty="0" smtClean="0"/>
          </a:p>
          <a:p>
            <a:pPr marL="171450" indent="-171450">
              <a:spcAft>
                <a:spcPts val="1000"/>
              </a:spcAft>
              <a:buSzPct val="150000"/>
              <a:buFont typeface="Arial" pitchFamily="34" charset="0"/>
              <a:buChar char="•"/>
            </a:pPr>
            <a:r>
              <a:rPr lang="en-GB" sz="1400" dirty="0"/>
              <a:t>P</a:t>
            </a:r>
            <a:r>
              <a:rPr lang="en-GB" sz="1400" dirty="0" smtClean="0"/>
              <a:t>erhaps </a:t>
            </a:r>
            <a:r>
              <a:rPr lang="en-GB" sz="1400" dirty="0" err="1" smtClean="0"/>
              <a:t>Granius</a:t>
            </a:r>
            <a:r>
              <a:rPr lang="en-GB" sz="1400" dirty="0" smtClean="0"/>
              <a:t> had a bakery in which </a:t>
            </a:r>
            <a:r>
              <a:rPr lang="en-GB" sz="1400" dirty="0" err="1" smtClean="0"/>
              <a:t>Celer</a:t>
            </a:r>
            <a:r>
              <a:rPr lang="en-GB" sz="1400" dirty="0" smtClean="0"/>
              <a:t> worked, where the bread was purchased. It is known that </a:t>
            </a:r>
            <a:r>
              <a:rPr lang="en-GB" sz="1400" dirty="0" err="1" smtClean="0"/>
              <a:t>Granius</a:t>
            </a:r>
            <a:r>
              <a:rPr lang="en-GB" sz="1400" dirty="0" smtClean="0"/>
              <a:t> held official posts in Herculaneum in the 50s and 60s, and was named as a “high-ranking witness” on wax tablets, but we cannot be certain that he owned the House of the Stags. </a:t>
            </a:r>
            <a:r>
              <a:rPr lang="en-GB" sz="1400" baseline="30000" dirty="0" smtClean="0"/>
              <a:t>13</a:t>
            </a:r>
            <a:r>
              <a:rPr lang="en-GB" sz="1400" dirty="0" smtClean="0"/>
              <a:t> </a:t>
            </a:r>
          </a:p>
          <a:p>
            <a:pPr marL="171450" indent="-171450">
              <a:spcAft>
                <a:spcPts val="1000"/>
              </a:spcAft>
              <a:buSzPct val="150000"/>
              <a:buFont typeface="Arial" pitchFamily="34" charset="0"/>
              <a:buChar char="•"/>
            </a:pPr>
            <a:r>
              <a:rPr lang="en-GB" sz="1400" dirty="0" smtClean="0"/>
              <a:t>Curiously, an inscription in Herculaneum tells us a man called ‘</a:t>
            </a:r>
            <a:r>
              <a:rPr lang="en-GB" sz="1400" dirty="0" err="1" smtClean="0"/>
              <a:t>Celer</a:t>
            </a:r>
            <a:r>
              <a:rPr lang="en-GB" sz="1400" dirty="0" smtClean="0"/>
              <a:t>’ was a freedman of Quintus </a:t>
            </a:r>
            <a:r>
              <a:rPr lang="en-GB" sz="1400" dirty="0" err="1" smtClean="0"/>
              <a:t>Granius</a:t>
            </a:r>
            <a:r>
              <a:rPr lang="en-GB" sz="1400" dirty="0" smtClean="0"/>
              <a:t>. </a:t>
            </a:r>
            <a:r>
              <a:rPr lang="en-GB" sz="1400" dirty="0"/>
              <a:t>T</a:t>
            </a:r>
            <a:r>
              <a:rPr lang="en-GB" sz="1400" dirty="0" smtClean="0"/>
              <a:t>he inscription was made shortly before the eruption. It is questionable whether this ‘</a:t>
            </a:r>
            <a:r>
              <a:rPr lang="en-GB" sz="1400" dirty="0" err="1" smtClean="0"/>
              <a:t>Celer</a:t>
            </a:r>
            <a:r>
              <a:rPr lang="en-GB" sz="1400" dirty="0" smtClean="0"/>
              <a:t>’ was the man who baked our loaf, however, because the stamp on the bread does not reflect the change in his status. </a:t>
            </a:r>
            <a:r>
              <a:rPr lang="en-GB" sz="1400" baseline="30000" dirty="0" smtClean="0"/>
              <a:t>14</a:t>
            </a:r>
          </a:p>
          <a:p>
            <a:pPr>
              <a:spcAft>
                <a:spcPts val="1000"/>
              </a:spcAft>
            </a:pPr>
            <a:r>
              <a:rPr lang="en-GB" sz="1400" dirty="0" smtClean="0"/>
              <a:t>Despite all this</a:t>
            </a:r>
            <a:r>
              <a:rPr lang="en-GB" sz="1400" dirty="0"/>
              <a:t>, it is still tempting to </a:t>
            </a:r>
            <a:r>
              <a:rPr lang="en-GB" sz="1400" dirty="0" smtClean="0"/>
              <a:t>imagine that the slave </a:t>
            </a:r>
            <a:r>
              <a:rPr lang="en-GB" sz="1400" dirty="0" err="1" smtClean="0"/>
              <a:t>Celer</a:t>
            </a:r>
            <a:r>
              <a:rPr lang="en-GB" sz="1400" dirty="0"/>
              <a:t>, </a:t>
            </a:r>
            <a:r>
              <a:rPr lang="en-GB" sz="1400" dirty="0" smtClean="0"/>
              <a:t>nicknamed </a:t>
            </a:r>
            <a:r>
              <a:rPr lang="en-GB" sz="1400" dirty="0"/>
              <a:t>‘Speedy’, </a:t>
            </a:r>
            <a:r>
              <a:rPr lang="en-GB" sz="1400" dirty="0" smtClean="0"/>
              <a:t>had earned </a:t>
            </a:r>
            <a:r>
              <a:rPr lang="en-GB" sz="1400" dirty="0"/>
              <a:t>his </a:t>
            </a:r>
            <a:r>
              <a:rPr lang="en-GB" sz="1400" dirty="0" smtClean="0"/>
              <a:t>freedom, and earned it </a:t>
            </a:r>
            <a:r>
              <a:rPr lang="en-GB" sz="1400" dirty="0"/>
              <a:t>by </a:t>
            </a:r>
            <a:r>
              <a:rPr lang="en-GB" sz="1400" dirty="0" smtClean="0"/>
              <a:t>the virtue </a:t>
            </a:r>
            <a:r>
              <a:rPr lang="en-GB" sz="1400" dirty="0"/>
              <a:t>of being such a </a:t>
            </a:r>
            <a:r>
              <a:rPr lang="en-GB" sz="1400" dirty="0" smtClean="0"/>
              <a:t>very </a:t>
            </a:r>
            <a:r>
              <a:rPr lang="en-GB" sz="1400" i="1" dirty="0" smtClean="0"/>
              <a:t>quick</a:t>
            </a:r>
            <a:r>
              <a:rPr lang="en-GB" sz="1400" dirty="0" smtClean="0"/>
              <a:t> </a:t>
            </a:r>
            <a:r>
              <a:rPr lang="en-GB" sz="1400" dirty="0"/>
              <a:t>worker</a:t>
            </a:r>
            <a:r>
              <a:rPr lang="en-GB" sz="1400" dirty="0" smtClean="0"/>
              <a:t>…</a:t>
            </a:r>
            <a:endParaRPr lang="en-GB" sz="1400" dirty="0"/>
          </a:p>
        </p:txBody>
      </p:sp>
      <p:sp>
        <p:nvSpPr>
          <p:cNvPr id="9" name="TextBox 8"/>
          <p:cNvSpPr txBox="1"/>
          <p:nvPr/>
        </p:nvSpPr>
        <p:spPr>
          <a:xfrm>
            <a:off x="11557498" y="11789989"/>
            <a:ext cx="2736302" cy="307777"/>
          </a:xfrm>
          <a:prstGeom prst="rect">
            <a:avLst/>
          </a:prstGeom>
          <a:noFill/>
        </p:spPr>
        <p:txBody>
          <a:bodyPr wrap="square" rtlCol="0">
            <a:spAutoFit/>
          </a:bodyPr>
          <a:lstStyle/>
          <a:p>
            <a:r>
              <a:rPr lang="en-GB" sz="1400" dirty="0" smtClean="0"/>
              <a:t>“CELERIS Q. GRANI VERI SER[VUS]”</a:t>
            </a:r>
            <a:endParaRPr lang="en-GB" sz="1400" dirty="0"/>
          </a:p>
        </p:txBody>
      </p:sp>
      <p:cxnSp>
        <p:nvCxnSpPr>
          <p:cNvPr id="15" name="Straight Arrow Connector 14"/>
          <p:cNvCxnSpPr/>
          <p:nvPr/>
        </p:nvCxnSpPr>
        <p:spPr>
          <a:xfrm>
            <a:off x="17595184" y="9073430"/>
            <a:ext cx="0" cy="756000"/>
          </a:xfrm>
          <a:prstGeom prst="straightConnector1">
            <a:avLst/>
          </a:prstGeom>
          <a:ln w="762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32" idx="2"/>
          </p:cNvCxnSpPr>
          <p:nvPr/>
        </p:nvCxnSpPr>
        <p:spPr>
          <a:xfrm>
            <a:off x="3844093" y="7867496"/>
            <a:ext cx="0" cy="754722"/>
          </a:xfrm>
          <a:prstGeom prst="straightConnector1">
            <a:avLst/>
          </a:prstGeom>
          <a:ln w="7620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
        <p:nvSpPr>
          <p:cNvPr id="40" name="Freeform 39"/>
          <p:cNvSpPr/>
          <p:nvPr/>
        </p:nvSpPr>
        <p:spPr>
          <a:xfrm>
            <a:off x="8965207" y="9703576"/>
            <a:ext cx="3878164" cy="954030"/>
          </a:xfrm>
          <a:custGeom>
            <a:avLst/>
            <a:gdLst>
              <a:gd name="connsiteX0" fmla="*/ 0 w 3971925"/>
              <a:gd name="connsiteY0" fmla="*/ 440549 h 859649"/>
              <a:gd name="connsiteX1" fmla="*/ 2066925 w 3971925"/>
              <a:gd name="connsiteY1" fmla="*/ 11924 h 859649"/>
              <a:gd name="connsiteX2" fmla="*/ 3971925 w 3971925"/>
              <a:gd name="connsiteY2" fmla="*/ 859649 h 859649"/>
            </a:gdLst>
            <a:ahLst/>
            <a:cxnLst>
              <a:cxn ang="0">
                <a:pos x="connsiteX0" y="connsiteY0"/>
              </a:cxn>
              <a:cxn ang="0">
                <a:pos x="connsiteX1" y="connsiteY1"/>
              </a:cxn>
              <a:cxn ang="0">
                <a:pos x="connsiteX2" y="connsiteY2"/>
              </a:cxn>
            </a:cxnLst>
            <a:rect l="l" t="t" r="r" b="b"/>
            <a:pathLst>
              <a:path w="3971925" h="859649">
                <a:moveTo>
                  <a:pt x="0" y="440549"/>
                </a:moveTo>
                <a:cubicBezTo>
                  <a:pt x="702469" y="191311"/>
                  <a:pt x="1404938" y="-57926"/>
                  <a:pt x="2066925" y="11924"/>
                </a:cubicBezTo>
                <a:cubicBezTo>
                  <a:pt x="2728912" y="81774"/>
                  <a:pt x="3350418" y="470711"/>
                  <a:pt x="3971925" y="85964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7885088" y="9989715"/>
            <a:ext cx="1224136" cy="117194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2"/>
          <p:cNvPicPr>
            <a:picLocks noChangeAspect="1" noChangeArrowheads="1"/>
          </p:cNvPicPr>
          <p:nvPr/>
        </p:nvPicPr>
        <p:blipFill rotWithShape="1">
          <a:blip r:embed="rId8">
            <a:extLst>
              <a:ext uri="{BEBA8EAE-BF5A-486C-A8C5-ECC9F3942E4B}">
                <a14:imgProps xmlns:a14="http://schemas.microsoft.com/office/drawing/2010/main">
                  <a14:imgLayer r:embed="rId9">
                    <a14:imgEffect>
                      <a14:brightnessContrast bright="-4000" contrast="-24000"/>
                    </a14:imgEffect>
                  </a14:imgLayer>
                </a14:imgProps>
              </a:ext>
              <a:ext uri="{28A0092B-C50C-407E-A947-70E740481C1C}">
                <a14:useLocalDpi xmlns:a14="http://schemas.microsoft.com/office/drawing/2010/main" val="0"/>
              </a:ext>
            </a:extLst>
          </a:blip>
          <a:srcRect l="4142" r="-4142"/>
          <a:stretch/>
        </p:blipFill>
        <p:spPr bwMode="auto">
          <a:xfrm>
            <a:off x="11650042" y="10617968"/>
            <a:ext cx="2571750" cy="1047750"/>
          </a:xfrm>
          <a:prstGeom prst="rect">
            <a:avLst/>
          </a:prstGeom>
          <a:noFill/>
          <a:ln w="222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0"/>
          <p:cNvSpPr txBox="1"/>
          <p:nvPr/>
        </p:nvSpPr>
        <p:spPr>
          <a:xfrm>
            <a:off x="540272" y="8641382"/>
            <a:ext cx="7560840" cy="523220"/>
          </a:xfrm>
          <a:prstGeom prst="rect">
            <a:avLst/>
          </a:prstGeom>
          <a:noFill/>
        </p:spPr>
        <p:txBody>
          <a:bodyPr wrap="square" rtlCol="0">
            <a:spAutoFit/>
          </a:bodyPr>
          <a:lstStyle/>
          <a:p>
            <a:r>
              <a:rPr lang="en-GB" sz="2800" b="1" dirty="0"/>
              <a:t>3. </a:t>
            </a:r>
            <a:r>
              <a:rPr lang="en-GB" sz="2800" b="1" i="1" dirty="0"/>
              <a:t>House of the Stags: </a:t>
            </a:r>
            <a:r>
              <a:rPr lang="en-GB" sz="2800" b="1" dirty="0"/>
              <a:t>A Final Resting Place</a:t>
            </a:r>
            <a:r>
              <a:rPr lang="en-GB" sz="2800" b="1" dirty="0" smtClean="0"/>
              <a:t>?</a:t>
            </a:r>
            <a:endParaRPr lang="en-GB" sz="2800" dirty="0"/>
          </a:p>
        </p:txBody>
      </p:sp>
      <p:sp>
        <p:nvSpPr>
          <p:cNvPr id="53" name="TextBox 52"/>
          <p:cNvSpPr txBox="1"/>
          <p:nvPr/>
        </p:nvSpPr>
        <p:spPr>
          <a:xfrm>
            <a:off x="580096" y="2664718"/>
            <a:ext cx="6912860" cy="523220"/>
          </a:xfrm>
          <a:prstGeom prst="rect">
            <a:avLst/>
          </a:prstGeom>
          <a:noFill/>
        </p:spPr>
        <p:txBody>
          <a:bodyPr wrap="square" rtlCol="0">
            <a:spAutoFit/>
          </a:bodyPr>
          <a:lstStyle/>
          <a:p>
            <a:r>
              <a:rPr lang="en-GB" sz="2800" b="1" dirty="0"/>
              <a:t>4. 1934 years later, at the British Museum</a:t>
            </a:r>
            <a:r>
              <a:rPr lang="en-GB" sz="2800" b="1" dirty="0" smtClean="0"/>
              <a:t>…</a:t>
            </a:r>
            <a:endParaRPr lang="en-GB" sz="2800" dirty="0"/>
          </a:p>
        </p:txBody>
      </p:sp>
      <p:sp>
        <p:nvSpPr>
          <p:cNvPr id="1024" name="Arc 1023"/>
          <p:cNvSpPr/>
          <p:nvPr/>
        </p:nvSpPr>
        <p:spPr>
          <a:xfrm rot="8035461">
            <a:off x="3214481" y="-1156402"/>
            <a:ext cx="14957839" cy="14986301"/>
          </a:xfrm>
          <a:prstGeom prst="arc">
            <a:avLst>
              <a:gd name="adj1" fmla="val 17209678"/>
              <a:gd name="adj2" fmla="val 20635200"/>
            </a:avLst>
          </a:prstGeom>
          <a:ln w="762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8317302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611</TotalTime>
  <Words>1600</Words>
  <Application>Microsoft Office PowerPoint</Application>
  <PresentationFormat>Custom</PresentationFormat>
  <Paragraphs>41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Sian Prosser</cp:lastModifiedBy>
  <cp:revision>56</cp:revision>
  <cp:lastPrinted>2013-05-09T17:57:29Z</cp:lastPrinted>
  <dcterms:created xsi:type="dcterms:W3CDTF">2013-05-05T10:38:54Z</dcterms:created>
  <dcterms:modified xsi:type="dcterms:W3CDTF">2013-05-13T18:45:57Z</dcterms:modified>
</cp:coreProperties>
</file>