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43"/>
  </p:normalViewPr>
  <p:slideViewPr>
    <p:cSldViewPr snapToGrid="0" snapToObjects="1">
      <p:cViewPr varScale="1">
        <p:scale>
          <a:sx n="76" d="100"/>
          <a:sy n="76" d="100"/>
        </p:scale>
        <p:origin x="21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5/4/18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7" Type="http://schemas.openxmlformats.org/officeDocument/2006/relationships/hyperlink" Target="mailto:Z.L.Newby@warwick.ac.uk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ooley@warwick.ac.uk" TargetMode="External"/><Relationship Id="rId5" Type="http://schemas.openxmlformats.org/officeDocument/2006/relationships/hyperlink" Target="mailto:s.frey-kupper@warwick.ac.uk" TargetMode="External"/><Relationship Id="rId4" Type="http://schemas.openxmlformats.org/officeDocument/2006/relationships/hyperlink" Target="mailto:Petit@warwick.ac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A131B96-1D5D-AF41-AC35-A17E5F3031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111" r="-1" b="616"/>
          <a:stretch/>
        </p:blipFill>
        <p:spPr>
          <a:xfrm>
            <a:off x="2" y="10"/>
            <a:ext cx="12191695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A0FFA78-985C-4F50-B21A-77045C7DF65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96786" y="3064931"/>
            <a:ext cx="8295215" cy="2488568"/>
          </a:xfrm>
          <a:prstGeom prst="rect">
            <a:avLst/>
          </a:prstGeom>
          <a:solidFill>
            <a:srgbClr val="000001">
              <a:alpha val="7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5409EC7-69B1-45CC-8FB7-1964C1AB672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5509" y="4666480"/>
            <a:ext cx="6832499" cy="0"/>
          </a:xfrm>
          <a:prstGeom prst="line">
            <a:avLst/>
          </a:prstGeom>
          <a:ln>
            <a:solidFill>
              <a:srgbClr val="A27E45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D48D65E-3DB8-A34D-B0C4-FBB4AABF85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65511" y="3236470"/>
            <a:ext cx="6832500" cy="1252601"/>
          </a:xfrm>
        </p:spPr>
        <p:txBody>
          <a:bodyPr>
            <a:normAutofit/>
          </a:bodyPr>
          <a:lstStyle/>
          <a:p>
            <a:r>
              <a:rPr lang="en-US" sz="3700">
                <a:solidFill>
                  <a:srgbClr val="FFFFFE"/>
                </a:solidFill>
              </a:rPr>
              <a:t>PG studies in classics and ancient history, Warwick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DCFF44-1C23-3F40-8EA3-0B16725F92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5511" y="4669144"/>
            <a:ext cx="6832499" cy="716529"/>
          </a:xfrm>
        </p:spPr>
        <p:txBody>
          <a:bodyPr>
            <a:normAutofit/>
          </a:bodyPr>
          <a:lstStyle/>
          <a:p>
            <a:r>
              <a:rPr lang="en-US" sz="1600">
                <a:solidFill>
                  <a:srgbClr val="FFFFFE"/>
                </a:solidFill>
              </a:rPr>
              <a:t>Welcome!!!!</a:t>
            </a:r>
          </a:p>
        </p:txBody>
      </p:sp>
    </p:spTree>
    <p:extLst>
      <p:ext uri="{BB962C8B-B14F-4D97-AF65-F5344CB8AC3E}">
        <p14:creationId xmlns:p14="http://schemas.microsoft.com/office/powerpoint/2010/main" val="2100345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886C52-2343-B241-9395-A53CB4D20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866498" y="2447060"/>
            <a:ext cx="3450613" cy="25879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F26381-93A3-254F-87A1-7EEB5486E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en-US" dirty="0"/>
              <a:t>Research culture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6F80FD-376E-6448-BE23-67B7D8DEB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4"/>
            <a:ext cx="6195784" cy="345061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400"/>
              <a:t>Collaborative, congenial atmosphere (staff + research fellows) </a:t>
            </a:r>
          </a:p>
          <a:p>
            <a:pPr>
              <a:lnSpc>
                <a:spcPct val="110000"/>
              </a:lnSpc>
            </a:pPr>
            <a:r>
              <a:rPr lang="en-US" sz="1400"/>
              <a:t>Dynamic and proactive attitude (conferences and workshop organization, on site and beyond: BSR, Warburg Institute, …)</a:t>
            </a:r>
          </a:p>
          <a:p>
            <a:pPr>
              <a:lnSpc>
                <a:spcPct val="110000"/>
              </a:lnSpc>
            </a:pPr>
            <a:r>
              <a:rPr lang="en-US" sz="1400"/>
              <a:t>Network: links with prominent institutions, research institutes, publishers etc around the world </a:t>
            </a:r>
          </a:p>
          <a:p>
            <a:pPr>
              <a:lnSpc>
                <a:spcPct val="110000"/>
              </a:lnSpc>
            </a:pPr>
            <a:r>
              <a:rPr lang="en-US" sz="1400"/>
              <a:t>Range of expertise: visual and material culture, including coinage, archaeology, palaeography (Greek and Latin), textual criticism, literary criticism, … archaic Greece to Renaissance</a:t>
            </a:r>
          </a:p>
          <a:p>
            <a:pPr>
              <a:lnSpc>
                <a:spcPct val="110000"/>
              </a:lnSpc>
            </a:pPr>
            <a:r>
              <a:rPr lang="en-US" sz="1400"/>
              <a:t>Resources on campus (incl. TLG, online journals and other resources)</a:t>
            </a:r>
          </a:p>
          <a:p>
            <a:pPr>
              <a:lnSpc>
                <a:spcPct val="110000"/>
              </a:lnSpc>
            </a:pPr>
            <a:r>
              <a:rPr lang="en-US" sz="1400"/>
              <a:t>Collaboration with other centers in the Faculty of Arts (Renaissance, History of Art, etc)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50982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C13B0-D562-DE47-8B97-91B6455BF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en-US" dirty="0"/>
              <a:t>PG student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7187B8-3DD1-CB47-9AFA-5C34FE740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450613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sz="1700" dirty="0"/>
              <a:t>Access to our full range of expertise</a:t>
            </a:r>
          </a:p>
          <a:p>
            <a:pPr>
              <a:lnSpc>
                <a:spcPct val="110000"/>
              </a:lnSpc>
            </a:pPr>
            <a:r>
              <a:rPr lang="en-US" sz="1700" dirty="0"/>
              <a:t>Inclusive research practices: involve students in our research/events/publications</a:t>
            </a:r>
          </a:p>
          <a:p>
            <a:pPr>
              <a:lnSpc>
                <a:spcPct val="110000"/>
              </a:lnSpc>
            </a:pPr>
            <a:r>
              <a:rPr lang="en-US" sz="1700" dirty="0"/>
              <a:t>Help towards raising funds or getting grants (apply with the help of supervisor + DGS)</a:t>
            </a:r>
          </a:p>
          <a:p>
            <a:pPr>
              <a:lnSpc>
                <a:spcPct val="110000"/>
              </a:lnSpc>
            </a:pPr>
            <a:r>
              <a:rPr lang="en-US" sz="1700" dirty="0"/>
              <a:t>Warwick funding to organize PG workshops/conferences (HRC)</a:t>
            </a:r>
          </a:p>
          <a:p>
            <a:pPr>
              <a:lnSpc>
                <a:spcPct val="110000"/>
              </a:lnSpc>
            </a:pPr>
            <a:r>
              <a:rPr lang="en-US" sz="1700" dirty="0"/>
              <a:t>Support to travel for field work/ attend conferences (apply through external/internal funding)</a:t>
            </a:r>
          </a:p>
          <a:p>
            <a:pPr>
              <a:lnSpc>
                <a:spcPct val="110000"/>
              </a:lnSpc>
            </a:pPr>
            <a:r>
              <a:rPr lang="en-US" sz="1700" dirty="0"/>
              <a:t>Support for outreach/public engagement projects </a:t>
            </a:r>
          </a:p>
          <a:p>
            <a:pPr>
              <a:lnSpc>
                <a:spcPct val="110000"/>
              </a:lnSpc>
            </a:pPr>
            <a:r>
              <a:rPr lang="en-US" sz="1700" dirty="0"/>
              <a:t>Cross-faculty services :  Sports, Wellbeing, </a:t>
            </a:r>
            <a:r>
              <a:rPr lang="en-US" sz="1700" dirty="0" err="1"/>
              <a:t>etc</a:t>
            </a:r>
            <a:endParaRPr lang="en-US" sz="1700" dirty="0"/>
          </a:p>
          <a:p>
            <a:pPr>
              <a:lnSpc>
                <a:spcPct val="110000"/>
              </a:lnSpc>
            </a:pPr>
            <a:r>
              <a:rPr lang="en-US" sz="1700" dirty="0"/>
              <a:t>Work opportunities + teaching (from year 2 of PhD)</a:t>
            </a:r>
          </a:p>
          <a:p>
            <a:pPr>
              <a:lnSpc>
                <a:spcPct val="110000"/>
              </a:lnSpc>
            </a:pPr>
            <a:r>
              <a:rPr lang="en-US" sz="1700" dirty="0"/>
              <a:t>PG community</a:t>
            </a:r>
          </a:p>
        </p:txBody>
      </p:sp>
    </p:spTree>
    <p:extLst>
      <p:ext uri="{BB962C8B-B14F-4D97-AF65-F5344CB8AC3E}">
        <p14:creationId xmlns:p14="http://schemas.microsoft.com/office/powerpoint/2010/main" val="35583996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8F8D0-2790-5C4F-99F5-9FA158E52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in your </a:t>
            </a:r>
            <a:r>
              <a:rPr lang="en-US" dirty="0" err="1"/>
              <a:t>phd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6A2039-1E09-024D-BDB0-F8FFF82342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Year 1: mandatory training</a:t>
            </a:r>
          </a:p>
          <a:p>
            <a:r>
              <a:rPr lang="en-US" dirty="0"/>
              <a:t>End of year 1: UPGRADE (submission of 1 chapter and detailed plan of thesis with assessment by 2 members of staff)</a:t>
            </a:r>
          </a:p>
          <a:p>
            <a:r>
              <a:rPr lang="en-US" dirty="0"/>
              <a:t>End of year 2/3 : annual review by 2 members of staff</a:t>
            </a:r>
          </a:p>
          <a:p>
            <a:r>
              <a:rPr lang="en-US" dirty="0"/>
              <a:t>6 months from completion: final interview re. progress etc.</a:t>
            </a:r>
          </a:p>
          <a:p>
            <a:endParaRPr lang="en-US" dirty="0"/>
          </a:p>
          <a:p>
            <a:r>
              <a:rPr lang="en-US" dirty="0"/>
              <a:t>If need for field work (esp. abroad) then flexibility is usually granted</a:t>
            </a:r>
          </a:p>
          <a:p>
            <a:endParaRPr lang="en-US" dirty="0"/>
          </a:p>
          <a:p>
            <a:r>
              <a:rPr lang="en-US" dirty="0"/>
              <a:t>(different periodization if part-time study)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768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C51009-A09A-4689-8E6C-F8FC99E6A84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9">
            <a:extLst>
              <a:ext uri="{FF2B5EF4-FFF2-40B4-BE49-F238E27FC236}">
                <a16:creationId xmlns:a16="http://schemas.microsoft.com/office/drawing/2014/main" id="{9EC65442-F244-409C-BF44-C5D6472E810A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600199"/>
            <a:ext cx="0" cy="429768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75F0A00-36A4-C241-B086-80B2DAB79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961" y="1600199"/>
            <a:ext cx="3173482" cy="4297680"/>
          </a:xfrm>
        </p:spPr>
        <p:txBody>
          <a:bodyPr anchor="ctr">
            <a:normAutofit/>
          </a:bodyPr>
          <a:lstStyle/>
          <a:p>
            <a:r>
              <a:rPr lang="en-US" dirty="0"/>
              <a:t>Mandatory training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6116A-B806-A948-821F-9409B0C800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5151" y="1600199"/>
            <a:ext cx="6169703" cy="4297680"/>
          </a:xfrm>
        </p:spPr>
        <p:txBody>
          <a:bodyPr anchor="ctr">
            <a:normAutofit/>
          </a:bodyPr>
          <a:lstStyle/>
          <a:p>
            <a:r>
              <a:rPr lang="en-US" dirty="0"/>
              <a:t>Departmental training (year 1: term 1) for PhD students and MAR</a:t>
            </a:r>
          </a:p>
          <a:p>
            <a:r>
              <a:rPr lang="en-US" dirty="0"/>
              <a:t>Faculty training: CADRE workshops (year 1) for PhD students and MAR</a:t>
            </a:r>
          </a:p>
          <a:p>
            <a:r>
              <a:rPr lang="en-US" dirty="0"/>
              <a:t>Work in Progress Seminar (Classics &amp; Ancient History)</a:t>
            </a:r>
          </a:p>
          <a:p>
            <a:endParaRPr lang="en-US" dirty="0"/>
          </a:p>
          <a:p>
            <a:r>
              <a:rPr lang="en-US" dirty="0"/>
              <a:t>OPTIONAL : GERMAN CLASSES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815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35C3D674-3D59-4E93-80CA-0C0A9095E81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F2A81E1-BCBE-426B-8C09-33274E69409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39D1DDD4-5BB3-45BA-B9B3-06B62299AD7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24DAE64-2302-42EA-8239-F2F0775CA5AD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884B8F8-FDC9-498B-9960-5D7260AFCB03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417737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9AC27B0E-676F-124A-B068-696C7B7CF3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/>
          </a:blip>
          <a:srcRect t="2253" r="-1" b="16600"/>
          <a:stretch/>
        </p:blipFill>
        <p:spPr>
          <a:xfrm>
            <a:off x="6887432" y="805583"/>
            <a:ext cx="3374400" cy="46607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7BA417-28FB-A242-BC1C-47BE5B709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4176511" cy="1049235"/>
          </a:xfrm>
        </p:spPr>
        <p:txBody>
          <a:bodyPr>
            <a:normAutofit/>
          </a:bodyPr>
          <a:lstStyle/>
          <a:p>
            <a:r>
              <a:rPr lang="en-US" sz="3000"/>
              <a:t>Questions/contact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9168A-09AC-0047-9A09-72EB67231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1" y="2015732"/>
            <a:ext cx="4172212" cy="345061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700"/>
              <a:t>Caroline Petit : </a:t>
            </a:r>
            <a:r>
              <a:rPr lang="en-US" sz="1700" err="1"/>
              <a:t>c.c.l.p</a:t>
            </a:r>
            <a:r>
              <a:rPr lang="en-US" sz="1700" err="1">
                <a:hlinkClick r:id="rId4"/>
              </a:rPr>
              <a:t>etit@warwick.ac.uk</a:t>
            </a:r>
            <a:r>
              <a:rPr lang="en-US" sz="1700"/>
              <a:t> (Director of Graduate Studies)</a:t>
            </a:r>
          </a:p>
          <a:p>
            <a:pPr>
              <a:lnSpc>
                <a:spcPct val="110000"/>
              </a:lnSpc>
            </a:pPr>
            <a:r>
              <a:rPr lang="en-US" sz="1700"/>
              <a:t>Suzanne Frey-</a:t>
            </a:r>
            <a:r>
              <a:rPr lang="en-US" sz="1700" err="1"/>
              <a:t>Kupper</a:t>
            </a:r>
            <a:r>
              <a:rPr lang="en-US" sz="1700"/>
              <a:t> :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700">
                <a:hlinkClick r:id="rId5"/>
              </a:rPr>
              <a:t>s.frey-kupper@warwick.ac.uk</a:t>
            </a:r>
            <a:r>
              <a:rPr lang="en-US" sz="1700"/>
              <a:t> (MAT)</a:t>
            </a:r>
          </a:p>
          <a:p>
            <a:pPr>
              <a:lnSpc>
                <a:spcPct val="110000"/>
              </a:lnSpc>
            </a:pPr>
            <a:r>
              <a:rPr lang="en-US" sz="1700"/>
              <a:t>Alison Cooley : </a:t>
            </a:r>
            <a:r>
              <a:rPr lang="en-US" sz="1700" err="1"/>
              <a:t>A.C</a:t>
            </a:r>
            <a:r>
              <a:rPr lang="en-US" sz="1700" err="1">
                <a:hlinkClick r:id="rId6"/>
              </a:rPr>
              <a:t>ooley@warwick.ac.uk</a:t>
            </a:r>
            <a:r>
              <a:rPr lang="en-US" sz="1700"/>
              <a:t> (current Head of Department)</a:t>
            </a:r>
          </a:p>
          <a:p>
            <a:pPr>
              <a:lnSpc>
                <a:spcPct val="110000"/>
              </a:lnSpc>
            </a:pPr>
            <a:r>
              <a:rPr lang="en-US" sz="1700"/>
              <a:t>Zahra Newby: </a:t>
            </a:r>
            <a:r>
              <a:rPr lang="en-US" sz="1700">
                <a:hlinkClick r:id="rId7"/>
              </a:rPr>
              <a:t>Z.L.Newby@warwick.ac.uk</a:t>
            </a:r>
            <a:r>
              <a:rPr lang="en-US" sz="1700"/>
              <a:t>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700"/>
              <a:t>(Head of Department from September 2018)</a:t>
            </a:r>
          </a:p>
        </p:txBody>
      </p:sp>
    </p:spTree>
    <p:extLst>
      <p:ext uri="{BB962C8B-B14F-4D97-AF65-F5344CB8AC3E}">
        <p14:creationId xmlns:p14="http://schemas.microsoft.com/office/powerpoint/2010/main" val="212801587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56</TotalTime>
  <Words>421</Words>
  <Application>Microsoft Macintosh PowerPoint</Application>
  <PresentationFormat>Widescreen</PresentationFormat>
  <Paragraphs>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Gill Sans MT</vt:lpstr>
      <vt:lpstr>Gallery</vt:lpstr>
      <vt:lpstr>PG studies in classics and ancient history, Warwick</vt:lpstr>
      <vt:lpstr>Research culture</vt:lpstr>
      <vt:lpstr>PG student support</vt:lpstr>
      <vt:lpstr>Steps in your phd</vt:lpstr>
      <vt:lpstr>Mandatory training </vt:lpstr>
      <vt:lpstr>Questions/contact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PG studies in classics and ancient history, Warwick</dc:title>
  <dc:creator>Microsoft Office User</dc:creator>
  <cp:lastModifiedBy>Microsoft Office User</cp:lastModifiedBy>
  <cp:revision>6</cp:revision>
  <cp:lastPrinted>2018-05-04T11:27:39Z</cp:lastPrinted>
  <dcterms:created xsi:type="dcterms:W3CDTF">2018-05-04T10:31:13Z</dcterms:created>
  <dcterms:modified xsi:type="dcterms:W3CDTF">2018-05-04T11:27:52Z</dcterms:modified>
</cp:coreProperties>
</file>