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4"/>
  </p:notesMasterIdLst>
  <p:sldIdLst>
    <p:sldId id="3058" r:id="rId2"/>
    <p:sldId id="2665" r:id="rId3"/>
    <p:sldId id="2668" r:id="rId4"/>
    <p:sldId id="2669" r:id="rId5"/>
    <p:sldId id="2670" r:id="rId6"/>
    <p:sldId id="2922" r:id="rId7"/>
    <p:sldId id="2893" r:id="rId8"/>
    <p:sldId id="3023" r:id="rId9"/>
    <p:sldId id="3024" r:id="rId10"/>
    <p:sldId id="3025" r:id="rId11"/>
    <p:sldId id="3105" r:id="rId12"/>
    <p:sldId id="3026" r:id="rId13"/>
    <p:sldId id="3027" r:id="rId14"/>
    <p:sldId id="3028" r:id="rId15"/>
    <p:sldId id="3071" r:id="rId16"/>
    <p:sldId id="3103" r:id="rId17"/>
    <p:sldId id="3104" r:id="rId18"/>
    <p:sldId id="3056" r:id="rId19"/>
    <p:sldId id="3034" r:id="rId20"/>
    <p:sldId id="2840" r:id="rId21"/>
    <p:sldId id="2841" r:id="rId22"/>
    <p:sldId id="2843" r:id="rId23"/>
    <p:sldId id="2845" r:id="rId24"/>
    <p:sldId id="2847" r:id="rId25"/>
    <p:sldId id="2767" r:id="rId26"/>
    <p:sldId id="2649" r:id="rId27"/>
    <p:sldId id="3043" r:id="rId28"/>
    <p:sldId id="2864" r:id="rId29"/>
    <p:sldId id="2975" r:id="rId30"/>
    <p:sldId id="3045" r:id="rId31"/>
    <p:sldId id="2976" r:id="rId32"/>
    <p:sldId id="3049" r:id="rId33"/>
    <p:sldId id="3050" r:id="rId34"/>
    <p:sldId id="3051" r:id="rId35"/>
    <p:sldId id="3052" r:id="rId36"/>
    <p:sldId id="3053" r:id="rId37"/>
    <p:sldId id="3055" r:id="rId38"/>
    <p:sldId id="3046" r:id="rId39"/>
    <p:sldId id="2998" r:id="rId40"/>
    <p:sldId id="2652" r:id="rId41"/>
    <p:sldId id="2653" r:id="rId42"/>
    <p:sldId id="2722" r:id="rId43"/>
    <p:sldId id="2655" r:id="rId44"/>
    <p:sldId id="2656" r:id="rId45"/>
    <p:sldId id="2657" r:id="rId46"/>
    <p:sldId id="2718" r:id="rId47"/>
    <p:sldId id="2719" r:id="rId48"/>
    <p:sldId id="2720" r:id="rId49"/>
    <p:sldId id="2721" r:id="rId50"/>
    <p:sldId id="2658" r:id="rId51"/>
    <p:sldId id="2659" r:id="rId52"/>
    <p:sldId id="2763" r:id="rId53"/>
    <p:sldId id="3003" r:id="rId54"/>
    <p:sldId id="3073" r:id="rId55"/>
    <p:sldId id="3074" r:id="rId56"/>
    <p:sldId id="3075" r:id="rId57"/>
    <p:sldId id="3076" r:id="rId58"/>
    <p:sldId id="3077" r:id="rId59"/>
    <p:sldId id="3078" r:id="rId60"/>
    <p:sldId id="3079" r:id="rId61"/>
    <p:sldId id="3080" r:id="rId62"/>
    <p:sldId id="3081" r:id="rId63"/>
    <p:sldId id="3082" r:id="rId64"/>
    <p:sldId id="2340" r:id="rId65"/>
    <p:sldId id="2341" r:id="rId66"/>
    <p:sldId id="2342" r:id="rId67"/>
    <p:sldId id="2346" r:id="rId68"/>
    <p:sldId id="2956" r:id="rId69"/>
    <p:sldId id="3087" r:id="rId70"/>
    <p:sldId id="2957" r:id="rId71"/>
    <p:sldId id="2958" r:id="rId72"/>
    <p:sldId id="3059" r:id="rId7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21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04" autoAdjust="0"/>
    <p:restoredTop sz="82847" autoAdjust="0"/>
  </p:normalViewPr>
  <p:slideViewPr>
    <p:cSldViewPr>
      <p:cViewPr varScale="1">
        <p:scale>
          <a:sx n="118" d="100"/>
          <a:sy n="118" d="100"/>
        </p:scale>
        <p:origin x="6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0" d="100"/>
        <a:sy n="1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0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0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5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55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0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5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92C3369-4A0F-2A4F-A643-47D8F6DE80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6665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8" charset="0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8" charset="0"/>
        <a:ea typeface="ＭＳ Ｐゴシック" pitchFamily="-10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8" charset="0"/>
        <a:ea typeface="ＭＳ Ｐゴシック" pitchFamily="-10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8" charset="0"/>
        <a:ea typeface="ＭＳ Ｐゴシック" pitchFamily="-10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8" charset="0"/>
        <a:ea typeface="ＭＳ Ｐゴシック" pitchFamily="-108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886BE8F9-065C-0D44-AFEC-342D0B093B30}" type="slidenum">
              <a:rPr lang="en-US" sz="1200"/>
              <a:pPr eaLnBrk="1" hangingPunct="1"/>
              <a:t>1</a:t>
            </a:fld>
            <a:endParaRPr lang="en-US" sz="1200" dirty="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05F8EDC-55F7-6045-BEE0-84DCEE391AC2}" type="slidenum">
              <a:rPr lang="en-US" sz="1200"/>
              <a:pPr eaLnBrk="1" hangingPunct="1"/>
              <a:t>10</a:t>
            </a:fld>
            <a:endParaRPr lang="en-US" sz="1200" dirty="0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E0FDB75C-33AF-A04F-AD3C-E32B1E7C0222}" type="slidenum">
              <a:rPr lang="en-US" sz="1200"/>
              <a:pPr eaLnBrk="1" hangingPunct="1"/>
              <a:t>11</a:t>
            </a:fld>
            <a:endParaRPr lang="en-US" sz="1200" dirty="0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646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CBC5F3F4-C6D9-3242-BA5A-74DE55111970}" type="slidenum">
              <a:rPr lang="en-US" sz="1200"/>
              <a:pPr eaLnBrk="1" hangingPunct="1"/>
              <a:t>12</a:t>
            </a:fld>
            <a:endParaRPr lang="en-US" sz="1200" dirty="0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E0FDB75C-33AF-A04F-AD3C-E32B1E7C0222}" type="slidenum">
              <a:rPr lang="en-US" sz="1200"/>
              <a:pPr eaLnBrk="1" hangingPunct="1"/>
              <a:t>13</a:t>
            </a:fld>
            <a:endParaRPr lang="en-US" sz="1200" dirty="0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CBC5F3F4-C6D9-3242-BA5A-74DE55111970}" type="slidenum">
              <a:rPr lang="en-US" sz="1200"/>
              <a:pPr eaLnBrk="1" hangingPunct="1"/>
              <a:t>14</a:t>
            </a:fld>
            <a:endParaRPr lang="en-US" sz="1200" dirty="0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E2996BFF-FC75-064E-94C7-E388D2E0F568}" type="slidenum">
              <a:rPr lang="en-US" sz="1200"/>
              <a:pPr eaLnBrk="1" hangingPunct="1"/>
              <a:t>15</a:t>
            </a:fld>
            <a:endParaRPr lang="en-US" sz="1200" dirty="0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87890CE3-9BEC-5C45-9B7B-51F1CEC6A233}" type="slidenum">
              <a:rPr lang="en-US" sz="1200"/>
              <a:pPr eaLnBrk="1" hangingPunct="1"/>
              <a:t>16</a:t>
            </a:fld>
            <a:endParaRPr lang="en-US" sz="1200"/>
          </a:p>
        </p:txBody>
      </p:sp>
      <p:sp>
        <p:nvSpPr>
          <p:cNvPr id="151554" name="Rectangle 1026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1555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B1D73502-3622-2749-9FBD-B2F0027A0A3E}" type="slidenum">
              <a:rPr lang="en-US" sz="1200"/>
              <a:pPr eaLnBrk="1" hangingPunct="1"/>
              <a:t>17</a:t>
            </a:fld>
            <a:endParaRPr lang="en-US" sz="1200" dirty="0"/>
          </a:p>
        </p:txBody>
      </p:sp>
      <p:sp>
        <p:nvSpPr>
          <p:cNvPr id="14643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54C81334-36A0-8049-9808-04879EBAC003}" type="slidenum">
              <a:rPr lang="en-US" sz="1200"/>
              <a:pPr eaLnBrk="1" hangingPunct="1"/>
              <a:t>18</a:t>
            </a:fld>
            <a:endParaRPr lang="en-US" sz="1200"/>
          </a:p>
        </p:txBody>
      </p:sp>
      <p:sp>
        <p:nvSpPr>
          <p:cNvPr id="440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DE03AC0B-9907-FB43-B4FD-F8C568616DB0}" type="slidenum">
              <a:rPr lang="en-US" sz="1200"/>
              <a:pPr eaLnBrk="1" hangingPunct="1"/>
              <a:t>19</a:t>
            </a:fld>
            <a:endParaRPr lang="en-US" sz="1200" dirty="0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 noProof="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DD5A243D-355F-F14F-8D91-06899C1FEB4B}" type="slidenum">
              <a:rPr lang="en-US" sz="1200"/>
              <a:pPr eaLnBrk="1" hangingPunct="1"/>
              <a:t>2</a:t>
            </a:fld>
            <a:endParaRPr lang="en-US" sz="1200" dirty="0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baseline="0" noProof="0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E5DFC5CA-0D7D-1E42-87FA-51C3A9A7711F}" type="slidenum">
              <a:rPr lang="en-US" sz="1200"/>
              <a:pPr eaLnBrk="1" hangingPunct="1"/>
              <a:t>20</a:t>
            </a:fld>
            <a:endParaRPr lang="en-US" sz="1200" dirty="0"/>
          </a:p>
        </p:txBody>
      </p:sp>
      <p:sp>
        <p:nvSpPr>
          <p:cNvPr id="19149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I figured out the concept of a hero and his entourage by watching movies. I noticed my favourite films always have a hero with about three sidekicks. I</a:t>
            </a:r>
            <a:r>
              <a:rPr lang="en-US" baseline="0" dirty="0">
                <a:latin typeface="Times New Roman" charset="0"/>
                <a:ea typeface="ＭＳ Ｐゴシック" charset="0"/>
                <a:cs typeface="ＭＳ Ｐゴシック" charset="0"/>
              </a:rPr>
              <a:t> tried to identify them and it was pretty easy. </a:t>
            </a: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C9EE23EF-6783-7F43-834D-234DCAA55C28}" type="slidenum">
              <a:rPr lang="en-US" sz="1200"/>
              <a:pPr eaLnBrk="1" hangingPunct="1"/>
              <a:t>21</a:t>
            </a:fld>
            <a:endParaRPr lang="en-US" sz="1200" dirty="0"/>
          </a:p>
        </p:txBody>
      </p:sp>
      <p:sp>
        <p:nvSpPr>
          <p:cNvPr id="19353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ACD7261F-8B53-CF4F-835F-BE5C249ECE10}" type="slidenum">
              <a:rPr lang="en-US" sz="1200"/>
              <a:pPr eaLnBrk="1" hangingPunct="1"/>
              <a:t>22</a:t>
            </a:fld>
            <a:endParaRPr lang="en-US" sz="1200" dirty="0"/>
          </a:p>
        </p:txBody>
      </p:sp>
      <p:sp>
        <p:nvSpPr>
          <p:cNvPr id="19763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91C9BE7C-CC65-E24F-9FBE-8A88183F2AAF}" type="slidenum">
              <a:rPr lang="en-US" sz="1200"/>
              <a:pPr eaLnBrk="1" hangingPunct="1"/>
              <a:t>23</a:t>
            </a:fld>
            <a:endParaRPr lang="en-US" sz="1200" dirty="0"/>
          </a:p>
        </p:txBody>
      </p:sp>
      <p:sp>
        <p:nvSpPr>
          <p:cNvPr id="20173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E34C5A7F-5C73-BD42-9600-722CE53024A1}" type="slidenum">
              <a:rPr lang="en-US" sz="1200"/>
              <a:pPr eaLnBrk="1" hangingPunct="1"/>
              <a:t>24</a:t>
            </a:fld>
            <a:endParaRPr lang="en-US" sz="1200" dirty="0"/>
          </a:p>
        </p:txBody>
      </p:sp>
      <p:sp>
        <p:nvSpPr>
          <p:cNvPr id="20582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1758CBCA-F9B1-4F49-B831-CFD2DD524659}" type="slidenum">
              <a:rPr lang="en-US" sz="1200"/>
              <a:pPr eaLnBrk="1" hangingPunct="1"/>
              <a:t>25</a:t>
            </a:fld>
            <a:endParaRPr lang="en-US" sz="1200" dirty="0"/>
          </a:p>
        </p:txBody>
      </p:sp>
      <p:sp>
        <p:nvSpPr>
          <p:cNvPr id="20377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AE6E0E00-6F81-3F4C-8223-AD26688B693C}" type="slidenum">
              <a:rPr lang="en-US" sz="1200"/>
              <a:pPr eaLnBrk="1" hangingPunct="1"/>
              <a:t>26</a:t>
            </a:fld>
            <a:endParaRPr lang="en-US" sz="1200" dirty="0"/>
          </a:p>
        </p:txBody>
      </p:sp>
      <p:sp>
        <p:nvSpPr>
          <p:cNvPr id="20582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E7102381-84ED-E44E-9444-4B5738AAC007}" type="slidenum">
              <a:rPr lang="en-US" sz="1200"/>
              <a:pPr eaLnBrk="1" hangingPunct="1"/>
              <a:t>27</a:t>
            </a:fld>
            <a:endParaRPr lang="en-US" sz="1200"/>
          </a:p>
        </p:txBody>
      </p:sp>
      <p:sp>
        <p:nvSpPr>
          <p:cNvPr id="23552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C7A03605-3BA1-2949-8FBE-A607321EDA6B}" type="slidenum">
              <a:rPr lang="en-US" sz="1200"/>
              <a:pPr eaLnBrk="1" hangingPunct="1"/>
              <a:t>28</a:t>
            </a:fld>
            <a:endParaRPr lang="en-US" sz="1200"/>
          </a:p>
        </p:txBody>
      </p:sp>
      <p:sp>
        <p:nvSpPr>
          <p:cNvPr id="21504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9662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120FC30A-5D21-8D46-8DFB-20272577CAB9}" type="slidenum">
              <a:rPr lang="en-US" sz="1200"/>
              <a:pPr eaLnBrk="1" hangingPunct="1"/>
              <a:t>29</a:t>
            </a:fld>
            <a:endParaRPr lang="en-US" sz="1200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725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8DBCFD82-37E7-604B-8DA1-D888F6012B83}" type="slidenum">
              <a:rPr lang="en-US" sz="1200"/>
              <a:pPr eaLnBrk="1" hangingPunct="1"/>
              <a:t>3</a:t>
            </a:fld>
            <a:endParaRPr lang="en-US" sz="1200" dirty="0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noProof="0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C077C2B2-C199-4842-95C6-2175A905A228}" type="slidenum">
              <a:rPr lang="en-US" sz="1200"/>
              <a:pPr eaLnBrk="1" hangingPunct="1"/>
              <a:t>30</a:t>
            </a:fld>
            <a:endParaRPr lang="en-US" sz="1200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120FC30A-5D21-8D46-8DFB-20272577CAB9}" type="slidenum">
              <a:rPr lang="en-US" sz="1200"/>
              <a:pPr eaLnBrk="1" hangingPunct="1"/>
              <a:t>31</a:t>
            </a:fld>
            <a:endParaRPr lang="en-US" sz="1200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9797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59D86A5E-6680-4E49-A5E2-162169518EE7}" type="slidenum">
              <a:rPr lang="en-US" sz="1200"/>
              <a:pPr eaLnBrk="1" hangingPunct="1"/>
              <a:t>32</a:t>
            </a:fld>
            <a:endParaRPr lang="en-US" sz="1200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2F551F6E-796C-0944-BB37-381945331EE2}" type="slidenum">
              <a:rPr lang="en-US" sz="1200"/>
              <a:pPr eaLnBrk="1" hangingPunct="1"/>
              <a:t>33</a:t>
            </a:fld>
            <a:endParaRPr lang="en-US" sz="1200"/>
          </a:p>
        </p:txBody>
      </p:sp>
      <p:sp>
        <p:nvSpPr>
          <p:cNvPr id="24883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9FE8B28C-8EC2-CC4D-98A8-310550198869}" type="slidenum">
              <a:rPr lang="en-US" sz="1200"/>
              <a:pPr eaLnBrk="1" hangingPunct="1"/>
              <a:t>39</a:t>
            </a:fld>
            <a:endParaRPr lang="en-US" sz="1200" dirty="0"/>
          </a:p>
        </p:txBody>
      </p:sp>
      <p:sp>
        <p:nvSpPr>
          <p:cNvPr id="21606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Paddington’s story and that of Aeneas are essentially the same: the search for a new home. </a:t>
            </a:r>
          </a:p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B77DC9E8-F9EC-F84E-844C-1DE47B317233}" type="slidenum">
              <a:rPr lang="en-US" sz="1200"/>
              <a:pPr eaLnBrk="1" hangingPunct="1"/>
              <a:t>40</a:t>
            </a:fld>
            <a:endParaRPr lang="en-US" sz="1200" dirty="0"/>
          </a:p>
        </p:txBody>
      </p:sp>
      <p:sp>
        <p:nvSpPr>
          <p:cNvPr id="21811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0DC1484-5868-B742-A60A-F1566330B28C}" type="slidenum">
              <a:rPr lang="en-US" sz="1200"/>
              <a:pPr eaLnBrk="1" hangingPunct="1"/>
              <a:t>41</a:t>
            </a:fld>
            <a:endParaRPr lang="en-US" sz="1200" dirty="0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7B651CE-8E08-C440-97D1-2606B7E5811F}" type="slidenum">
              <a:rPr lang="en-US" sz="1200"/>
              <a:pPr eaLnBrk="1" hangingPunct="1"/>
              <a:t>42</a:t>
            </a:fld>
            <a:endParaRPr lang="en-US" sz="1200" dirty="0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3B64F9F1-102C-5D48-82B3-986236663EB7}" type="slidenum">
              <a:rPr lang="en-US" sz="1200"/>
              <a:pPr eaLnBrk="1" hangingPunct="1"/>
              <a:t>43</a:t>
            </a:fld>
            <a:endParaRPr lang="en-US" sz="1200" dirty="0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A5A6EE29-FE07-9F4C-9273-8B1879D474B1}" type="slidenum">
              <a:rPr lang="en-US" sz="1200"/>
              <a:pPr eaLnBrk="1" hangingPunct="1"/>
              <a:t>44</a:t>
            </a:fld>
            <a:endParaRPr lang="en-US" sz="1200" dirty="0"/>
          </a:p>
        </p:txBody>
      </p:sp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CCCAC3CC-E6DC-BA4C-BE5F-450EAE475FB8}" type="slidenum">
              <a:rPr lang="en-US" sz="1200"/>
              <a:pPr eaLnBrk="1" hangingPunct="1"/>
              <a:t>4</a:t>
            </a:fld>
            <a:endParaRPr lang="en-US" sz="1200" dirty="0"/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noProof="0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32E6750A-A01C-DE48-86EB-7F465E9E7F7F}" type="slidenum">
              <a:rPr lang="en-US" sz="1200"/>
              <a:pPr eaLnBrk="1" hangingPunct="1"/>
              <a:t>45</a:t>
            </a:fld>
            <a:endParaRPr lang="en-US" sz="1200" dirty="0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4058CB0-693A-B14C-963C-4A726D942F43}" type="slidenum">
              <a:rPr lang="en-US" sz="1200"/>
              <a:pPr eaLnBrk="1" hangingPunct="1"/>
              <a:t>46</a:t>
            </a:fld>
            <a:endParaRPr lang="en-US" sz="1200" dirty="0"/>
          </a:p>
        </p:txBody>
      </p:sp>
      <p:sp>
        <p:nvSpPr>
          <p:cNvPr id="23449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latin typeface="Times New Roman" pitchFamily="-108" charset="0"/>
                <a:ea typeface="ＭＳ Ｐゴシック" pitchFamily="-108" charset="-128"/>
                <a:cs typeface="ＭＳ Ｐゴシック" pitchFamily="-108" charset="-128"/>
              </a:rPr>
              <a:t>Often as part of the journey, the middle of the story, your hero makes a visit to death and face their own mortality. This can be literal or metaphorical.  </a:t>
            </a:r>
            <a:endParaRPr lang="en-GB" noProof="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A2727D4A-1118-E04A-A311-7D3C4C622734}" type="slidenum">
              <a:rPr lang="en-US" sz="1200"/>
              <a:pPr eaLnBrk="1" hangingPunct="1"/>
              <a:t>47</a:t>
            </a:fld>
            <a:endParaRPr lang="en-US" sz="1200" dirty="0"/>
          </a:p>
        </p:txBody>
      </p:sp>
      <p:sp>
        <p:nvSpPr>
          <p:cNvPr id="23654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E086037A-77E6-064E-885F-A55F30D2BABC}" type="slidenum">
              <a:rPr lang="en-US" sz="1200"/>
              <a:pPr eaLnBrk="1" hangingPunct="1"/>
              <a:t>48</a:t>
            </a:fld>
            <a:endParaRPr lang="en-US" sz="1200" dirty="0"/>
          </a:p>
        </p:txBody>
      </p:sp>
      <p:sp>
        <p:nvSpPr>
          <p:cNvPr id="23859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5DDB06D5-2510-924F-9559-F6D2C571FF8D}" type="slidenum">
              <a:rPr lang="en-US" sz="1200"/>
              <a:pPr eaLnBrk="1" hangingPunct="1"/>
              <a:t>49</a:t>
            </a:fld>
            <a:endParaRPr lang="en-US" sz="1200" dirty="0"/>
          </a:p>
        </p:txBody>
      </p:sp>
      <p:sp>
        <p:nvSpPr>
          <p:cNvPr id="24064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9F4BB1E0-1DDD-EE45-9D54-666C823BFAA3}" type="slidenum">
              <a:rPr lang="en-US" sz="1200"/>
              <a:pPr eaLnBrk="1" hangingPunct="1"/>
              <a:t>50</a:t>
            </a:fld>
            <a:endParaRPr lang="en-US" sz="1200" dirty="0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4900ABA-A04F-E746-94D0-778004EBBE57}" type="slidenum">
              <a:rPr lang="en-US" sz="1200"/>
              <a:pPr eaLnBrk="1" hangingPunct="1"/>
              <a:t>51</a:t>
            </a:fld>
            <a:endParaRPr lang="en-US" sz="1200" dirty="0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2214459-59B0-964B-9A32-555279DA8F73}" type="slidenum">
              <a:rPr lang="en-US" sz="1200"/>
              <a:pPr eaLnBrk="1" hangingPunct="1"/>
              <a:t>52</a:t>
            </a:fld>
            <a:endParaRPr lang="en-US" sz="1200" dirty="0"/>
          </a:p>
        </p:txBody>
      </p:sp>
      <p:sp>
        <p:nvSpPr>
          <p:cNvPr id="253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80BBF453-AC2B-BD44-8AD4-2C217266B2C3}" type="slidenum">
              <a:rPr lang="en-US" sz="1200"/>
              <a:pPr eaLnBrk="1" hangingPunct="1"/>
              <a:t>53</a:t>
            </a:fld>
            <a:endParaRPr lang="en-US" sz="1200" dirty="0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There</a:t>
            </a:r>
            <a:r>
              <a:rPr lang="en-US" baseline="0" dirty="0">
                <a:latin typeface="Times New Roman" charset="0"/>
                <a:ea typeface="ＭＳ Ｐゴシック" charset="0"/>
                <a:cs typeface="ＭＳ Ｐゴシック" charset="0"/>
              </a:rPr>
              <a:t> is something PRIMAL about Thresholds, too. The Romans believed that where two worlds met was a powerful place.</a:t>
            </a: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545761B7-2240-6F45-9D5B-D578654DDA42}" type="slidenum">
              <a:rPr lang="en-US" sz="1200"/>
              <a:pPr eaLnBrk="1" hangingPunct="1"/>
              <a:t>54</a:t>
            </a:fld>
            <a:endParaRPr lang="en-US" sz="1200" dirty="0"/>
          </a:p>
        </p:txBody>
      </p:sp>
      <p:sp>
        <p:nvSpPr>
          <p:cNvPr id="24576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2569D157-45A7-0345-96EE-E773EA88A485}" type="slidenum">
              <a:rPr lang="en-US" sz="1200"/>
              <a:pPr eaLnBrk="1" hangingPunct="1"/>
              <a:t>5</a:t>
            </a:fld>
            <a:endParaRPr lang="en-US" sz="1200" dirty="0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noProof="0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26ADF11-60C8-924B-A626-08BFB96A92FD}" type="slidenum">
              <a:rPr lang="en-US" sz="1200"/>
              <a:pPr eaLnBrk="1" hangingPunct="1"/>
              <a:t>55</a:t>
            </a:fld>
            <a:endParaRPr lang="en-US" sz="1200" dirty="0"/>
          </a:p>
        </p:txBody>
      </p:sp>
      <p:sp>
        <p:nvSpPr>
          <p:cNvPr id="24781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CF4E3410-2543-EC4D-AF75-CFE8C63FCBD4}" type="slidenum">
              <a:rPr lang="en-US" sz="1200"/>
              <a:pPr eaLnBrk="1" hangingPunct="1"/>
              <a:t>57</a:t>
            </a:fld>
            <a:endParaRPr lang="en-US" sz="1200" dirty="0"/>
          </a:p>
        </p:txBody>
      </p:sp>
      <p:sp>
        <p:nvSpPr>
          <p:cNvPr id="25088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9DEA60BB-0448-6B47-95FF-B7E92422EB4C}" type="slidenum">
              <a:rPr lang="en-US" sz="1200"/>
              <a:pPr eaLnBrk="1" hangingPunct="1"/>
              <a:t>58</a:t>
            </a:fld>
            <a:endParaRPr lang="en-US" sz="1200" dirty="0"/>
          </a:p>
        </p:txBody>
      </p:sp>
      <p:sp>
        <p:nvSpPr>
          <p:cNvPr id="25293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3859DCA9-97A9-5B44-9357-DCF4DEE6B5AC}" type="slidenum">
              <a:rPr lang="en-US" sz="1200"/>
              <a:pPr eaLnBrk="1" hangingPunct="1"/>
              <a:t>61</a:t>
            </a:fld>
            <a:endParaRPr lang="en-US" sz="1200" dirty="0"/>
          </a:p>
        </p:txBody>
      </p:sp>
      <p:sp>
        <p:nvSpPr>
          <p:cNvPr id="23757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F55454D-FE6F-934C-A916-79FBB5D6D5A7}" type="slidenum">
              <a:rPr lang="en-US" sz="1200"/>
              <a:pPr eaLnBrk="1" hangingPunct="1"/>
              <a:t>62</a:t>
            </a:fld>
            <a:endParaRPr lang="en-US" sz="1200" dirty="0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9B62E594-CAB7-8E48-92C8-91D216D52F32}" type="slidenum">
              <a:rPr lang="en-US" sz="1200"/>
              <a:pPr eaLnBrk="1" hangingPunct="1"/>
              <a:t>63</a:t>
            </a:fld>
            <a:endParaRPr lang="en-US" sz="1200" dirty="0"/>
          </a:p>
        </p:txBody>
      </p:sp>
      <p:sp>
        <p:nvSpPr>
          <p:cNvPr id="24166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1EEE48C8-0D84-0748-AC31-F3CC72FFAFB5}" type="slidenum">
              <a:rPr lang="en-US" sz="1200"/>
              <a:pPr eaLnBrk="1" hangingPunct="1"/>
              <a:t>64</a:t>
            </a:fld>
            <a:endParaRPr lang="en-US" sz="1200" dirty="0"/>
          </a:p>
        </p:txBody>
      </p:sp>
      <p:sp>
        <p:nvSpPr>
          <p:cNvPr id="26214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55373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C97D149E-EE87-504D-AD82-3A39565E9BEF}" type="slidenum">
              <a:rPr lang="en-US" sz="1200"/>
              <a:pPr eaLnBrk="1" hangingPunct="1"/>
              <a:t>65</a:t>
            </a:fld>
            <a:endParaRPr lang="en-US" sz="1200" dirty="0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37698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3B852A8-7A3A-944E-9E84-B565235DC43B}" type="slidenum">
              <a:rPr lang="en-US" sz="1200"/>
              <a:pPr eaLnBrk="1" hangingPunct="1"/>
              <a:t>66</a:t>
            </a:fld>
            <a:endParaRPr lang="en-US" sz="1200" dirty="0"/>
          </a:p>
        </p:txBody>
      </p:sp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00661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0B66AE8B-3801-7A4E-8559-DCA6892E930F}" type="slidenum">
              <a:rPr lang="en-US" sz="1200"/>
              <a:pPr eaLnBrk="1" hangingPunct="1"/>
              <a:t>67</a:t>
            </a:fld>
            <a:endParaRPr lang="en-US" sz="1200" dirty="0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4492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EE20F51C-5E67-3F45-AD6E-0FB014947E69}" type="slidenum">
              <a:rPr lang="en-US" sz="1200"/>
              <a:pPr eaLnBrk="1" hangingPunct="1"/>
              <a:t>6</a:t>
            </a:fld>
            <a:endParaRPr lang="en-US" sz="1200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noProof="0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1" name="Rectangle 7">
            <a:extLst>
              <a:ext uri="{FF2B5EF4-FFF2-40B4-BE49-F238E27FC236}">
                <a16:creationId xmlns:a16="http://schemas.microsoft.com/office/drawing/2014/main" id="{647EA27A-70D6-D741-A325-2ABAFAA5DF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7AC7277-CCFE-654D-880D-715D599910BF}" type="slidenum">
              <a:rPr lang="en-US" altLang="en-US" sz="1200"/>
              <a:pPr/>
              <a:t>68</a:t>
            </a:fld>
            <a:endParaRPr lang="en-US" altLang="en-US" sz="1200"/>
          </a:p>
        </p:txBody>
      </p:sp>
      <p:sp>
        <p:nvSpPr>
          <p:cNvPr id="266242" name="Rectangle 2">
            <a:extLst>
              <a:ext uri="{FF2B5EF4-FFF2-40B4-BE49-F238E27FC236}">
                <a16:creationId xmlns:a16="http://schemas.microsoft.com/office/drawing/2014/main" id="{BD4940DF-77FE-7948-8EC0-2F71D97662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>
            <a:extLst>
              <a:ext uri="{FF2B5EF4-FFF2-40B4-BE49-F238E27FC236}">
                <a16:creationId xmlns:a16="http://schemas.microsoft.com/office/drawing/2014/main" id="{C0E4E175-7A03-8E45-93F3-7BF2512CD3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569709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05F8EDC-55F7-6045-BEE0-84DCEE391AC2}" type="slidenum">
              <a:rPr lang="en-US" sz="1200"/>
              <a:pPr eaLnBrk="1" hangingPunct="1"/>
              <a:t>69</a:t>
            </a:fld>
            <a:endParaRPr lang="en-US" sz="1200" dirty="0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3" name="Rectangle 7">
            <a:extLst>
              <a:ext uri="{FF2B5EF4-FFF2-40B4-BE49-F238E27FC236}">
                <a16:creationId xmlns:a16="http://schemas.microsoft.com/office/drawing/2014/main" id="{C99EA5F8-AFAC-8845-8658-B615C04B30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6F98623-1F00-8249-9F24-2563500A34A4}" type="slidenum">
              <a:rPr lang="en-US" altLang="en-US" sz="1200"/>
              <a:pPr/>
              <a:t>70</a:t>
            </a:fld>
            <a:endParaRPr lang="en-US" altLang="en-US" sz="1200"/>
          </a:p>
        </p:txBody>
      </p:sp>
      <p:sp>
        <p:nvSpPr>
          <p:cNvPr id="269314" name="Rectangle 2">
            <a:extLst>
              <a:ext uri="{FF2B5EF4-FFF2-40B4-BE49-F238E27FC236}">
                <a16:creationId xmlns:a16="http://schemas.microsoft.com/office/drawing/2014/main" id="{0E1ED185-9221-9343-85B0-9B8652A138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>
            <a:extLst>
              <a:ext uri="{FF2B5EF4-FFF2-40B4-BE49-F238E27FC236}">
                <a16:creationId xmlns:a16="http://schemas.microsoft.com/office/drawing/2014/main" id="{091A9E25-CE7B-2141-832A-CC358D87AF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2691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89" name="Rectangle 7">
            <a:extLst>
              <a:ext uri="{FF2B5EF4-FFF2-40B4-BE49-F238E27FC236}">
                <a16:creationId xmlns:a16="http://schemas.microsoft.com/office/drawing/2014/main" id="{C831ECA5-D01D-5B4D-B1A0-2CB03C18E2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312080C-6F9C-D24E-B9F5-C8D0E42D9EF1}" type="slidenum">
              <a:rPr lang="en-US" altLang="en-US" sz="1200"/>
              <a:pPr/>
              <a:t>71</a:t>
            </a:fld>
            <a:endParaRPr lang="en-US" altLang="en-US" sz="1200"/>
          </a:p>
        </p:txBody>
      </p:sp>
      <p:sp>
        <p:nvSpPr>
          <p:cNvPr id="268290" name="Rectangle 2">
            <a:extLst>
              <a:ext uri="{FF2B5EF4-FFF2-40B4-BE49-F238E27FC236}">
                <a16:creationId xmlns:a16="http://schemas.microsoft.com/office/drawing/2014/main" id="{6B1F47B4-3A2C-4844-9D79-D74CE09716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>
            <a:extLst>
              <a:ext uri="{FF2B5EF4-FFF2-40B4-BE49-F238E27FC236}">
                <a16:creationId xmlns:a16="http://schemas.microsoft.com/office/drawing/2014/main" id="{91E3E9FA-AB20-6A44-9A88-D7A4BF8A80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9023956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886BE8F9-065C-0D44-AFEC-342D0B093B30}" type="slidenum">
              <a:rPr lang="en-US" sz="1200"/>
              <a:pPr eaLnBrk="1" hangingPunct="1"/>
              <a:t>72</a:t>
            </a:fld>
            <a:endParaRPr lang="en-US" sz="1200" dirty="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05F8EDC-55F7-6045-BEE0-84DCEE391AC2}" type="slidenum">
              <a:rPr lang="en-US" sz="1200"/>
              <a:pPr eaLnBrk="1" hangingPunct="1"/>
              <a:t>7</a:t>
            </a:fld>
            <a:endParaRPr lang="en-US" sz="1200" dirty="0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kern="1200" noProof="0" dirty="0">
              <a:solidFill>
                <a:schemeClr val="tx1"/>
              </a:solidFill>
              <a:latin typeface="Times New Roman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05F8EDC-55F7-6045-BEE0-84DCEE391AC2}" type="slidenum">
              <a:rPr lang="en-US" sz="1200"/>
              <a:pPr eaLnBrk="1" hangingPunct="1"/>
              <a:t>8</a:t>
            </a:fld>
            <a:endParaRPr lang="en-US" sz="1200" dirty="0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605F8EDC-55F7-6045-BEE0-84DCEE391AC2}" type="slidenum">
              <a:rPr lang="en-US" sz="1200"/>
              <a:pPr eaLnBrk="1" hangingPunct="1"/>
              <a:t>9</a:t>
            </a:fld>
            <a:endParaRPr lang="en-US" sz="1200" dirty="0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E0B4E-0877-D04A-8AA5-B0BB8F2A40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9936416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A950B-88E7-4F49-AF3F-9D791361381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2071986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B75C7-235D-8046-94D8-6E7913D7454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417825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53687-6FF5-6649-90FE-90210181859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542782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738D7-8729-4945-8DC7-E933F8F4D4E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515085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34923-FB3D-134D-848F-F84D5E98096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677732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B7B64-C366-4F42-A268-5A05D67A86E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1787816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BDAFB1-C482-894A-A850-22072BA1EA3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263461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52671-3701-8A4F-BAF6-08E3629A111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1605630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FCEE0-AE2F-E640-855E-1B3F99DCFC9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5026705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0D8B7-DEFD-0845-9400-A506C7BC693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643727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0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-10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4B2ED61-97A7-B549-ADC8-432893DEBAA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8" charset="0"/>
          <a:ea typeface="ＭＳ Ｐゴシック" pitchFamily="-108" charset="-128"/>
          <a:cs typeface="ＭＳ Ｐゴシック" pitchFamily="-10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8" charset="0"/>
          <a:ea typeface="ＭＳ Ｐゴシック" pitchFamily="-108" charset="-128"/>
          <a:cs typeface="ＭＳ Ｐゴシック" pitchFamily="-10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8" charset="0"/>
          <a:ea typeface="ＭＳ Ｐゴシック" pitchFamily="-108" charset="-128"/>
          <a:cs typeface="ＭＳ Ｐゴシック" pitchFamily="-10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8" charset="0"/>
          <a:ea typeface="ＭＳ Ｐゴシック" pitchFamily="-108" charset="-128"/>
          <a:cs typeface="ＭＳ Ｐゴシック" pitchFamily="-10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08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8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8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5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6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tiff"/><Relationship Id="rId4" Type="http://schemas.openxmlformats.org/officeDocument/2006/relationships/image" Target="../media/image10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jpeg"/><Relationship Id="rId3" Type="http://schemas.openxmlformats.org/officeDocument/2006/relationships/image" Target="../media/image108.jpeg"/><Relationship Id="rId7" Type="http://schemas.openxmlformats.org/officeDocument/2006/relationships/image" Target="../media/image112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med_FINAL_sewer_demon_cov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836712"/>
            <a:ext cx="1972573" cy="3021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6" descr="escape_front_cov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836712"/>
            <a:ext cx="2057186" cy="314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" descr="Silver Arrow-0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708920"/>
            <a:ext cx="1817573" cy="2770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 descr="New_Thieves_of_Ostia_cove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63" y="2564904"/>
            <a:ext cx="1979712" cy="292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HowtoWriteAGreatStory_Magpie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424" y="908720"/>
            <a:ext cx="1952576" cy="2996952"/>
          </a:xfrm>
          <a:prstGeom prst="rect">
            <a:avLst/>
          </a:prstGeom>
        </p:spPr>
      </p:pic>
      <p:pic>
        <p:nvPicPr>
          <p:cNvPr id="19" name="Picture 18" descr="time_travel_diaries_front_cover.tif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212976"/>
            <a:ext cx="1872208" cy="2765567"/>
          </a:xfrm>
          <a:prstGeom prst="rect">
            <a:avLst/>
          </a:prstGeom>
        </p:spPr>
      </p:pic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971600" y="0"/>
            <a:ext cx="752000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 dirty="0"/>
              <a:t>Myth, Movies and Storytelling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331640" y="6063117"/>
            <a:ext cx="662473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000000"/>
                </a:solidFill>
              </a:rPr>
              <a:t>carolinelawrence@me.com</a:t>
            </a:r>
          </a:p>
        </p:txBody>
      </p:sp>
    </p:spTree>
    <p:extLst>
      <p:ext uri="{BB962C8B-B14F-4D97-AF65-F5344CB8AC3E}">
        <p14:creationId xmlns:p14="http://schemas.microsoft.com/office/powerpoint/2010/main" val="276619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chilles_with_arrow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16632"/>
            <a:ext cx="5824284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44255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70FA2C-771A-D04C-8B85-26B3094C1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9959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7" name="Picture 3" descr="roman_girl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1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79" name="Rectangle 2"/>
          <p:cNvSpPr>
            <a:spLocks noChangeArrowheads="1"/>
          </p:cNvSpPr>
          <p:nvPr/>
        </p:nvSpPr>
        <p:spPr bwMode="auto">
          <a:xfrm>
            <a:off x="1822450" y="228600"/>
            <a:ext cx="73215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 dirty="0"/>
              <a:t>The world of Ancient Rome</a:t>
            </a:r>
          </a:p>
        </p:txBody>
      </p:sp>
    </p:spTree>
    <p:extLst>
      <p:ext uri="{BB962C8B-B14F-4D97-AF65-F5344CB8AC3E}">
        <p14:creationId xmlns:p14="http://schemas.microsoft.com/office/powerpoint/2010/main" val="1576803095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4" descr="nanc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838200"/>
            <a:ext cx="4772025" cy="580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1" name="Rectangle 2"/>
          <p:cNvSpPr>
            <a:spLocks noChangeArrowheads="1"/>
          </p:cNvSpPr>
          <p:nvPr/>
        </p:nvSpPr>
        <p:spPr bwMode="auto">
          <a:xfrm>
            <a:off x="2819400" y="0"/>
            <a:ext cx="316740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 dirty="0"/>
              <a:t>Nancy Drew</a:t>
            </a:r>
          </a:p>
        </p:txBody>
      </p:sp>
    </p:spTree>
    <p:extLst>
      <p:ext uri="{BB962C8B-B14F-4D97-AF65-F5344CB8AC3E}">
        <p14:creationId xmlns:p14="http://schemas.microsoft.com/office/powerpoint/2010/main" val="1719176627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7" name="Picture 3" descr="roman_girl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1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78" name="Picture 4" descr="thin_nanc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43100" cy="53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79" name="Rectangle 2"/>
          <p:cNvSpPr>
            <a:spLocks noChangeArrowheads="1"/>
          </p:cNvSpPr>
          <p:nvPr/>
        </p:nvSpPr>
        <p:spPr bwMode="auto">
          <a:xfrm>
            <a:off x="1822450" y="228600"/>
            <a:ext cx="73215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 dirty="0"/>
              <a:t>Nancy Drew in Ancient Rome</a:t>
            </a:r>
          </a:p>
        </p:txBody>
      </p:sp>
    </p:spTree>
    <p:extLst>
      <p:ext uri="{BB962C8B-B14F-4D97-AF65-F5344CB8AC3E}">
        <p14:creationId xmlns:p14="http://schemas.microsoft.com/office/powerpoint/2010/main" val="3780996476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5"/>
          <p:cNvSpPr>
            <a:spLocks noChangeArrowheads="1"/>
          </p:cNvSpPr>
          <p:nvPr/>
        </p:nvSpPr>
        <p:spPr bwMode="auto">
          <a:xfrm>
            <a:off x="1676400" y="0"/>
            <a:ext cx="61548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 dirty="0"/>
              <a:t>Flavia Gemina, detectrix</a:t>
            </a:r>
          </a:p>
        </p:txBody>
      </p:sp>
      <p:pic>
        <p:nvPicPr>
          <p:cNvPr id="3" name="Picture 2" descr="flavi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6712"/>
            <a:ext cx="7848872" cy="569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872265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New_Thieves_of_Ostia_cover.jpg">
            <a:extLst>
              <a:ext uri="{FF2B5EF4-FFF2-40B4-BE49-F238E27FC236}">
                <a16:creationId xmlns:a16="http://schemas.microsoft.com/office/drawing/2014/main" id="{D6D6DF57-30B1-2443-A8CD-2CB118210A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578" y="0"/>
            <a:ext cx="4464843" cy="684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321464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09" name="Picture 1" descr="ostia_street_201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5410" name="Rectangle 3"/>
          <p:cNvSpPr>
            <a:spLocks noChangeArrowheads="1"/>
          </p:cNvSpPr>
          <p:nvPr/>
        </p:nvSpPr>
        <p:spPr bwMode="auto">
          <a:xfrm>
            <a:off x="1476375" y="260350"/>
            <a:ext cx="46545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FF"/>
                </a:solidFill>
              </a:rPr>
              <a:t>Ostia Antica today</a:t>
            </a:r>
          </a:p>
        </p:txBody>
      </p:sp>
    </p:spTree>
    <p:extLst>
      <p:ext uri="{BB962C8B-B14F-4D97-AF65-F5344CB8AC3E}">
        <p14:creationId xmlns:p14="http://schemas.microsoft.com/office/powerpoint/2010/main" val="2378786330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300" name="Text Box 2"/>
          <p:cNvSpPr txBox="1">
            <a:spLocks noChangeArrowheads="1"/>
          </p:cNvSpPr>
          <p:nvPr/>
        </p:nvSpPr>
        <p:spPr bwMode="auto">
          <a:xfrm>
            <a:off x="2195513" y="0"/>
            <a:ext cx="49688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>
                <a:solidFill>
                  <a:schemeClr val="bg1"/>
                </a:solidFill>
              </a:rPr>
              <a:t>The Hero’s Journey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06CB30-741B-D14E-87FE-E1B8C70E0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229" y="779268"/>
            <a:ext cx="8605542" cy="575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45719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6B1A63-FBB9-7742-8472-41796A0C5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823297"/>
            <a:ext cx="6048672" cy="6034702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EE10C9E0-FCBB-B949-A95B-62D237CD7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9943" y="7466"/>
            <a:ext cx="49641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 dirty="0">
                <a:solidFill>
                  <a:srgbClr val="000000"/>
                </a:solidFill>
              </a:rPr>
              <a:t>The Hero’s Journey</a:t>
            </a:r>
          </a:p>
        </p:txBody>
      </p:sp>
    </p:spTree>
    <p:extLst>
      <p:ext uri="{BB962C8B-B14F-4D97-AF65-F5344CB8AC3E}">
        <p14:creationId xmlns:p14="http://schemas.microsoft.com/office/powerpoint/2010/main" val="175445768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7" name="Picture 4" descr="med_FINAL_sewer_demon_cov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2225"/>
            <a:ext cx="2160588" cy="330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98" name="Picture 1" descr="med_Poisoned_Honey_Cake_cov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6513"/>
            <a:ext cx="2195512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99" name="Picture 1" descr="thunder_omen_front_cove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500438"/>
            <a:ext cx="2174875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0" name="Picture 7" descr="Two-faced God_FRONT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3522663"/>
            <a:ext cx="2171700" cy="333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1" name="Picture 1" descr="19_roman_mysteries_poster2013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5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4"/>
          <p:cNvSpPr>
            <a:spLocks noChangeArrowheads="1"/>
          </p:cNvSpPr>
          <p:nvPr/>
        </p:nvSpPr>
        <p:spPr bwMode="auto">
          <a:xfrm>
            <a:off x="1475656" y="0"/>
            <a:ext cx="7200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800" b="1" dirty="0"/>
              <a:t>5 Archetypal Characters</a:t>
            </a:r>
          </a:p>
        </p:txBody>
      </p:sp>
      <p:pic>
        <p:nvPicPr>
          <p:cNvPr id="190467" name="Picture 5" descr="medsta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836613"/>
            <a:ext cx="273685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468" name="Picture 6" descr="up_archetyp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743450"/>
            <a:ext cx="3644900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46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836613"/>
            <a:ext cx="2889250" cy="310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4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836613"/>
            <a:ext cx="3203575" cy="323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0098777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052513"/>
            <a:ext cx="283527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25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96975"/>
            <a:ext cx="2743200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2516" name="Picture 2" descr="carl_frederickso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20688"/>
            <a:ext cx="295275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2520" name="Rectangle 2"/>
          <p:cNvSpPr>
            <a:spLocks noChangeArrowheads="1"/>
          </p:cNvSpPr>
          <p:nvPr/>
        </p:nvSpPr>
        <p:spPr bwMode="auto">
          <a:xfrm>
            <a:off x="2411413" y="30163"/>
            <a:ext cx="4608512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b="1" dirty="0"/>
              <a:t>The Hero</a:t>
            </a:r>
          </a:p>
        </p:txBody>
      </p:sp>
      <p:pic>
        <p:nvPicPr>
          <p:cNvPr id="9" name="Picture 1027" descr="flav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096808"/>
            <a:ext cx="3816424" cy="2768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102100"/>
            <a:ext cx="2616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113213"/>
            <a:ext cx="2808287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901318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340768"/>
            <a:ext cx="26924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11" name="Rectangle 2"/>
          <p:cNvSpPr>
            <a:spLocks noChangeArrowheads="1"/>
          </p:cNvSpPr>
          <p:nvPr/>
        </p:nvSpPr>
        <p:spPr bwMode="auto">
          <a:xfrm>
            <a:off x="1981200" y="304800"/>
            <a:ext cx="4724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 dirty="0"/>
              <a:t>Faithful</a:t>
            </a:r>
            <a:br>
              <a:rPr lang="en-US" sz="4000" b="1" dirty="0"/>
            </a:br>
            <a:r>
              <a:rPr lang="en-US" sz="4000" b="1" dirty="0"/>
              <a:t>Sidekick</a:t>
            </a:r>
            <a:endParaRPr lang="en-US" sz="4400" b="1" dirty="0"/>
          </a:p>
        </p:txBody>
      </p:sp>
      <p:pic>
        <p:nvPicPr>
          <p:cNvPr id="1966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41438"/>
            <a:ext cx="2794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16" name="Picture 4" descr="russel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6"/>
            <a:ext cx="2808287" cy="282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nubiaplaysflut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61652"/>
            <a:ext cx="4448239" cy="2822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033528"/>
            <a:ext cx="2736304" cy="282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4077072"/>
            <a:ext cx="3048653" cy="27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4624767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ChangeArrowheads="1"/>
          </p:cNvSpPr>
          <p:nvPr/>
        </p:nvSpPr>
        <p:spPr bwMode="auto">
          <a:xfrm>
            <a:off x="2971800" y="152400"/>
            <a:ext cx="3505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 dirty="0"/>
              <a:t>Funny One</a:t>
            </a:r>
            <a:endParaRPr lang="en-US" sz="4400" b="1" dirty="0"/>
          </a:p>
        </p:txBody>
      </p:sp>
      <p:pic>
        <p:nvPicPr>
          <p:cNvPr id="200707" name="Picture 3" descr="du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908050"/>
            <a:ext cx="3448050" cy="316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070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93763"/>
            <a:ext cx="2890838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070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196975"/>
            <a:ext cx="26924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 descr="jonathan_laughs2006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933056"/>
            <a:ext cx="5235576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959225"/>
            <a:ext cx="2808287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3" y="3933825"/>
            <a:ext cx="295275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7527926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08050"/>
            <a:ext cx="295275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0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80728"/>
            <a:ext cx="3117850" cy="310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04" name="Picture 3" descr="kevi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49275"/>
            <a:ext cx="2590800" cy="373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05" name="Rectangle 2"/>
          <p:cNvSpPr>
            <a:spLocks noChangeArrowheads="1"/>
          </p:cNvSpPr>
          <p:nvPr/>
        </p:nvSpPr>
        <p:spPr bwMode="auto">
          <a:xfrm>
            <a:off x="2627313" y="0"/>
            <a:ext cx="3505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 dirty="0"/>
              <a:t>Wild One</a:t>
            </a:r>
            <a:endParaRPr lang="en-US" sz="4400" b="1" dirty="0"/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033" y="4077072"/>
            <a:ext cx="2921967" cy="27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" y="4079875"/>
            <a:ext cx="2660650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60388"/>
            <a:ext cx="4320480" cy="278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6766205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90600"/>
            <a:ext cx="7253288" cy="548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2755" name="Rectangle 3"/>
          <p:cNvSpPr>
            <a:spLocks noChangeArrowheads="1"/>
          </p:cNvSpPr>
          <p:nvPr/>
        </p:nvSpPr>
        <p:spPr bwMode="auto">
          <a:xfrm>
            <a:off x="838200" y="22860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 dirty="0"/>
              <a:t>The Mentor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073712230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27559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0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125538"/>
            <a:ext cx="27559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0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860800"/>
            <a:ext cx="26797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0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860800"/>
            <a:ext cx="27305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0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860800"/>
            <a:ext cx="2717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07" name="Picture 8" descr="Chiron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838" y="1125538"/>
            <a:ext cx="2819400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08" name="Rectangle 3"/>
          <p:cNvSpPr>
            <a:spLocks noChangeArrowheads="1"/>
          </p:cNvSpPr>
          <p:nvPr/>
        </p:nvSpPr>
        <p:spPr bwMode="auto">
          <a:xfrm>
            <a:off x="838200" y="22860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 dirty="0"/>
              <a:t>The Mentor</a:t>
            </a:r>
            <a:endParaRPr lang="en-US" sz="4400" b="1" dirty="0"/>
          </a:p>
        </p:txBody>
      </p:sp>
    </p:spTree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7" name="Picture 1" descr="Telemachu_Mentor_Fabisch_filt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2225"/>
            <a:ext cx="57038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4498" name="Rectangle 3"/>
          <p:cNvSpPr>
            <a:spLocks noChangeArrowheads="1"/>
          </p:cNvSpPr>
          <p:nvPr/>
        </p:nvSpPr>
        <p:spPr bwMode="auto">
          <a:xfrm>
            <a:off x="4356100" y="-3175"/>
            <a:ext cx="28797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The Mentor</a:t>
            </a:r>
            <a:endParaRPr lang="en-US" sz="4400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390283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7" name="Picture 1" descr="theseusswor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692150"/>
            <a:ext cx="6553200" cy="614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4018" name="Rectangle 3"/>
          <p:cNvSpPr>
            <a:spLocks noChangeArrowheads="1"/>
          </p:cNvSpPr>
          <p:nvPr/>
        </p:nvSpPr>
        <p:spPr bwMode="auto">
          <a:xfrm>
            <a:off x="1403350" y="0"/>
            <a:ext cx="655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The Mentor &amp; the Talisman</a:t>
            </a:r>
            <a:endParaRPr lang="en-US" sz="4400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07861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eneas_being_doctore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0"/>
            <a:ext cx="6229350" cy="6858000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627784" y="5877272"/>
            <a:ext cx="49688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 dirty="0">
                <a:solidFill>
                  <a:schemeClr val="bg1"/>
                </a:solidFill>
              </a:rPr>
              <a:t>Aeneas the Trojan</a:t>
            </a:r>
          </a:p>
        </p:txBody>
      </p:sp>
    </p:spTree>
    <p:extLst>
      <p:ext uri="{BB962C8B-B14F-4D97-AF65-F5344CB8AC3E}">
        <p14:creationId xmlns:p14="http://schemas.microsoft.com/office/powerpoint/2010/main" val="121928108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ChangeArrowheads="1"/>
          </p:cNvSpPr>
          <p:nvPr/>
        </p:nvSpPr>
        <p:spPr bwMode="auto">
          <a:xfrm>
            <a:off x="1116013" y="23813"/>
            <a:ext cx="732631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 dirty="0"/>
              <a:t>The P.K. Pinkerton Mysteries</a:t>
            </a:r>
          </a:p>
        </p:txBody>
      </p:sp>
      <p:sp>
        <p:nvSpPr>
          <p:cNvPr id="108547" name="Rectangle 8"/>
          <p:cNvSpPr>
            <a:spLocks noChangeArrowheads="1"/>
          </p:cNvSpPr>
          <p:nvPr/>
        </p:nvSpPr>
        <p:spPr bwMode="auto">
          <a:xfrm>
            <a:off x="684213" y="5229225"/>
            <a:ext cx="780256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4400" b="1" dirty="0"/>
              <a:t>a kid detective in the Wild West</a:t>
            </a:r>
          </a:p>
        </p:txBody>
      </p:sp>
      <p:pic>
        <p:nvPicPr>
          <p:cNvPr id="108548" name="Picture 1" descr="med_PK3_widow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484313"/>
            <a:ext cx="2160587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9" name="Picture 2" descr="goodlooking_corpse_pb_front_cov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484313"/>
            <a:ext cx="2160588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50" name="Picture 3" descr="desperados_pb_cove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1489075"/>
            <a:ext cx="2162175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51" name="Picture 1" descr="Bogus Detective_FC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0" y="1484313"/>
            <a:ext cx="2184400" cy="334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593" name="Picture 1" descr="Burning_of_Tro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8137525" cy="622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8594" name="Rectangle 7"/>
          <p:cNvSpPr>
            <a:spLocks noChangeArrowheads="1"/>
          </p:cNvSpPr>
          <p:nvPr/>
        </p:nvSpPr>
        <p:spPr bwMode="auto">
          <a:xfrm>
            <a:off x="323850" y="6057900"/>
            <a:ext cx="864076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>
                <a:solidFill>
                  <a:schemeClr val="bg1"/>
                </a:solidFill>
              </a:rPr>
              <a:t>Aeneas &amp; family flee burning Troy</a:t>
            </a:r>
          </a:p>
        </p:txBody>
      </p:sp>
      <p:sp>
        <p:nvSpPr>
          <p:cNvPr id="238595" name="Rectangle 7"/>
          <p:cNvSpPr>
            <a:spLocks noChangeArrowheads="1"/>
          </p:cNvSpPr>
          <p:nvPr/>
        </p:nvSpPr>
        <p:spPr bwMode="auto">
          <a:xfrm>
            <a:off x="1835150" y="0"/>
            <a:ext cx="583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>
                <a:solidFill>
                  <a:srgbClr val="FFFFFF"/>
                </a:solidFill>
              </a:rPr>
              <a:t>Crossing the Threshold</a:t>
            </a:r>
          </a:p>
        </p:txBody>
      </p:sp>
    </p:spTree>
    <p:extLst>
      <p:ext uri="{BB962C8B-B14F-4D97-AF65-F5344CB8AC3E}">
        <p14:creationId xmlns:p14="http://schemas.microsoft.com/office/powerpoint/2010/main" val="2568414777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ext Box 2"/>
          <p:cNvSpPr txBox="1">
            <a:spLocks noChangeArrowheads="1"/>
          </p:cNvSpPr>
          <p:nvPr/>
        </p:nvSpPr>
        <p:spPr bwMode="auto">
          <a:xfrm>
            <a:off x="2195513" y="0"/>
            <a:ext cx="49688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>
                <a:solidFill>
                  <a:schemeClr val="bg1"/>
                </a:solidFill>
              </a:rPr>
              <a:t>The Hero’s Journey</a:t>
            </a:r>
          </a:p>
        </p:txBody>
      </p:sp>
      <p:sp>
        <p:nvSpPr>
          <p:cNvPr id="216067" name="Rectangle 7"/>
          <p:cNvSpPr>
            <a:spLocks noChangeArrowheads="1"/>
          </p:cNvSpPr>
          <p:nvPr/>
        </p:nvSpPr>
        <p:spPr bwMode="auto">
          <a:xfrm>
            <a:off x="1835150" y="6088063"/>
            <a:ext cx="58324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>
                <a:solidFill>
                  <a:srgbClr val="FFFFFF"/>
                </a:solidFill>
              </a:rPr>
              <a:t>Crossing the Threshold</a:t>
            </a:r>
          </a:p>
        </p:txBody>
      </p:sp>
      <p:pic>
        <p:nvPicPr>
          <p:cNvPr id="2" name="Picture 1" descr="caesar_denarius_aenea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4222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98008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1" name="Rectangle 7"/>
          <p:cNvSpPr>
            <a:spLocks noChangeArrowheads="1"/>
          </p:cNvSpPr>
          <p:nvPr/>
        </p:nvSpPr>
        <p:spPr bwMode="auto">
          <a:xfrm>
            <a:off x="1116013" y="6088063"/>
            <a:ext cx="74168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400" b="1">
                <a:solidFill>
                  <a:srgbClr val="FFFFFF"/>
                </a:solidFill>
              </a:rPr>
              <a:t>Jason &amp; the Argonauts (1963)</a:t>
            </a:r>
          </a:p>
        </p:txBody>
      </p:sp>
      <p:pic>
        <p:nvPicPr>
          <p:cNvPr id="245762" name="Picture 2" descr="neptune_jason_threshold_clashing_rocks_196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836613"/>
            <a:ext cx="7410450" cy="524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63" name="Rectangle 7"/>
          <p:cNvSpPr>
            <a:spLocks noChangeArrowheads="1"/>
          </p:cNvSpPr>
          <p:nvPr/>
        </p:nvSpPr>
        <p:spPr bwMode="auto">
          <a:xfrm>
            <a:off x="1692275" y="26988"/>
            <a:ext cx="626427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>
                <a:solidFill>
                  <a:schemeClr val="bg1"/>
                </a:solidFill>
              </a:rPr>
              <a:t>Crossing The Threshold</a:t>
            </a:r>
          </a:p>
        </p:txBody>
      </p:sp>
    </p:spTree>
    <p:extLst>
      <p:ext uri="{BB962C8B-B14F-4D97-AF65-F5344CB8AC3E}">
        <p14:creationId xmlns:p14="http://schemas.microsoft.com/office/powerpoint/2010/main" val="3226558696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09" name="Rectangle 7"/>
          <p:cNvSpPr>
            <a:spLocks noChangeArrowheads="1"/>
          </p:cNvSpPr>
          <p:nvPr/>
        </p:nvSpPr>
        <p:spPr bwMode="auto">
          <a:xfrm>
            <a:off x="1692275" y="26988"/>
            <a:ext cx="626427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>
                <a:solidFill>
                  <a:schemeClr val="bg1"/>
                </a:solidFill>
              </a:rPr>
              <a:t>Crossing The Threshold</a:t>
            </a:r>
          </a:p>
        </p:txBody>
      </p:sp>
      <p:pic>
        <p:nvPicPr>
          <p:cNvPr id="247810" name="Picture 1" descr="orphee_mirro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908050"/>
            <a:ext cx="6911975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7811" name="Rectangle 7"/>
          <p:cNvSpPr>
            <a:spLocks noChangeArrowheads="1"/>
          </p:cNvSpPr>
          <p:nvPr/>
        </p:nvSpPr>
        <p:spPr bwMode="auto">
          <a:xfrm>
            <a:off x="1476375" y="5949950"/>
            <a:ext cx="6767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Cocteau’s Orphee (1950)</a:t>
            </a:r>
          </a:p>
        </p:txBody>
      </p:sp>
    </p:spTree>
    <p:extLst>
      <p:ext uri="{BB962C8B-B14F-4D97-AF65-F5344CB8AC3E}">
        <p14:creationId xmlns:p14="http://schemas.microsoft.com/office/powerpoint/2010/main" val="1819792118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857" name="Picture 1" descr="neo_Matrix_mirro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65175"/>
            <a:ext cx="8208962" cy="532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9858" name="Rectangle 7"/>
          <p:cNvSpPr>
            <a:spLocks noChangeArrowheads="1"/>
          </p:cNvSpPr>
          <p:nvPr/>
        </p:nvSpPr>
        <p:spPr bwMode="auto">
          <a:xfrm>
            <a:off x="1692275" y="26988"/>
            <a:ext cx="626427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>
                <a:solidFill>
                  <a:schemeClr val="bg1"/>
                </a:solidFill>
              </a:rPr>
              <a:t>Crossing The Threshold</a:t>
            </a:r>
          </a:p>
        </p:txBody>
      </p:sp>
      <p:sp>
        <p:nvSpPr>
          <p:cNvPr id="249859" name="Rectangle 7"/>
          <p:cNvSpPr>
            <a:spLocks noChangeArrowheads="1"/>
          </p:cNvSpPr>
          <p:nvPr/>
        </p:nvSpPr>
        <p:spPr bwMode="auto">
          <a:xfrm>
            <a:off x="1476375" y="5949950"/>
            <a:ext cx="6767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The Matrix (1999)</a:t>
            </a:r>
          </a:p>
        </p:txBody>
      </p:sp>
    </p:spTree>
    <p:extLst>
      <p:ext uri="{BB962C8B-B14F-4D97-AF65-F5344CB8AC3E}">
        <p14:creationId xmlns:p14="http://schemas.microsoft.com/office/powerpoint/2010/main" val="3666464183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1" name="Rectangle 7"/>
          <p:cNvSpPr>
            <a:spLocks noChangeArrowheads="1"/>
          </p:cNvSpPr>
          <p:nvPr/>
        </p:nvSpPr>
        <p:spPr bwMode="auto">
          <a:xfrm>
            <a:off x="1835150" y="0"/>
            <a:ext cx="583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>
                <a:solidFill>
                  <a:srgbClr val="FFFFFF"/>
                </a:solidFill>
              </a:rPr>
              <a:t>Crossing the Threshold</a:t>
            </a:r>
          </a:p>
        </p:txBody>
      </p:sp>
      <p:pic>
        <p:nvPicPr>
          <p:cNvPr id="250882" name="Picture 1" descr="dorothy_blackand_white_colou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0883" name="Rectangle 7"/>
          <p:cNvSpPr>
            <a:spLocks noChangeArrowheads="1"/>
          </p:cNvSpPr>
          <p:nvPr/>
        </p:nvSpPr>
        <p:spPr bwMode="auto">
          <a:xfrm>
            <a:off x="1476375" y="5949950"/>
            <a:ext cx="6767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The Wizard of Oz (1935)</a:t>
            </a:r>
          </a:p>
        </p:txBody>
      </p:sp>
    </p:spTree>
    <p:extLst>
      <p:ext uri="{BB962C8B-B14F-4D97-AF65-F5344CB8AC3E}">
        <p14:creationId xmlns:p14="http://schemas.microsoft.com/office/powerpoint/2010/main" val="1325954716"/>
      </p:ext>
    </p:extLst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905" name="Picture 4" descr="pixar_UP_ballon_hous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836613"/>
            <a:ext cx="9137650" cy="548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1906" name="Rectangle 7"/>
          <p:cNvSpPr>
            <a:spLocks noChangeArrowheads="1"/>
          </p:cNvSpPr>
          <p:nvPr/>
        </p:nvSpPr>
        <p:spPr bwMode="auto">
          <a:xfrm>
            <a:off x="1116013" y="6088063"/>
            <a:ext cx="74168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400" b="1">
                <a:solidFill>
                  <a:srgbClr val="FFFFFF"/>
                </a:solidFill>
              </a:rPr>
              <a:t>Pixar’s UP (2009)</a:t>
            </a:r>
          </a:p>
        </p:txBody>
      </p:sp>
      <p:sp>
        <p:nvSpPr>
          <p:cNvPr id="251907" name="Rectangle 7"/>
          <p:cNvSpPr>
            <a:spLocks noChangeArrowheads="1"/>
          </p:cNvSpPr>
          <p:nvPr/>
        </p:nvSpPr>
        <p:spPr bwMode="auto">
          <a:xfrm>
            <a:off x="1835150" y="0"/>
            <a:ext cx="583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>
                <a:solidFill>
                  <a:srgbClr val="FFFFFF"/>
                </a:solidFill>
              </a:rPr>
              <a:t>Crossing the Threshold</a:t>
            </a:r>
          </a:p>
        </p:txBody>
      </p:sp>
    </p:spTree>
    <p:extLst>
      <p:ext uri="{BB962C8B-B14F-4D97-AF65-F5344CB8AC3E}">
        <p14:creationId xmlns:p14="http://schemas.microsoft.com/office/powerpoint/2010/main" val="509105307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977" name="Picture 2" descr="walle_cropped_threshol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765175"/>
            <a:ext cx="9144001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4978" name="Rectangle 7"/>
          <p:cNvSpPr>
            <a:spLocks noChangeArrowheads="1"/>
          </p:cNvSpPr>
          <p:nvPr/>
        </p:nvSpPr>
        <p:spPr bwMode="auto">
          <a:xfrm>
            <a:off x="1476375" y="5949950"/>
            <a:ext cx="6767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WALL-E (2008)</a:t>
            </a:r>
          </a:p>
        </p:txBody>
      </p:sp>
      <p:sp>
        <p:nvSpPr>
          <p:cNvPr id="254979" name="Rectangle 7"/>
          <p:cNvSpPr>
            <a:spLocks noChangeArrowheads="1"/>
          </p:cNvSpPr>
          <p:nvPr/>
        </p:nvSpPr>
        <p:spPr bwMode="auto">
          <a:xfrm>
            <a:off x="1835150" y="0"/>
            <a:ext cx="583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>
                <a:solidFill>
                  <a:srgbClr val="FFFFFF"/>
                </a:solidFill>
              </a:rPr>
              <a:t>Crossing the Threshold</a:t>
            </a:r>
          </a:p>
        </p:txBody>
      </p:sp>
    </p:spTree>
    <p:extLst>
      <p:ext uri="{BB962C8B-B14F-4D97-AF65-F5344CB8AC3E}">
        <p14:creationId xmlns:p14="http://schemas.microsoft.com/office/powerpoint/2010/main" val="2247598999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1" name="Rectangle 7"/>
          <p:cNvSpPr>
            <a:spLocks noChangeArrowheads="1"/>
          </p:cNvSpPr>
          <p:nvPr/>
        </p:nvSpPr>
        <p:spPr bwMode="auto">
          <a:xfrm>
            <a:off x="1835150" y="0"/>
            <a:ext cx="583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>
                <a:solidFill>
                  <a:srgbClr val="FFFFFF"/>
                </a:solidFill>
              </a:rPr>
              <a:t>Crossing the Threshold</a:t>
            </a:r>
          </a:p>
        </p:txBody>
      </p:sp>
      <p:pic>
        <p:nvPicPr>
          <p:cNvPr id="240642" name="Picture 2" descr="aeneas_sibyl_houbracke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765175"/>
            <a:ext cx="7272337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0643" name="Rectangle 7"/>
          <p:cNvSpPr>
            <a:spLocks noChangeArrowheads="1"/>
          </p:cNvSpPr>
          <p:nvPr/>
        </p:nvSpPr>
        <p:spPr bwMode="auto">
          <a:xfrm>
            <a:off x="900113" y="6099175"/>
            <a:ext cx="74882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400" b="1">
                <a:solidFill>
                  <a:srgbClr val="FFFFFF"/>
                </a:solidFill>
              </a:rPr>
              <a:t>Aeneas visits the Underworld</a:t>
            </a:r>
          </a:p>
        </p:txBody>
      </p:sp>
    </p:spTree>
    <p:extLst>
      <p:ext uri="{BB962C8B-B14F-4D97-AF65-F5344CB8AC3E}">
        <p14:creationId xmlns:p14="http://schemas.microsoft.com/office/powerpoint/2010/main" val="3257056052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1" name="Picture 1" descr="Paddington_toile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267744" y="5733256"/>
            <a:ext cx="475252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FFFF"/>
                </a:solidFill>
              </a:rPr>
              <a:t>Paddington (2014)</a:t>
            </a:r>
          </a:p>
        </p:txBody>
      </p:sp>
    </p:spTree>
    <p:extLst>
      <p:ext uri="{BB962C8B-B14F-4D97-AF65-F5344CB8AC3E}">
        <p14:creationId xmlns:p14="http://schemas.microsoft.com/office/powerpoint/2010/main" val="26482132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1" descr="medium_Night_Raid_cov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65" y="24556"/>
            <a:ext cx="3894430" cy="594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Picture 1" descr="Silver Arrow-0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9" y="0"/>
            <a:ext cx="3960439" cy="5940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039BE53E-BC02-E840-905E-E1990AD49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992" y="5977168"/>
            <a:ext cx="805079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4400" b="1" dirty="0"/>
              <a:t>dark stories from Virgil’s </a:t>
            </a:r>
            <a:r>
              <a:rPr lang="en-US" sz="4400" b="1" i="1" dirty="0"/>
              <a:t>Aeneid</a:t>
            </a:r>
          </a:p>
        </p:txBody>
      </p:sp>
    </p:spTree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ChangeArrowheads="1"/>
          </p:cNvSpPr>
          <p:nvPr/>
        </p:nvSpPr>
        <p:spPr bwMode="auto">
          <a:xfrm>
            <a:off x="1187450" y="28575"/>
            <a:ext cx="71294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b="1" dirty="0"/>
              <a:t>The Mentor &amp; the Talisman</a:t>
            </a:r>
          </a:p>
        </p:txBody>
      </p:sp>
      <p:pic>
        <p:nvPicPr>
          <p:cNvPr id="217091" name="Picture 2" descr="paddington_mentor_talisma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9144000" cy="511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7"/>
          <p:cNvSpPr>
            <a:spLocks noChangeArrowheads="1"/>
          </p:cNvSpPr>
          <p:nvPr/>
        </p:nvSpPr>
        <p:spPr bwMode="auto">
          <a:xfrm>
            <a:off x="1835150" y="0"/>
            <a:ext cx="583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 dirty="0"/>
              <a:t>Crossing the Threshold</a:t>
            </a:r>
          </a:p>
        </p:txBody>
      </p:sp>
      <p:pic>
        <p:nvPicPr>
          <p:cNvPr id="219139" name="Picture 2" descr="paddington_crossing_threshold_shi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81075"/>
            <a:ext cx="8713787" cy="542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5" name="Picture 1" descr="paddington_little_bear_big_splash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44613"/>
            <a:ext cx="10137775" cy="820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1186" name="Rectangle 7"/>
          <p:cNvSpPr>
            <a:spLocks noChangeArrowheads="1"/>
          </p:cNvSpPr>
          <p:nvPr/>
        </p:nvSpPr>
        <p:spPr bwMode="auto">
          <a:xfrm>
            <a:off x="1835150" y="0"/>
            <a:ext cx="583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 dirty="0"/>
              <a:t>Crossing the Threshold</a:t>
            </a:r>
          </a:p>
        </p:txBody>
      </p:sp>
    </p:spTree>
  </p:cSld>
  <p:clrMapOvr>
    <a:masterClrMapping/>
  </p:clrMapOvr>
  <p:transition spd="slow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ChangeArrowheads="1"/>
          </p:cNvSpPr>
          <p:nvPr/>
        </p:nvSpPr>
        <p:spPr bwMode="auto">
          <a:xfrm>
            <a:off x="1835150" y="0"/>
            <a:ext cx="583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 dirty="0"/>
              <a:t>Crossing the Threshold</a:t>
            </a:r>
          </a:p>
        </p:txBody>
      </p:sp>
      <p:pic>
        <p:nvPicPr>
          <p:cNvPr id="223235" name="Picture 1" descr="paddington_threshold_moviebw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981075"/>
            <a:ext cx="9151938" cy="562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7"/>
          <p:cNvSpPr>
            <a:spLocks noChangeArrowheads="1"/>
          </p:cNvSpPr>
          <p:nvPr/>
        </p:nvSpPr>
        <p:spPr bwMode="auto">
          <a:xfrm>
            <a:off x="1835150" y="0"/>
            <a:ext cx="583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 dirty="0"/>
              <a:t>Crossing the Threshold</a:t>
            </a:r>
          </a:p>
        </p:txBody>
      </p:sp>
      <p:pic>
        <p:nvPicPr>
          <p:cNvPr id="225283" name="Picture 1" descr="paddington_threshold_moviecolou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3613"/>
            <a:ext cx="9144000" cy="589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>
            <a:spLocks noChangeArrowheads="1"/>
          </p:cNvSpPr>
          <p:nvPr/>
        </p:nvSpPr>
        <p:spPr bwMode="auto">
          <a:xfrm>
            <a:off x="1835150" y="0"/>
            <a:ext cx="583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 dirty="0"/>
              <a:t>Crossing the Threshold</a:t>
            </a:r>
          </a:p>
        </p:txBody>
      </p:sp>
      <p:pic>
        <p:nvPicPr>
          <p:cNvPr id="227331" name="Picture 1" descr="paddington_crossing_threshold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9144000" cy="531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ChangeArrowheads="1"/>
          </p:cNvSpPr>
          <p:nvPr/>
        </p:nvSpPr>
        <p:spPr bwMode="auto">
          <a:xfrm>
            <a:off x="0" y="5940425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 dirty="0"/>
              <a:t>Paddington goes to the Underworld</a:t>
            </a:r>
            <a:endParaRPr lang="en-US" sz="4400" b="1" dirty="0"/>
          </a:p>
        </p:txBody>
      </p:sp>
      <p:sp>
        <p:nvSpPr>
          <p:cNvPr id="233475" name="Rectangle 7"/>
          <p:cNvSpPr>
            <a:spLocks noChangeArrowheads="1"/>
          </p:cNvSpPr>
          <p:nvPr/>
        </p:nvSpPr>
        <p:spPr bwMode="auto">
          <a:xfrm>
            <a:off x="1835150" y="0"/>
            <a:ext cx="583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 dirty="0"/>
              <a:t>Crossing the Threshold</a:t>
            </a:r>
          </a:p>
        </p:txBody>
      </p:sp>
      <p:pic>
        <p:nvPicPr>
          <p:cNvPr id="233476" name="Picture 4" descr="paddington_threshold_escalator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765175"/>
            <a:ext cx="8496300" cy="535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ChangeArrowheads="1"/>
          </p:cNvSpPr>
          <p:nvPr/>
        </p:nvSpPr>
        <p:spPr bwMode="auto">
          <a:xfrm>
            <a:off x="0" y="5940425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 dirty="0"/>
              <a:t>Paddington goes to the Underworld</a:t>
            </a:r>
            <a:endParaRPr lang="en-US" sz="4400" b="1" dirty="0"/>
          </a:p>
        </p:txBody>
      </p:sp>
      <p:sp>
        <p:nvSpPr>
          <p:cNvPr id="235523" name="Rectangle 7"/>
          <p:cNvSpPr>
            <a:spLocks noChangeArrowheads="1"/>
          </p:cNvSpPr>
          <p:nvPr/>
        </p:nvSpPr>
        <p:spPr bwMode="auto">
          <a:xfrm>
            <a:off x="1835150" y="0"/>
            <a:ext cx="583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 dirty="0"/>
              <a:t>Crossing the Threshold</a:t>
            </a:r>
          </a:p>
        </p:txBody>
      </p:sp>
      <p:pic>
        <p:nvPicPr>
          <p:cNvPr id="235524" name="Picture 4" descr="paddington_threshold_escalator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1052513"/>
            <a:ext cx="9205913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ChangeArrowheads="1"/>
          </p:cNvSpPr>
          <p:nvPr/>
        </p:nvSpPr>
        <p:spPr bwMode="auto">
          <a:xfrm>
            <a:off x="0" y="5940425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 dirty="0"/>
              <a:t>Paddington goes to the Underworld</a:t>
            </a:r>
            <a:endParaRPr lang="en-US" sz="4400" b="1" dirty="0"/>
          </a:p>
        </p:txBody>
      </p:sp>
      <p:sp>
        <p:nvSpPr>
          <p:cNvPr id="237571" name="Rectangle 7"/>
          <p:cNvSpPr>
            <a:spLocks noChangeArrowheads="1"/>
          </p:cNvSpPr>
          <p:nvPr/>
        </p:nvSpPr>
        <p:spPr bwMode="auto">
          <a:xfrm>
            <a:off x="2411760" y="0"/>
            <a:ext cx="4753074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4400" b="1" dirty="0"/>
              <a:t>A kind of ‘mentor’</a:t>
            </a:r>
          </a:p>
        </p:txBody>
      </p:sp>
      <p:pic>
        <p:nvPicPr>
          <p:cNvPr id="237572" name="Picture 4" descr="paddington_threshold_escalator0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613"/>
            <a:ext cx="9144000" cy="525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ChangeArrowheads="1"/>
          </p:cNvSpPr>
          <p:nvPr/>
        </p:nvSpPr>
        <p:spPr bwMode="auto">
          <a:xfrm>
            <a:off x="0" y="5940425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000" b="1" dirty="0"/>
              <a:t>Paddington goes to the Underworld</a:t>
            </a:r>
            <a:endParaRPr lang="en-US" sz="4400" b="1" dirty="0"/>
          </a:p>
        </p:txBody>
      </p:sp>
      <p:pic>
        <p:nvPicPr>
          <p:cNvPr id="239620" name="Picture 1" descr="Paddington_escalator_do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123728" y="0"/>
            <a:ext cx="504110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4400" b="1" dirty="0"/>
              <a:t>A kind of ‘talisman’</a:t>
            </a:r>
          </a:p>
        </p:txBody>
      </p: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escape_front_cov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1125538"/>
            <a:ext cx="231140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THE ARCHERS OF ISCA 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125538"/>
            <a:ext cx="230505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 descr="small DEATH IN THE ARENA cove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25538"/>
            <a:ext cx="2303463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051050" y="115888"/>
            <a:ext cx="47942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 dirty="0"/>
              <a:t>The Roman Quests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051050" y="5084763"/>
            <a:ext cx="521652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</a:rPr>
              <a:t>set in Roman Britain</a:t>
            </a:r>
          </a:p>
        </p:txBody>
      </p:sp>
      <p:pic>
        <p:nvPicPr>
          <p:cNvPr id="12" name="Picture 6" descr="RomanQ_ReturnToRom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1125538"/>
            <a:ext cx="2268537" cy="348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ChangeArrowheads="1"/>
          </p:cNvSpPr>
          <p:nvPr/>
        </p:nvSpPr>
        <p:spPr bwMode="auto">
          <a:xfrm>
            <a:off x="1835150" y="0"/>
            <a:ext cx="583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 dirty="0"/>
              <a:t>Crossing the Threshold</a:t>
            </a:r>
          </a:p>
        </p:txBody>
      </p:sp>
      <p:pic>
        <p:nvPicPr>
          <p:cNvPr id="229379" name="Picture 1" descr="paddington_threshold_tube_barrier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765175"/>
            <a:ext cx="7796213" cy="594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>
            <a:spLocks noChangeArrowheads="1"/>
          </p:cNvSpPr>
          <p:nvPr/>
        </p:nvSpPr>
        <p:spPr bwMode="auto">
          <a:xfrm>
            <a:off x="1835150" y="0"/>
            <a:ext cx="583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 dirty="0"/>
              <a:t>Crossing the Threshold</a:t>
            </a:r>
          </a:p>
        </p:txBody>
      </p:sp>
      <p:pic>
        <p:nvPicPr>
          <p:cNvPr id="231427" name="Picture 1" descr="paddington_threshold_tube_barri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0913"/>
            <a:ext cx="9144000" cy="559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7"/>
          <p:cNvSpPr>
            <a:spLocks noChangeArrowheads="1"/>
          </p:cNvSpPr>
          <p:nvPr/>
        </p:nvSpPr>
        <p:spPr bwMode="auto">
          <a:xfrm>
            <a:off x="1835150" y="0"/>
            <a:ext cx="583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 dirty="0"/>
              <a:t>Threshold Guardians!</a:t>
            </a:r>
          </a:p>
        </p:txBody>
      </p:sp>
      <p:pic>
        <p:nvPicPr>
          <p:cNvPr id="252931" name="Picture 3" descr="mos_eisley_stormtroopers_threshol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3613"/>
            <a:ext cx="9144000" cy="588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2546813"/>
      </p:ext>
    </p:extLst>
  </p:cSld>
  <p:clrMapOvr>
    <a:masterClrMapping/>
  </p:clrMapOvr>
  <p:transition spd="slow">
    <p:wip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89" name="Rectangle 7"/>
          <p:cNvSpPr>
            <a:spLocks noChangeArrowheads="1"/>
          </p:cNvSpPr>
          <p:nvPr/>
        </p:nvSpPr>
        <p:spPr bwMode="auto">
          <a:xfrm>
            <a:off x="611188" y="0"/>
            <a:ext cx="81724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Romans Knew About Thresholds</a:t>
            </a:r>
          </a:p>
        </p:txBody>
      </p:sp>
      <p:pic>
        <p:nvPicPr>
          <p:cNvPr id="2426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836613"/>
            <a:ext cx="8772525" cy="587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8480687"/>
      </p:ext>
    </p:extLst>
  </p:cSld>
  <p:clrMapOvr>
    <a:masterClrMapping/>
  </p:clrMapOvr>
  <p:transition spd="slow">
    <p:wip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ChangeArrowheads="1"/>
          </p:cNvSpPr>
          <p:nvPr/>
        </p:nvSpPr>
        <p:spPr bwMode="auto">
          <a:xfrm>
            <a:off x="2339975" y="-36513"/>
            <a:ext cx="417036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 dirty="0"/>
              <a:t>CAVE CANEM!</a:t>
            </a:r>
          </a:p>
        </p:txBody>
      </p:sp>
      <p:pic>
        <p:nvPicPr>
          <p:cNvPr id="244739" name="Picture 3" descr="mediumcavecan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76313"/>
            <a:ext cx="8199437" cy="585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15209"/>
      </p:ext>
    </p:extLst>
  </p:cSld>
  <p:clrMapOvr>
    <a:masterClrMapping/>
  </p:clrMapOvr>
  <p:transition spd="slow">
    <p:wip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1" descr="ostiamask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1700"/>
            <a:ext cx="9144000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787" name="Rectangle 2"/>
          <p:cNvSpPr>
            <a:spLocks noChangeArrowheads="1"/>
          </p:cNvSpPr>
          <p:nvPr/>
        </p:nvSpPr>
        <p:spPr bwMode="auto">
          <a:xfrm>
            <a:off x="1258888" y="0"/>
            <a:ext cx="69564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 dirty="0"/>
              <a:t>Staring faces keep away evil</a:t>
            </a:r>
          </a:p>
        </p:txBody>
      </p:sp>
    </p:spTree>
    <p:extLst>
      <p:ext uri="{BB962C8B-B14F-4D97-AF65-F5344CB8AC3E}">
        <p14:creationId xmlns:p14="http://schemas.microsoft.com/office/powerpoint/2010/main" val="2347558453"/>
      </p:ext>
    </p:extLst>
  </p:cSld>
  <p:clrMapOvr>
    <a:masterClrMapping/>
  </p:clrMapOvr>
  <p:transition spd="slow">
    <p:wip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3" name="Picture 3" descr="satyrs_naples_sign_evil_denois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8834" name="Rectangle 3"/>
          <p:cNvSpPr>
            <a:spLocks noChangeArrowheads="1"/>
          </p:cNvSpPr>
          <p:nvPr/>
        </p:nvSpPr>
        <p:spPr bwMode="auto">
          <a:xfrm>
            <a:off x="2051050" y="3175"/>
            <a:ext cx="648176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Left hand to ward off evil</a:t>
            </a:r>
          </a:p>
        </p:txBody>
      </p:sp>
    </p:spTree>
    <p:extLst>
      <p:ext uri="{BB962C8B-B14F-4D97-AF65-F5344CB8AC3E}">
        <p14:creationId xmlns:p14="http://schemas.microsoft.com/office/powerpoint/2010/main" val="3527980011"/>
      </p:ext>
    </p:extLst>
  </p:cSld>
  <p:clrMapOvr>
    <a:masterClrMapping/>
  </p:clrMapOvr>
  <p:transition spd="slow">
    <p:wip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mall_peacock_serpent_pinecone_regionV_pompeii_fresc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796338"/>
            <a:ext cx="7272808" cy="6033652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3648" y="0"/>
            <a:ext cx="597666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4400" b="1" dirty="0"/>
              <a:t>Shrine with lucky snake</a:t>
            </a:r>
          </a:p>
        </p:txBody>
      </p:sp>
    </p:spTree>
    <p:extLst>
      <p:ext uri="{BB962C8B-B14F-4D97-AF65-F5344CB8AC3E}">
        <p14:creationId xmlns:p14="http://schemas.microsoft.com/office/powerpoint/2010/main" val="1383560371"/>
      </p:ext>
    </p:extLst>
  </p:cSld>
  <p:clrMapOvr>
    <a:masterClrMapping/>
  </p:clrMapOvr>
  <p:transition spd="slow">
    <p:wip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5" name="Rectangle 3"/>
          <p:cNvSpPr>
            <a:spLocks noChangeArrowheads="1"/>
          </p:cNvSpPr>
          <p:nvPr/>
        </p:nvSpPr>
        <p:spPr bwMode="auto">
          <a:xfrm>
            <a:off x="2987675" y="3175"/>
            <a:ext cx="36004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Lucky snake</a:t>
            </a:r>
          </a:p>
        </p:txBody>
      </p:sp>
      <p:pic>
        <p:nvPicPr>
          <p:cNvPr id="251906" name="Picture 1" descr="gold_snake_bracelet_pompei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268413"/>
            <a:ext cx="720090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0281861"/>
      </p:ext>
    </p:extLst>
  </p:cSld>
  <p:clrMapOvr>
    <a:masterClrMapping/>
  </p:clrMapOvr>
  <p:transition spd="slow">
    <p:wip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Rectangle 2"/>
          <p:cNvSpPr>
            <a:spLocks noChangeArrowheads="1"/>
          </p:cNvSpPr>
          <p:nvPr/>
        </p:nvSpPr>
        <p:spPr bwMode="auto">
          <a:xfrm>
            <a:off x="2051050" y="14288"/>
            <a:ext cx="582136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 dirty="0"/>
              <a:t>Cacator, cave malum…</a:t>
            </a:r>
          </a:p>
        </p:txBody>
      </p:sp>
      <p:pic>
        <p:nvPicPr>
          <p:cNvPr id="253954" name="Picture 1" descr="big_cacator_adjuste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3955" name="Rectangle 2"/>
          <p:cNvSpPr>
            <a:spLocks noChangeArrowheads="1"/>
          </p:cNvSpPr>
          <p:nvPr/>
        </p:nvSpPr>
        <p:spPr bwMode="auto">
          <a:xfrm>
            <a:off x="1908175" y="33338"/>
            <a:ext cx="582136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 dirty="0"/>
              <a:t>Cacator, cave malum…</a:t>
            </a:r>
          </a:p>
        </p:txBody>
      </p:sp>
    </p:spTree>
    <p:extLst>
      <p:ext uri="{BB962C8B-B14F-4D97-AF65-F5344CB8AC3E}">
        <p14:creationId xmlns:p14="http://schemas.microsoft.com/office/powerpoint/2010/main" val="282892638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ime_travel_diaries_front_cover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42665" cy="6858000"/>
          </a:xfrm>
          <a:prstGeom prst="rect">
            <a:avLst/>
          </a:prstGeom>
        </p:spPr>
      </p:pic>
      <p:pic>
        <p:nvPicPr>
          <p:cNvPr id="3" name="Picture 2" descr="HowtoWriteAGreatStory_Magpi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871" y="0"/>
            <a:ext cx="44681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067133"/>
      </p:ext>
    </p:extLst>
  </p:cSld>
  <p:clrMapOvr>
    <a:masterClrMapping/>
  </p:clrMapOvr>
  <p:transition spd="slow">
    <p:wip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ChangeArrowheads="1"/>
          </p:cNvSpPr>
          <p:nvPr/>
        </p:nvSpPr>
        <p:spPr bwMode="auto">
          <a:xfrm>
            <a:off x="2051050" y="14288"/>
            <a:ext cx="49339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 dirty="0"/>
              <a:t>Graffiti of a Demon</a:t>
            </a:r>
          </a:p>
        </p:txBody>
      </p:sp>
      <p:pic>
        <p:nvPicPr>
          <p:cNvPr id="263171" name="Picture 1" descr="demon_graffiti_Pompe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800100"/>
            <a:ext cx="4929188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7116975"/>
      </p:ext>
    </p:extLst>
  </p:cSld>
  <p:clrMapOvr>
    <a:masterClrMapping/>
  </p:clrMapOvr>
  <p:transition spd="slow">
    <p:wip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546" name="Picture 3" descr="for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1838"/>
            <a:ext cx="9144000" cy="612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6547" name="Rectangle 2"/>
          <p:cNvSpPr>
            <a:spLocks noChangeArrowheads="1"/>
          </p:cNvSpPr>
          <p:nvPr/>
        </p:nvSpPr>
        <p:spPr bwMode="auto">
          <a:xfrm>
            <a:off x="1676400" y="0"/>
            <a:ext cx="53149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 dirty="0"/>
              <a:t>public toilets at Ostia</a:t>
            </a:r>
          </a:p>
        </p:txBody>
      </p:sp>
    </p:spTree>
    <p:extLst>
      <p:ext uri="{BB962C8B-B14F-4D97-AF65-F5344CB8AC3E}">
        <p14:creationId xmlns:p14="http://schemas.microsoft.com/office/powerpoint/2010/main" val="3847459010"/>
      </p:ext>
    </p:extLst>
  </p:cSld>
  <p:clrMapOvr>
    <a:masterClrMapping/>
  </p:clrMapOvr>
  <p:transition spd="slow">
    <p:wip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594" name="Picture 1" descr="sponge-stick_a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"/>
            <a:ext cx="9144000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8595" name="Rectangle 2"/>
          <p:cNvSpPr>
            <a:spLocks noChangeArrowheads="1"/>
          </p:cNvSpPr>
          <p:nvPr/>
        </p:nvSpPr>
        <p:spPr bwMode="auto">
          <a:xfrm>
            <a:off x="2339975" y="0"/>
            <a:ext cx="43783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 dirty="0"/>
              <a:t>Sponge on a stick</a:t>
            </a:r>
          </a:p>
        </p:txBody>
      </p:sp>
    </p:spTree>
    <p:extLst>
      <p:ext uri="{BB962C8B-B14F-4D97-AF65-F5344CB8AC3E}">
        <p14:creationId xmlns:p14="http://schemas.microsoft.com/office/powerpoint/2010/main" val="1851410283"/>
      </p:ext>
    </p:extLst>
  </p:cSld>
  <p:clrMapOvr>
    <a:masterClrMapping/>
  </p:clrMapOvr>
  <p:transition spd="slow">
    <p:wip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642" name="Picture 1" descr="Andrex_pebb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0"/>
            <a:ext cx="6985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0068495"/>
      </p:ext>
    </p:extLst>
  </p:cSld>
  <p:clrMapOvr>
    <a:masterClrMapping/>
  </p:clrMapOvr>
  <p:transition spd="slow">
    <p:wip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122" name="Picture 2" descr="35for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762000"/>
            <a:ext cx="4541838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1123" name="Rectangle 4"/>
          <p:cNvSpPr>
            <a:spLocks noChangeArrowheads="1"/>
          </p:cNvSpPr>
          <p:nvPr/>
        </p:nvSpPr>
        <p:spPr bwMode="auto">
          <a:xfrm>
            <a:off x="1143000" y="0"/>
            <a:ext cx="63150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 dirty="0"/>
              <a:t>latrines in Roman Britain</a:t>
            </a:r>
          </a:p>
        </p:txBody>
      </p:sp>
    </p:spTree>
    <p:extLst>
      <p:ext uri="{BB962C8B-B14F-4D97-AF65-F5344CB8AC3E}">
        <p14:creationId xmlns:p14="http://schemas.microsoft.com/office/powerpoint/2010/main" val="2508358074"/>
      </p:ext>
    </p:extLst>
  </p:cSld>
  <p:clrMapOvr>
    <a:masterClrMapping/>
  </p:clrMapOvr>
  <p:transition spd="slow">
    <p:wip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42" name="Picture 4" descr="med_FINAL_sewer_demon_cov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0"/>
            <a:ext cx="4476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4076979"/>
      </p:ext>
    </p:extLst>
  </p:cSld>
  <p:clrMapOvr>
    <a:masterClrMapping/>
  </p:clrMapOvr>
  <p:transition spd="slow">
    <p:wip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290" name="Picture 4" descr="threptus_by_helen_for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762000"/>
            <a:ext cx="41910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8291" name="Rectangle 7"/>
          <p:cNvSpPr>
            <a:spLocks noChangeArrowheads="1"/>
          </p:cNvSpPr>
          <p:nvPr/>
        </p:nvSpPr>
        <p:spPr bwMode="auto">
          <a:xfrm>
            <a:off x="2743200" y="5715000"/>
            <a:ext cx="3429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5400" b="1" dirty="0"/>
              <a:t>Threptus!</a:t>
            </a:r>
          </a:p>
        </p:txBody>
      </p:sp>
      <p:sp>
        <p:nvSpPr>
          <p:cNvPr id="268292" name="Rectangle 7"/>
          <p:cNvSpPr>
            <a:spLocks noChangeArrowheads="1"/>
          </p:cNvSpPr>
          <p:nvPr/>
        </p:nvSpPr>
        <p:spPr bwMode="auto">
          <a:xfrm>
            <a:off x="838200" y="0"/>
            <a:ext cx="8077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5400" b="1" dirty="0"/>
              <a:t>Introducing a new hero…</a:t>
            </a:r>
          </a:p>
        </p:txBody>
      </p:sp>
    </p:spTree>
    <p:extLst>
      <p:ext uri="{BB962C8B-B14F-4D97-AF65-F5344CB8AC3E}">
        <p14:creationId xmlns:p14="http://schemas.microsoft.com/office/powerpoint/2010/main" val="1886414684"/>
      </p:ext>
    </p:extLst>
  </p:cSld>
  <p:clrMapOvr>
    <a:masterClrMapping/>
  </p:clrMapOvr>
  <p:transition spd="slow">
    <p:wip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7"/>
          <p:cNvSpPr>
            <a:spLocks noChangeArrowheads="1"/>
          </p:cNvSpPr>
          <p:nvPr/>
        </p:nvSpPr>
        <p:spPr bwMode="auto">
          <a:xfrm>
            <a:off x="1447800" y="0"/>
            <a:ext cx="62484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4400" b="1" dirty="0"/>
              <a:t>Crossing the Threshold!</a:t>
            </a:r>
            <a:r>
              <a:rPr lang="en-US" sz="4400" b="1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270339" name="Picture 3" descr="Threptus_under_Forum_foric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00113"/>
            <a:ext cx="5691188" cy="595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006609"/>
      </p:ext>
    </p:extLst>
  </p:cSld>
  <p:clrMapOvr>
    <a:masterClrMapping/>
  </p:clrMapOvr>
  <p:transition spd="slow">
    <p:wip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097" name="Picture 16" descr="escape_front_cover.jpg">
            <a:extLst>
              <a:ext uri="{FF2B5EF4-FFF2-40B4-BE49-F238E27FC236}">
                <a16:creationId xmlns:a16="http://schemas.microsoft.com/office/drawing/2014/main" id="{03DECD5D-F7EC-C54B-9E68-FB2675F98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0"/>
            <a:ext cx="4467225" cy="681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0098" name="Picture 4">
            <a:extLst>
              <a:ext uri="{FF2B5EF4-FFF2-40B4-BE49-F238E27FC236}">
                <a16:creationId xmlns:a16="http://schemas.microsoft.com/office/drawing/2014/main" id="{DF960AB5-EED4-8449-83A7-60E3CF0F08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163" y="0"/>
            <a:ext cx="4521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780026"/>
      </p:ext>
    </p:extLst>
  </p:cSld>
  <p:clrMapOvr>
    <a:masterClrMapping/>
  </p:clrMapOvr>
  <p:transition spd="slow">
    <p:wip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_travel_diaries_p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492"/>
            <a:ext cx="9144000" cy="6648508"/>
          </a:xfrm>
          <a:prstGeom prst="rect">
            <a:avLst/>
          </a:prstGeom>
        </p:spPr>
      </p:pic>
      <p:pic>
        <p:nvPicPr>
          <p:cNvPr id="4" name="Picture 3" descr="sara_mulvanny_salt_vinegar_crisp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052736"/>
            <a:ext cx="2039165" cy="1520961"/>
          </a:xfrm>
          <a:prstGeom prst="rect">
            <a:avLst/>
          </a:prstGeom>
        </p:spPr>
      </p:pic>
      <p:pic>
        <p:nvPicPr>
          <p:cNvPr id="5" name="Picture 4" descr="time_travel_diaries_front_cover.tif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24"/>
            <a:ext cx="4632968" cy="684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079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8" y="0"/>
            <a:ext cx="4178300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0341957"/>
      </p:ext>
    </p:extLst>
  </p:cSld>
  <p:clrMapOvr>
    <a:masterClrMapping/>
  </p:clrMapOvr>
  <p:transition spd="slow">
    <p:wip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170" name="Picture 1" descr="H2WAGS_titled_cover.jpg">
            <a:extLst>
              <a:ext uri="{FF2B5EF4-FFF2-40B4-BE49-F238E27FC236}">
                <a16:creationId xmlns:a16="http://schemas.microsoft.com/office/drawing/2014/main" id="{1E457AA6-F234-F549-A2B7-3A422AFB5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0"/>
            <a:ext cx="50403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5367157"/>
      </p:ext>
    </p:extLst>
  </p:cSld>
  <p:clrMapOvr>
    <a:masterClrMapping/>
  </p:clrMapOvr>
  <p:transition spd="slow">
    <p:wip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7">
            <a:extLst>
              <a:ext uri="{FF2B5EF4-FFF2-40B4-BE49-F238E27FC236}">
                <a16:creationId xmlns:a16="http://schemas.microsoft.com/office/drawing/2014/main" id="{B245101A-B1B4-4645-AC84-59476A5A2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0"/>
            <a:ext cx="59055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b="1">
                <a:solidFill>
                  <a:srgbClr val="000000"/>
                </a:solidFill>
              </a:rPr>
              <a:t>Tips, Tricks and Tropes</a:t>
            </a:r>
          </a:p>
        </p:txBody>
      </p:sp>
      <p:pic>
        <p:nvPicPr>
          <p:cNvPr id="262147" name="Picture 7" descr="vomit_draft.jpg">
            <a:extLst>
              <a:ext uri="{FF2B5EF4-FFF2-40B4-BE49-F238E27FC236}">
                <a16:creationId xmlns:a16="http://schemas.microsoft.com/office/drawing/2014/main" id="{EDAC3E8B-D17B-4B46-AD62-116912A07A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921125"/>
            <a:ext cx="2195512" cy="293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2148" name="Picture 8" descr="linzie_hunter_magpie.jpg">
            <a:extLst>
              <a:ext uri="{FF2B5EF4-FFF2-40B4-BE49-F238E27FC236}">
                <a16:creationId xmlns:a16="http://schemas.microsoft.com/office/drawing/2014/main" id="{1A1C62C4-318E-2849-9817-C17E7EB3FD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44938"/>
            <a:ext cx="2214563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2149" name="Picture 9" descr="linzie_hunter_random_page.jpg">
            <a:extLst>
              <a:ext uri="{FF2B5EF4-FFF2-40B4-BE49-F238E27FC236}">
                <a16:creationId xmlns:a16="http://schemas.microsoft.com/office/drawing/2014/main" id="{00BFE61C-86BD-8941-B394-421B2F1750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908050"/>
            <a:ext cx="2109787" cy="314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2150" name="Picture 12" descr="linzie_hunter_rubber_ducky.jpg">
            <a:extLst>
              <a:ext uri="{FF2B5EF4-FFF2-40B4-BE49-F238E27FC236}">
                <a16:creationId xmlns:a16="http://schemas.microsoft.com/office/drawing/2014/main" id="{AE88BF81-570C-684E-A7F4-33F9FAFBC1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765175"/>
            <a:ext cx="2449513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2151" name="Picture 13" descr="linzie_hunter_cup_cocoa.jpg">
            <a:extLst>
              <a:ext uri="{FF2B5EF4-FFF2-40B4-BE49-F238E27FC236}">
                <a16:creationId xmlns:a16="http://schemas.microsoft.com/office/drawing/2014/main" id="{ADFBBE1B-6A7D-A643-8573-C7622D297C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2922588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2152" name="Picture 1" descr="(c)Linzie_Hunter_ninja.jpg">
            <a:extLst>
              <a:ext uri="{FF2B5EF4-FFF2-40B4-BE49-F238E27FC236}">
                <a16:creationId xmlns:a16="http://schemas.microsoft.com/office/drawing/2014/main" id="{BE9BEFC9-8F13-9945-9AD3-C490CC4E56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429000"/>
            <a:ext cx="2503488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2153" name="Rectangle 14">
            <a:extLst>
              <a:ext uri="{FF2B5EF4-FFF2-40B4-BE49-F238E27FC236}">
                <a16:creationId xmlns:a16="http://schemas.microsoft.com/office/drawing/2014/main" id="{C735A0D8-E1F7-8547-BD1D-D178CED4D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6367463"/>
            <a:ext cx="26431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solidFill>
                  <a:srgbClr val="000000"/>
                </a:solidFill>
                <a:latin typeface="Apple Chancery" panose="03020702040506060504" pitchFamily="66" charset="-79"/>
              </a:rPr>
              <a:t>Ninja Description</a:t>
            </a:r>
          </a:p>
        </p:txBody>
      </p:sp>
    </p:spTree>
    <p:extLst>
      <p:ext uri="{BB962C8B-B14F-4D97-AF65-F5344CB8AC3E}">
        <p14:creationId xmlns:p14="http://schemas.microsoft.com/office/powerpoint/2010/main" val="563111928"/>
      </p:ext>
    </p:extLst>
  </p:cSld>
  <p:clrMapOvr>
    <a:masterClrMapping/>
  </p:clrMapOvr>
  <p:transition spd="slow">
    <p:wip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med_FINAL_sewer_demon_cov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836712"/>
            <a:ext cx="1972573" cy="3021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6" descr="escape_front_cov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836712"/>
            <a:ext cx="2057186" cy="314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" descr="Silver Arrow-0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708920"/>
            <a:ext cx="1817573" cy="2770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 descr="New_Thieves_of_Ostia_cove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63" y="2564904"/>
            <a:ext cx="1979712" cy="2920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HowtoWriteAGreatStory_Magpie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424" y="908720"/>
            <a:ext cx="1952576" cy="2996952"/>
          </a:xfrm>
          <a:prstGeom prst="rect">
            <a:avLst/>
          </a:prstGeom>
        </p:spPr>
      </p:pic>
      <p:pic>
        <p:nvPicPr>
          <p:cNvPr id="19" name="Picture 18" descr="time_travel_diaries_front_cover.tif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212976"/>
            <a:ext cx="1872208" cy="2765567"/>
          </a:xfrm>
          <a:prstGeom prst="rect">
            <a:avLst/>
          </a:prstGeom>
        </p:spPr>
      </p:pic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971600" y="0"/>
            <a:ext cx="752000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b="1" dirty="0"/>
              <a:t>Myth, Movies and Storytelling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331640" y="6063117"/>
            <a:ext cx="662473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000000"/>
                </a:solidFill>
              </a:rPr>
              <a:t>carolinelawrence@me.com</a:t>
            </a:r>
          </a:p>
        </p:txBody>
      </p:sp>
    </p:spTree>
    <p:extLst>
      <p:ext uri="{BB962C8B-B14F-4D97-AF65-F5344CB8AC3E}">
        <p14:creationId xmlns:p14="http://schemas.microsoft.com/office/powerpoint/2010/main" val="14959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_figure_achill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55117"/>
            <a:ext cx="7116316" cy="659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478720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tis_dips_achill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352928" cy="613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98427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90828</TotalTime>
  <Words>484</Words>
  <Application>Microsoft Macintosh PowerPoint</Application>
  <PresentationFormat>On-screen Show (4:3)</PresentationFormat>
  <Paragraphs>147</Paragraphs>
  <Slides>72</Slides>
  <Notes>64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5" baseType="lpstr">
      <vt:lpstr>Apple Chancery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1st Stop Audio Visual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1st Stop Audio Visual</dc:creator>
  <cp:lastModifiedBy>carolinelawrence@me.com</cp:lastModifiedBy>
  <cp:revision>887</cp:revision>
  <dcterms:created xsi:type="dcterms:W3CDTF">2012-03-01T07:55:50Z</dcterms:created>
  <dcterms:modified xsi:type="dcterms:W3CDTF">2019-11-12T10:55:51Z</dcterms:modified>
</cp:coreProperties>
</file>