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9" r:id="rId2"/>
    <p:sldId id="262" r:id="rId3"/>
    <p:sldId id="319" r:id="rId4"/>
    <p:sldId id="341" r:id="rId5"/>
    <p:sldId id="292" r:id="rId6"/>
    <p:sldId id="274" r:id="rId7"/>
    <p:sldId id="293" r:id="rId8"/>
    <p:sldId id="264" r:id="rId9"/>
    <p:sldId id="279" r:id="rId10"/>
    <p:sldId id="281" r:id="rId11"/>
    <p:sldId id="310" r:id="rId12"/>
    <p:sldId id="294" r:id="rId13"/>
    <p:sldId id="298" r:id="rId14"/>
    <p:sldId id="299" r:id="rId15"/>
    <p:sldId id="323" r:id="rId16"/>
    <p:sldId id="338" r:id="rId17"/>
    <p:sldId id="312" r:id="rId18"/>
    <p:sldId id="340" r:id="rId19"/>
    <p:sldId id="282" r:id="rId20"/>
    <p:sldId id="306" r:id="rId21"/>
    <p:sldId id="309" r:id="rId22"/>
    <p:sldId id="275" r:id="rId23"/>
    <p:sldId id="276" r:id="rId24"/>
    <p:sldId id="285" r:id="rId25"/>
    <p:sldId id="313" r:id="rId26"/>
    <p:sldId id="339" r:id="rId27"/>
    <p:sldId id="315" r:id="rId28"/>
    <p:sldId id="316" r:id="rId29"/>
    <p:sldId id="317" r:id="rId30"/>
    <p:sldId id="318" r:id="rId31"/>
    <p:sldId id="289" r:id="rId32"/>
    <p:sldId id="32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5B28"/>
    <a:srgbClr val="D3B045"/>
    <a:srgbClr val="D3A50D"/>
    <a:srgbClr val="593B05"/>
    <a:srgbClr val="651C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85"/>
    <p:restoredTop sz="94799"/>
  </p:normalViewPr>
  <p:slideViewPr>
    <p:cSldViewPr snapToGrid="0" snapToObjects="1">
      <p:cViewPr varScale="1">
        <p:scale>
          <a:sx n="42" d="100"/>
          <a:sy n="42" d="100"/>
        </p:scale>
        <p:origin x="78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AA7BD-10C8-8F4C-B99E-F3502328F349}" type="datetimeFigureOut">
              <a:rPr lang="en-US" smtClean="0"/>
              <a:t>11/21/2019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E852D-3C0A-8144-B123-4A147A856829}" type="slidenum">
              <a:rPr lang="en-US" smtClean="0"/>
              <a:t>‹#›</a:t>
            </a:fld>
            <a:endParaRPr lang="en-US"/>
          </a:p>
        </p:txBody>
      </p:sp>
    </p:spTree>
    <p:extLst>
      <p:ext uri="{BB962C8B-B14F-4D97-AF65-F5344CB8AC3E}">
        <p14:creationId xmlns:p14="http://schemas.microsoft.com/office/powerpoint/2010/main" val="1985313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5FD6ECD-4928-A143-A4BD-1191C860CA24}" type="datetimeFigureOut">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534189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FD6ECD-4928-A143-A4BD-1191C860CA24}" type="datetimeFigureOut">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1072653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FD6ECD-4928-A143-A4BD-1191C860CA24}" type="datetimeFigureOut">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2115893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88AA367-7A43-0043-B7A4-F567BAFC8370}"/>
              </a:ext>
            </a:extLst>
          </p:cNvPr>
          <p:cNvPicPr>
            <a:picLocks noChangeAspect="1"/>
          </p:cNvPicPr>
          <p:nvPr userDrawn="1"/>
        </p:nvPicPr>
        <p:blipFill rotWithShape="1">
          <a:blip r:embed="rId2">
            <a:alphaModFix amt="70000"/>
            <a:lum bright="70000" contrast="-70000"/>
          </a:blip>
          <a:srcRect r="3789"/>
          <a:stretch/>
        </p:blipFill>
        <p:spPr>
          <a:xfrm rot="10800000">
            <a:off x="1607856" y="-1"/>
            <a:ext cx="10584144" cy="6873425"/>
          </a:xfrm>
          <a:prstGeom prst="rect">
            <a:avLst/>
          </a:prstGeom>
        </p:spPr>
      </p:pic>
      <p:sp>
        <p:nvSpPr>
          <p:cNvPr id="2" name="Title 1"/>
          <p:cNvSpPr>
            <a:spLocks noGrp="1"/>
          </p:cNvSpPr>
          <p:nvPr>
            <p:ph type="title"/>
          </p:nvPr>
        </p:nvSpPr>
        <p:spPr>
          <a:xfrm>
            <a:off x="1892300" y="365125"/>
            <a:ext cx="9461500" cy="1325563"/>
          </a:xfrm>
        </p:spPr>
        <p:txBody>
          <a:bodyPr/>
          <a:lstStyle>
            <a:lvl1pPr>
              <a:defRPr cap="all" spc="300" baseline="0">
                <a:solidFill>
                  <a:srgbClr val="A95B28"/>
                </a:solidFill>
                <a:latin typeface="Gentium Plus" panose="02000503060000020004" pitchFamily="2" charset="0"/>
                <a:ea typeface="Gentium Plus" panose="02000503060000020004" pitchFamily="2" charset="0"/>
                <a:cs typeface="Gentium Plus" panose="02000503060000020004" pitchFamily="2" charset="0"/>
              </a:defRPr>
            </a:lvl1pPr>
          </a:lstStyle>
          <a:p>
            <a:r>
              <a:rPr lang="en-US" dirty="0"/>
              <a:t>Click to edit Master title style</a:t>
            </a:r>
          </a:p>
        </p:txBody>
      </p:sp>
      <p:sp>
        <p:nvSpPr>
          <p:cNvPr id="3" name="Content Placeholder 2"/>
          <p:cNvSpPr>
            <a:spLocks noGrp="1"/>
          </p:cNvSpPr>
          <p:nvPr>
            <p:ph idx="1"/>
          </p:nvPr>
        </p:nvSpPr>
        <p:spPr>
          <a:xfrm>
            <a:off x="1892300" y="1825625"/>
            <a:ext cx="9461500" cy="4351338"/>
          </a:xfrm>
        </p:spPr>
        <p:txBody>
          <a:bodyPr/>
          <a:lstStyle>
            <a:lvl1pPr>
              <a:defRPr spc="300">
                <a:solidFill>
                  <a:srgbClr val="D3A50D"/>
                </a:solidFill>
                <a:latin typeface="Gentium Plus" panose="02000503060000020004" pitchFamily="2" charset="0"/>
                <a:ea typeface="Gentium Plus" panose="02000503060000020004" pitchFamily="2" charset="0"/>
                <a:cs typeface="Gentium Plus" panose="02000503060000020004" pitchFamily="2" charset="0"/>
              </a:defRPr>
            </a:lvl1pPr>
            <a:lvl2pPr>
              <a:defRPr spc="300">
                <a:solidFill>
                  <a:srgbClr val="D3A50D"/>
                </a:solidFill>
                <a:latin typeface="Gentium Plus" panose="02000503060000020004" pitchFamily="2" charset="0"/>
                <a:ea typeface="Gentium Plus" panose="02000503060000020004" pitchFamily="2" charset="0"/>
                <a:cs typeface="Gentium Plus" panose="02000503060000020004" pitchFamily="2" charset="0"/>
              </a:defRPr>
            </a:lvl2pPr>
            <a:lvl3pPr>
              <a:defRPr spc="300">
                <a:solidFill>
                  <a:srgbClr val="D3A50D"/>
                </a:solidFill>
                <a:latin typeface="Gentium Plus" panose="02000503060000020004" pitchFamily="2" charset="0"/>
                <a:ea typeface="Gentium Plus" panose="02000503060000020004" pitchFamily="2" charset="0"/>
                <a:cs typeface="Gentium Plus" panose="02000503060000020004" pitchFamily="2" charset="0"/>
              </a:defRPr>
            </a:lvl3pPr>
            <a:lvl4pPr>
              <a:defRPr spc="300">
                <a:solidFill>
                  <a:srgbClr val="D3A50D"/>
                </a:solidFill>
                <a:latin typeface="Gentium Plus" panose="02000503060000020004" pitchFamily="2" charset="0"/>
                <a:ea typeface="Gentium Plus" panose="02000503060000020004" pitchFamily="2" charset="0"/>
                <a:cs typeface="Gentium Plus" panose="02000503060000020004" pitchFamily="2" charset="0"/>
              </a:defRPr>
            </a:lvl4pPr>
            <a:lvl5pPr>
              <a:defRPr spc="300">
                <a:solidFill>
                  <a:srgbClr val="D3A50D"/>
                </a:solidFill>
                <a:latin typeface="Gentium Plus" panose="02000503060000020004" pitchFamily="2" charset="0"/>
                <a:ea typeface="Gentium Plus" panose="02000503060000020004" pitchFamily="2" charset="0"/>
                <a:cs typeface="Gentium Plus" panose="0200050306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5FD6ECD-4928-A143-A4BD-1191C860CA24}" type="datetimeFigureOut">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D286-2D65-8F4B-9206-9FBF68EA3E27}" type="slidenum">
              <a:rPr lang="en-US" smtClean="0"/>
              <a:t>‹#›</a:t>
            </a:fld>
            <a:endParaRPr lang="en-US"/>
          </a:p>
        </p:txBody>
      </p:sp>
      <p:pic>
        <p:nvPicPr>
          <p:cNvPr id="9" name="Picture 8">
            <a:extLst>
              <a:ext uri="{FF2B5EF4-FFF2-40B4-BE49-F238E27FC236}">
                <a16:creationId xmlns:a16="http://schemas.microsoft.com/office/drawing/2014/main" id="{5735CB16-AC51-E749-9A0D-9FCFFA95F66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607856" cy="6858000"/>
          </a:xfrm>
          <a:prstGeom prst="rect">
            <a:avLst/>
          </a:prstGeom>
        </p:spPr>
      </p:pic>
    </p:spTree>
    <p:extLst>
      <p:ext uri="{BB962C8B-B14F-4D97-AF65-F5344CB8AC3E}">
        <p14:creationId xmlns:p14="http://schemas.microsoft.com/office/powerpoint/2010/main" val="61298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D6ECD-4928-A143-A4BD-1191C860CA24}" type="datetimeFigureOut">
              <a:rPr lang="en-US" smtClean="0"/>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945184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FD6ECD-4928-A143-A4BD-1191C860CA24}" type="datetimeFigureOut">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781657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FD6ECD-4928-A143-A4BD-1191C860CA24}" type="datetimeFigureOut">
              <a:rPr lang="en-US" smtClean="0"/>
              <a:t>11/21/2019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115509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5FD6ECD-4928-A143-A4BD-1191C860CA24}" type="datetimeFigureOut">
              <a:rPr lang="en-US" smtClean="0"/>
              <a:t>11/21/2019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374049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D6ECD-4928-A143-A4BD-1191C860CA24}" type="datetimeFigureOut">
              <a:rPr lang="en-US" smtClean="0"/>
              <a:t>11/21/2019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970807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D6ECD-4928-A143-A4BD-1191C860CA24}" type="datetimeFigureOut">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1930403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FD6ECD-4928-A143-A4BD-1191C860CA24}" type="datetimeFigureOut">
              <a:rPr lang="en-US" smtClean="0"/>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CD286-2D65-8F4B-9206-9FBF68EA3E27}" type="slidenum">
              <a:rPr lang="en-US" smtClean="0"/>
              <a:t>‹#›</a:t>
            </a:fld>
            <a:endParaRPr lang="en-US"/>
          </a:p>
        </p:txBody>
      </p:sp>
    </p:spTree>
    <p:extLst>
      <p:ext uri="{BB962C8B-B14F-4D97-AF65-F5344CB8AC3E}">
        <p14:creationId xmlns:p14="http://schemas.microsoft.com/office/powerpoint/2010/main" val="101643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FD6ECD-4928-A143-A4BD-1191C860CA24}" type="datetimeFigureOut">
              <a:rPr lang="en-US" smtClean="0"/>
              <a:t>11/21/2019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CD286-2D65-8F4B-9206-9FBF68EA3E27}" type="slidenum">
              <a:rPr lang="en-US" smtClean="0"/>
              <a:t>‹#›</a:t>
            </a:fld>
            <a:endParaRPr lang="en-US"/>
          </a:p>
        </p:txBody>
      </p:sp>
    </p:spTree>
    <p:extLst>
      <p:ext uri="{BB962C8B-B14F-4D97-AF65-F5344CB8AC3E}">
        <p14:creationId xmlns:p14="http://schemas.microsoft.com/office/powerpoint/2010/main" val="1956111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milyhauser.com/"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britishmuseum.org/research/collection_online/collection_object_details.aspx?objectId=282913&amp;partId=1" TargetMode="External"/><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cerhas.uc.edu/troy/timeline.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FEE5575-7112-AF40-8E35-D37DA554029E}"/>
              </a:ext>
            </a:extLst>
          </p:cNvPr>
          <p:cNvGrpSpPr/>
          <p:nvPr/>
        </p:nvGrpSpPr>
        <p:grpSpPr>
          <a:xfrm>
            <a:off x="4622739" y="455874"/>
            <a:ext cx="4469112" cy="371984"/>
            <a:chOff x="4429872" y="474556"/>
            <a:chExt cx="4469112" cy="371984"/>
          </a:xfrm>
        </p:grpSpPr>
        <p:sp>
          <p:nvSpPr>
            <p:cNvPr id="28" name="Rectangle 27">
              <a:extLst>
                <a:ext uri="{FF2B5EF4-FFF2-40B4-BE49-F238E27FC236}">
                  <a16:creationId xmlns:a16="http://schemas.microsoft.com/office/drawing/2014/main" id="{0450FBC3-E362-944E-A0CE-97BDF984A28B}"/>
                </a:ext>
              </a:extLst>
            </p:cNvPr>
            <p:cNvSpPr/>
            <p:nvPr/>
          </p:nvSpPr>
          <p:spPr>
            <a:xfrm>
              <a:off x="4605774" y="477208"/>
              <a:ext cx="4129909" cy="369332"/>
            </a:xfrm>
            <a:prstGeom prst="rect">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iangle 28">
              <a:extLst>
                <a:ext uri="{FF2B5EF4-FFF2-40B4-BE49-F238E27FC236}">
                  <a16:creationId xmlns:a16="http://schemas.microsoft.com/office/drawing/2014/main" id="{ADF49590-A445-F04E-BD6A-F94F2CE25FA2}"/>
                </a:ext>
              </a:extLst>
            </p:cNvPr>
            <p:cNvSpPr/>
            <p:nvPr/>
          </p:nvSpPr>
          <p:spPr>
            <a:xfrm rot="10800000">
              <a:off x="4435701" y="474556"/>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BE2117AD-36FE-7A42-8C38-91343C5292C6}"/>
                </a:ext>
              </a:extLst>
            </p:cNvPr>
            <p:cNvSpPr/>
            <p:nvPr/>
          </p:nvSpPr>
          <p:spPr>
            <a:xfrm rot="10800000">
              <a:off x="8580611" y="474556"/>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iangle 30">
              <a:extLst>
                <a:ext uri="{FF2B5EF4-FFF2-40B4-BE49-F238E27FC236}">
                  <a16:creationId xmlns:a16="http://schemas.microsoft.com/office/drawing/2014/main" id="{83EF7162-FCDE-734D-AB29-DA62729F6DA9}"/>
                </a:ext>
              </a:extLst>
            </p:cNvPr>
            <p:cNvSpPr/>
            <p:nvPr/>
          </p:nvSpPr>
          <p:spPr>
            <a:xfrm rot="10800000" flipH="1" flipV="1">
              <a:off x="8579898" y="647743"/>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31">
              <a:extLst>
                <a:ext uri="{FF2B5EF4-FFF2-40B4-BE49-F238E27FC236}">
                  <a16:creationId xmlns:a16="http://schemas.microsoft.com/office/drawing/2014/main" id="{9C4D8A48-1822-8647-8417-99B04B6F5104}"/>
                </a:ext>
              </a:extLst>
            </p:cNvPr>
            <p:cNvSpPr/>
            <p:nvPr/>
          </p:nvSpPr>
          <p:spPr>
            <a:xfrm rot="10800000" flipH="1" flipV="1">
              <a:off x="4429872" y="646107"/>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a:extLst>
              <a:ext uri="{FF2B5EF4-FFF2-40B4-BE49-F238E27FC236}">
                <a16:creationId xmlns:a16="http://schemas.microsoft.com/office/drawing/2014/main" id="{CECC2843-73FC-AE42-A8DA-257E1E00EB03}"/>
              </a:ext>
            </a:extLst>
          </p:cNvPr>
          <p:cNvPicPr>
            <a:picLocks noChangeAspect="1"/>
          </p:cNvPicPr>
          <p:nvPr/>
        </p:nvPicPr>
        <p:blipFill rotWithShape="1">
          <a:blip r:embed="rId2">
            <a:alphaModFix amt="70000"/>
            <a:lum bright="70000" contrast="-70000"/>
          </a:blip>
          <a:srcRect r="3789"/>
          <a:stretch/>
        </p:blipFill>
        <p:spPr>
          <a:xfrm rot="10800000">
            <a:off x="1607856" y="-1"/>
            <a:ext cx="10584144" cy="6873425"/>
          </a:xfrm>
          <a:prstGeom prst="rect">
            <a:avLst/>
          </a:prstGeom>
        </p:spPr>
      </p:pic>
      <p:sp>
        <p:nvSpPr>
          <p:cNvPr id="6" name="Title 5"/>
          <p:cNvSpPr>
            <a:spLocks noGrp="1"/>
          </p:cNvSpPr>
          <p:nvPr>
            <p:ph type="ctrTitle"/>
          </p:nvPr>
        </p:nvSpPr>
        <p:spPr>
          <a:xfrm>
            <a:off x="2073928" y="2118367"/>
            <a:ext cx="9144000" cy="1864895"/>
          </a:xfrm>
        </p:spPr>
        <p:txBody>
          <a:bodyPr>
            <a:noAutofit/>
          </a:bodyPr>
          <a:lstStyle/>
          <a:p>
            <a:pPr algn="l"/>
            <a:r>
              <a:rPr lang="en-US" spc="300" dirty="0">
                <a:solidFill>
                  <a:srgbClr val="A95B28"/>
                </a:solidFill>
                <a:latin typeface="Gentium Plus" panose="02000503060000020004" pitchFamily="2" charset="0"/>
                <a:ea typeface="Gentium Plus" panose="02000503060000020004" pitchFamily="2" charset="0"/>
                <a:cs typeface="Gentium Plus" panose="02000503060000020004" pitchFamily="2" charset="0"/>
              </a:rPr>
              <a:t>REWRITING ANCIENT GREEK MYTH IN FICTION</a:t>
            </a:r>
            <a:endParaRPr lang="en-GB" spc="300" dirty="0">
              <a:solidFill>
                <a:srgbClr val="A95B28"/>
              </a:solidFill>
              <a:latin typeface="Gentium Plus" panose="02000503060000020004" pitchFamily="2" charset="0"/>
              <a:ea typeface="Gentium Plus" panose="02000503060000020004" pitchFamily="2" charset="0"/>
              <a:cs typeface="Gentium Plus" panose="02000503060000020004" pitchFamily="2" charset="0"/>
            </a:endParaRPr>
          </a:p>
        </p:txBody>
      </p:sp>
      <p:sp>
        <p:nvSpPr>
          <p:cNvPr id="7" name="Subtitle 6"/>
          <p:cNvSpPr>
            <a:spLocks noGrp="1"/>
          </p:cNvSpPr>
          <p:nvPr>
            <p:ph type="subTitle" idx="1"/>
          </p:nvPr>
        </p:nvSpPr>
        <p:spPr>
          <a:xfrm>
            <a:off x="2073928" y="4219573"/>
            <a:ext cx="7492982" cy="1959019"/>
          </a:xfrm>
        </p:spPr>
        <p:txBody>
          <a:bodyPr>
            <a:normAutofit fontScale="85000" lnSpcReduction="20000"/>
          </a:bodyPr>
          <a:lstStyle/>
          <a:p>
            <a:pPr algn="l"/>
            <a:r>
              <a:rPr lang="en-US" sz="22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rPr>
              <a:t>Dr. Emily Hauser</a:t>
            </a:r>
          </a:p>
          <a:p>
            <a:pPr algn="l"/>
            <a:r>
              <a:rPr lang="en-US" sz="22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rPr>
              <a:t>University of Exeter</a:t>
            </a:r>
          </a:p>
          <a:p>
            <a:pPr algn="l"/>
            <a:endParaRPr lang="en-US" sz="22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hlinkClick r:id="rId3"/>
            </a:endParaRPr>
          </a:p>
          <a:p>
            <a:pPr algn="l"/>
            <a:r>
              <a:rPr lang="en-US" sz="1800" spc="300" dirty="0" err="1">
                <a:solidFill>
                  <a:srgbClr val="593B05"/>
                </a:solidFill>
                <a:latin typeface="Gentium Plus" panose="02000503060000020004" pitchFamily="2" charset="0"/>
                <a:ea typeface="Gentium Plus" panose="02000503060000020004" pitchFamily="2" charset="0"/>
                <a:cs typeface="Gentium Plus" panose="02000503060000020004" pitchFamily="2" charset="0"/>
              </a:rPr>
              <a:t>e.hauser@exeter.ac.uk</a:t>
            </a:r>
            <a:endParaRPr lang="en-US" sz="18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endParaRPr>
          </a:p>
          <a:p>
            <a:pPr algn="l"/>
            <a:r>
              <a:rPr lang="en-US" sz="18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rPr>
              <a:t>@</a:t>
            </a:r>
            <a:r>
              <a:rPr lang="en-US" sz="1800" spc="300" dirty="0" err="1">
                <a:solidFill>
                  <a:srgbClr val="593B05"/>
                </a:solidFill>
                <a:latin typeface="Gentium Plus" panose="02000503060000020004" pitchFamily="2" charset="0"/>
                <a:ea typeface="Gentium Plus" panose="02000503060000020004" pitchFamily="2" charset="0"/>
                <a:cs typeface="Gentium Plus" panose="02000503060000020004" pitchFamily="2" charset="0"/>
              </a:rPr>
              <a:t>ehauserwrites</a:t>
            </a:r>
            <a:endParaRPr lang="en-US" sz="18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endParaRPr>
          </a:p>
          <a:p>
            <a:pPr algn="l"/>
            <a:r>
              <a:rPr lang="en-US" sz="1800" spc="300" dirty="0" err="1">
                <a:solidFill>
                  <a:srgbClr val="593B05"/>
                </a:solidFill>
                <a:latin typeface="Gentium Plus" panose="02000503060000020004" pitchFamily="2" charset="0"/>
                <a:ea typeface="Gentium Plus" panose="02000503060000020004" pitchFamily="2" charset="0"/>
                <a:cs typeface="Gentium Plus" panose="02000503060000020004" pitchFamily="2" charset="0"/>
              </a:rPr>
              <a:t>www.emilyhauser.com</a:t>
            </a:r>
            <a:r>
              <a:rPr lang="en-US" sz="1800" spc="300" dirty="0">
                <a:solidFill>
                  <a:srgbClr val="593B05"/>
                </a:solidFill>
                <a:latin typeface="Gentium Plus" panose="02000503060000020004" pitchFamily="2" charset="0"/>
                <a:ea typeface="Gentium Plus" panose="02000503060000020004" pitchFamily="2" charset="0"/>
                <a:cs typeface="Gentium Plus" panose="02000503060000020004" pitchFamily="2" charset="0"/>
              </a:rPr>
              <a:t> </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607856" cy="6858000"/>
          </a:xfrm>
          <a:prstGeom prst="rect">
            <a:avLst/>
          </a:prstGeom>
        </p:spPr>
      </p:pic>
      <p:sp>
        <p:nvSpPr>
          <p:cNvPr id="9" name="Rectangle 8">
            <a:extLst>
              <a:ext uri="{FF2B5EF4-FFF2-40B4-BE49-F238E27FC236}">
                <a16:creationId xmlns:a16="http://schemas.microsoft.com/office/drawing/2014/main" id="{7FD72FE0-7838-314A-8836-7B668394F9F7}"/>
              </a:ext>
            </a:extLst>
          </p:cNvPr>
          <p:cNvSpPr/>
          <p:nvPr/>
        </p:nvSpPr>
        <p:spPr>
          <a:xfrm rot="16200000">
            <a:off x="3569777" y="-1700054"/>
            <a:ext cx="6627497" cy="10272042"/>
          </a:xfrm>
          <a:prstGeom prst="rect">
            <a:avLst/>
          </a:prstGeom>
          <a:noFill/>
          <a:ln w="28575">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F3EAC66-C813-2C41-B8AF-69D17111F599}"/>
              </a:ext>
            </a:extLst>
          </p:cNvPr>
          <p:cNvSpPr/>
          <p:nvPr/>
        </p:nvSpPr>
        <p:spPr>
          <a:xfrm rot="16200000">
            <a:off x="3641434" y="-1625196"/>
            <a:ext cx="6476161" cy="10106957"/>
          </a:xfrm>
          <a:prstGeom prst="rect">
            <a:avLst/>
          </a:prstGeom>
          <a:noFill/>
          <a:ln w="12700">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D5F870D1-0C2B-E940-BB87-40A4A2060E1D}"/>
              </a:ext>
            </a:extLst>
          </p:cNvPr>
          <p:cNvSpPr txBox="1"/>
          <p:nvPr/>
        </p:nvSpPr>
        <p:spPr>
          <a:xfrm>
            <a:off x="4599540" y="470007"/>
            <a:ext cx="4554378" cy="276999"/>
          </a:xfrm>
          <a:prstGeom prst="rect">
            <a:avLst/>
          </a:prstGeom>
          <a:noFill/>
        </p:spPr>
        <p:txBody>
          <a:bodyPr wrap="square" rtlCol="0">
            <a:spAutoFit/>
          </a:bodyPr>
          <a:lstStyle/>
          <a:p>
            <a:pPr algn="ctr"/>
            <a:r>
              <a:rPr lang="en-US" sz="1200" spc="300" dirty="0">
                <a:latin typeface="Times New Roman" panose="02020603050405020304" pitchFamily="18" charset="0"/>
                <a:ea typeface="Gentium Plus" panose="02000503060000020004" pitchFamily="2" charset="0"/>
                <a:cs typeface="Times New Roman" panose="02020603050405020304" pitchFamily="18" charset="0"/>
              </a:rPr>
              <a:t>WARWICK ANCIENT WORLDS DAY</a:t>
            </a:r>
          </a:p>
        </p:txBody>
      </p:sp>
      <p:sp>
        <p:nvSpPr>
          <p:cNvPr id="34" name="TextBox 33">
            <a:extLst>
              <a:ext uri="{FF2B5EF4-FFF2-40B4-BE49-F238E27FC236}">
                <a16:creationId xmlns:a16="http://schemas.microsoft.com/office/drawing/2014/main" id="{847D06C4-2856-024B-B266-38AE710DA61A}"/>
              </a:ext>
            </a:extLst>
          </p:cNvPr>
          <p:cNvSpPr txBox="1"/>
          <p:nvPr/>
        </p:nvSpPr>
        <p:spPr>
          <a:xfrm>
            <a:off x="5197336" y="912392"/>
            <a:ext cx="3332518" cy="338554"/>
          </a:xfrm>
          <a:prstGeom prst="rect">
            <a:avLst/>
          </a:prstGeom>
          <a:noFill/>
        </p:spPr>
        <p:txBody>
          <a:bodyPr wrap="square" rtlCol="0">
            <a:spAutoFit/>
          </a:bodyPr>
          <a:lstStyle/>
          <a:p>
            <a:pPr algn="ctr"/>
            <a:r>
              <a:rPr lang="en-US" sz="1600" spc="300" dirty="0">
                <a:latin typeface="Times New Roman" panose="02020603050405020304" pitchFamily="18" charset="0"/>
                <a:ea typeface="Gentium Plus" panose="02000503060000020004" pitchFamily="2" charset="0"/>
                <a:cs typeface="Times New Roman" panose="02020603050405020304" pitchFamily="18" charset="0"/>
              </a:rPr>
              <a:t>21 </a:t>
            </a:r>
            <a:r>
              <a:rPr lang="en-US" sz="1200" spc="300" dirty="0">
                <a:latin typeface="Times New Roman" panose="02020603050405020304" pitchFamily="18" charset="0"/>
                <a:ea typeface="Gentium Plus" panose="02000503060000020004" pitchFamily="2" charset="0"/>
                <a:cs typeface="Times New Roman" panose="02020603050405020304" pitchFamily="18" charset="0"/>
              </a:rPr>
              <a:t>NOVEMBER</a:t>
            </a:r>
            <a:r>
              <a:rPr lang="en-US" sz="1600" spc="300" dirty="0">
                <a:latin typeface="Times New Roman" panose="02020603050405020304" pitchFamily="18" charset="0"/>
                <a:ea typeface="Gentium Plus" panose="02000503060000020004" pitchFamily="2" charset="0"/>
                <a:cs typeface="Times New Roman" panose="02020603050405020304" pitchFamily="18" charset="0"/>
              </a:rPr>
              <a:t> </a:t>
            </a:r>
            <a:r>
              <a:rPr lang="en-US" sz="1600" spc="300" dirty="0">
                <a:latin typeface="Gentium Plus" panose="02000503060000020004" pitchFamily="2" charset="0"/>
                <a:ea typeface="Gentium Plus" panose="02000503060000020004" pitchFamily="2" charset="0"/>
                <a:cs typeface="Gentium Plus" panose="02000503060000020004" pitchFamily="2" charset="0"/>
              </a:rPr>
              <a:t>2019</a:t>
            </a:r>
          </a:p>
        </p:txBody>
      </p:sp>
    </p:spTree>
    <p:extLst>
      <p:ext uri="{BB962C8B-B14F-4D97-AF65-F5344CB8AC3E}">
        <p14:creationId xmlns:p14="http://schemas.microsoft.com/office/powerpoint/2010/main" val="868216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958" y="957317"/>
            <a:ext cx="7133021" cy="4747917"/>
          </a:xfrm>
          <a:prstGeom prst="rect">
            <a:avLst/>
          </a:prstGeom>
        </p:spPr>
      </p:pic>
      <p:sp>
        <p:nvSpPr>
          <p:cNvPr id="6" name="TextBox 5"/>
          <p:cNvSpPr txBox="1"/>
          <p:nvPr/>
        </p:nvSpPr>
        <p:spPr>
          <a:xfrm>
            <a:off x="8029904" y="957317"/>
            <a:ext cx="2762422" cy="707886"/>
          </a:xfrm>
          <a:prstGeom prst="rect">
            <a:avLst/>
          </a:prstGeom>
          <a:noFill/>
        </p:spPr>
        <p:txBody>
          <a:bodyPr wrap="square" rtlCol="0">
            <a:spAutoFit/>
          </a:bodyPr>
          <a:lstStyle/>
          <a:p>
            <a:r>
              <a:rPr lang="en-US" sz="2000" dirty="0">
                <a:latin typeface="Times New Roman" charset="0"/>
                <a:ea typeface="Times New Roman" charset="0"/>
                <a:cs typeface="Times New Roman" charset="0"/>
              </a:rPr>
              <a:t>The walls of Troy VI (Homer’s Troy)</a:t>
            </a:r>
            <a:endParaRPr lang="en-US" sz="1400" i="1" dirty="0">
              <a:latin typeface="Times New Roman" charset="0"/>
              <a:ea typeface="Times New Roman" charset="0"/>
              <a:cs typeface="Times New Roman" charset="0"/>
            </a:endParaRPr>
          </a:p>
        </p:txBody>
      </p:sp>
      <p:sp>
        <p:nvSpPr>
          <p:cNvPr id="7" name="TextBox 6"/>
          <p:cNvSpPr txBox="1"/>
          <p:nvPr/>
        </p:nvSpPr>
        <p:spPr>
          <a:xfrm>
            <a:off x="8029904" y="2550909"/>
            <a:ext cx="4162096" cy="646331"/>
          </a:xfrm>
          <a:prstGeom prst="rect">
            <a:avLst/>
          </a:prstGeom>
          <a:noFill/>
        </p:spPr>
        <p:txBody>
          <a:bodyPr wrap="square" rtlCol="0">
            <a:spAutoFit/>
          </a:bodyPr>
          <a:lstStyle/>
          <a:p>
            <a:r>
              <a:rPr lang="el-GR" dirty="0" err="1">
                <a:latin typeface="Times New Roman" charset="0"/>
                <a:ea typeface="Times New Roman" charset="0"/>
                <a:cs typeface="Times New Roman" charset="0"/>
              </a:rPr>
              <a:t>τρὶς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μὲν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ἐπ</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ἀγκῶνος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βῆ</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τείχεος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ὑψηλοῖο</a:t>
            </a:r>
            <a:r>
              <a:rPr lang="el-GR" dirty="0">
                <a:latin typeface="Times New Roman" charset="0"/>
                <a:ea typeface="Times New Roman" charset="0"/>
                <a:cs typeface="Times New Roman" charset="0"/>
              </a:rPr>
              <a:t> Πάτροκλος</a:t>
            </a:r>
            <a:r>
              <a:rPr lang="mr-IN" dirty="0">
                <a:latin typeface="Times New Roman" charset="0"/>
                <a:ea typeface="Times New Roman" charset="0"/>
                <a:cs typeface="Times New Roman" charset="0"/>
              </a:rPr>
              <a:t>…</a:t>
            </a:r>
            <a:endParaRPr lang="en-US" dirty="0">
              <a:latin typeface="Times New Roman" charset="0"/>
              <a:ea typeface="Times New Roman" charset="0"/>
              <a:cs typeface="Times New Roman" charset="0"/>
            </a:endParaRPr>
          </a:p>
        </p:txBody>
      </p:sp>
      <p:sp>
        <p:nvSpPr>
          <p:cNvPr id="8" name="TextBox 7"/>
          <p:cNvSpPr txBox="1"/>
          <p:nvPr/>
        </p:nvSpPr>
        <p:spPr>
          <a:xfrm>
            <a:off x="8029904" y="3484180"/>
            <a:ext cx="3888827" cy="1200329"/>
          </a:xfrm>
          <a:prstGeom prst="rect">
            <a:avLst/>
          </a:prstGeom>
          <a:noFill/>
        </p:spPr>
        <p:txBody>
          <a:bodyPr wrap="square" rtlCol="0">
            <a:spAutoFit/>
          </a:bodyPr>
          <a:lstStyle/>
          <a:p>
            <a:r>
              <a:rPr lang="en-US" dirty="0">
                <a:latin typeface="Times New Roman" charset="0"/>
                <a:ea typeface="Times New Roman" charset="0"/>
                <a:cs typeface="Times New Roman" charset="0"/>
              </a:rPr>
              <a:t>Three times Patroclus tried to scale the bend/slope/angle of the high wall</a:t>
            </a:r>
            <a:r>
              <a:rPr lang="mr-IN" dirty="0">
                <a:latin typeface="Times New Roman" charset="0"/>
                <a:ea typeface="Times New Roman" charset="0"/>
                <a:cs typeface="Times New Roman" charset="0"/>
              </a:rPr>
              <a:t>…</a:t>
            </a:r>
            <a:endParaRPr lang="en-GB" dirty="0">
              <a:latin typeface="Times New Roman" charset="0"/>
              <a:ea typeface="Times New Roman" charset="0"/>
              <a:cs typeface="Times New Roman" charset="0"/>
            </a:endParaRPr>
          </a:p>
          <a:p>
            <a:endParaRPr lang="en-GB" dirty="0">
              <a:latin typeface="Times New Roman" charset="0"/>
              <a:ea typeface="Times New Roman" charset="0"/>
              <a:cs typeface="Times New Roman" charset="0"/>
            </a:endParaRPr>
          </a:p>
          <a:p>
            <a:pPr algn="r"/>
            <a:r>
              <a:rPr lang="en-GB" i="1" dirty="0">
                <a:latin typeface="Times New Roman" charset="0"/>
                <a:ea typeface="Times New Roman" charset="0"/>
                <a:cs typeface="Times New Roman" charset="0"/>
              </a:rPr>
              <a:t>Iliad</a:t>
            </a:r>
            <a:r>
              <a:rPr lang="en-GB" dirty="0">
                <a:latin typeface="Times New Roman" charset="0"/>
                <a:ea typeface="Times New Roman" charset="0"/>
                <a:cs typeface="Times New Roman" charset="0"/>
              </a:rPr>
              <a:t> 16.702-3</a:t>
            </a:r>
            <a:endParaRPr lang="en-US" i="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37344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4220" y="1858"/>
            <a:ext cx="5142108" cy="6856142"/>
          </a:xfrm>
          <a:prstGeom prst="rect">
            <a:avLst/>
          </a:prstGeom>
        </p:spPr>
      </p:pic>
    </p:spTree>
    <p:extLst>
      <p:ext uri="{BB962C8B-B14F-4D97-AF65-F5344CB8AC3E}">
        <p14:creationId xmlns:p14="http://schemas.microsoft.com/office/powerpoint/2010/main" val="37307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3191" y="1129424"/>
            <a:ext cx="8834821" cy="4588168"/>
          </a:xfrm>
          <a:prstGeom prst="rect">
            <a:avLst/>
          </a:prstGeom>
        </p:spPr>
      </p:pic>
      <p:sp>
        <p:nvSpPr>
          <p:cNvPr id="3" name="TextBox 2"/>
          <p:cNvSpPr txBox="1"/>
          <p:nvPr/>
        </p:nvSpPr>
        <p:spPr>
          <a:xfrm>
            <a:off x="446690" y="1129424"/>
            <a:ext cx="2278292" cy="1015663"/>
          </a:xfrm>
          <a:prstGeom prst="rect">
            <a:avLst/>
          </a:prstGeom>
          <a:noFill/>
        </p:spPr>
        <p:txBody>
          <a:bodyPr wrap="square" rtlCol="0">
            <a:spAutoFit/>
          </a:bodyPr>
          <a:lstStyle/>
          <a:p>
            <a:r>
              <a:rPr lang="en-US" sz="2000" dirty="0">
                <a:latin typeface="Times New Roman" charset="0"/>
                <a:ea typeface="Times New Roman" charset="0"/>
                <a:cs typeface="Times New Roman" charset="0"/>
              </a:rPr>
              <a:t>Evidence of a siege mentality: buried clay vessels</a:t>
            </a:r>
            <a:endParaRPr lang="en-US" sz="1400" i="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358664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233" y="846667"/>
            <a:ext cx="6121732" cy="4995333"/>
          </a:xfrm>
          <a:prstGeom prst="rect">
            <a:avLst/>
          </a:prstGeom>
        </p:spPr>
      </p:pic>
      <p:sp>
        <p:nvSpPr>
          <p:cNvPr id="3" name="TextBox 2"/>
          <p:cNvSpPr txBox="1"/>
          <p:nvPr/>
        </p:nvSpPr>
        <p:spPr>
          <a:xfrm>
            <a:off x="7319881" y="846667"/>
            <a:ext cx="2810708" cy="1354217"/>
          </a:xfrm>
          <a:prstGeom prst="rect">
            <a:avLst/>
          </a:prstGeom>
          <a:noFill/>
        </p:spPr>
        <p:txBody>
          <a:bodyPr wrap="square" rtlCol="0">
            <a:spAutoFit/>
          </a:bodyPr>
          <a:lstStyle/>
          <a:p>
            <a:r>
              <a:rPr lang="en-US" sz="2000" dirty="0">
                <a:latin typeface="Times New Roman" charset="0"/>
                <a:ea typeface="Times New Roman" charset="0"/>
                <a:cs typeface="Times New Roman" charset="0"/>
              </a:rPr>
              <a:t>Spindle whorl from Troy, 3000–2000 BCE</a:t>
            </a:r>
            <a:endParaRPr lang="en-US" sz="2000" i="1" dirty="0">
              <a:latin typeface="Times New Roman" charset="0"/>
              <a:ea typeface="Times New Roman" charset="0"/>
              <a:cs typeface="Times New Roman" charset="0"/>
            </a:endParaRPr>
          </a:p>
          <a:p>
            <a:endParaRPr lang="en-US" sz="1400" i="1" dirty="0">
              <a:latin typeface="Times New Roman" charset="0"/>
              <a:ea typeface="Times New Roman" charset="0"/>
              <a:cs typeface="Times New Roman" charset="0"/>
            </a:endParaRPr>
          </a:p>
          <a:p>
            <a:r>
              <a:rPr lang="sk-SK" sz="1400" dirty="0" err="1">
                <a:latin typeface="Times New Roman" charset="0"/>
                <a:ea typeface="Times New Roman" charset="0"/>
                <a:cs typeface="Times New Roman" charset="0"/>
                <a:hlinkClick r:id="rId3"/>
              </a:rPr>
              <a:t>The</a:t>
            </a:r>
            <a:r>
              <a:rPr lang="sk-SK" sz="1400" dirty="0">
                <a:latin typeface="Times New Roman" charset="0"/>
                <a:ea typeface="Times New Roman" charset="0"/>
                <a:cs typeface="Times New Roman" charset="0"/>
                <a:hlinkClick r:id="rId3"/>
              </a:rPr>
              <a:t> British </a:t>
            </a:r>
            <a:r>
              <a:rPr lang="sk-SK" sz="1400" dirty="0" err="1">
                <a:latin typeface="Times New Roman" charset="0"/>
                <a:ea typeface="Times New Roman" charset="0"/>
                <a:cs typeface="Times New Roman" charset="0"/>
                <a:hlinkClick r:id="rId3"/>
              </a:rPr>
              <a:t>Museum</a:t>
            </a:r>
            <a:endParaRPr lang="sk-SK" sz="1400" dirty="0">
              <a:latin typeface="Times New Roman" charset="0"/>
              <a:ea typeface="Times New Roman" charset="0"/>
              <a:cs typeface="Times New Roman" charset="0"/>
            </a:endParaRPr>
          </a:p>
          <a:p>
            <a:r>
              <a:rPr lang="sk-SK" sz="1400" dirty="0">
                <a:latin typeface="Times New Roman" charset="0"/>
                <a:ea typeface="Times New Roman" charset="0"/>
                <a:cs typeface="Times New Roman" charset="0"/>
              </a:rPr>
              <a:t>3.1 x 1.6 cm</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97675" y="1820333"/>
            <a:ext cx="2040468" cy="4312807"/>
          </a:xfrm>
          <a:prstGeom prst="rect">
            <a:avLst/>
          </a:prstGeom>
        </p:spPr>
      </p:pic>
    </p:spTree>
    <p:extLst>
      <p:ext uri="{BB962C8B-B14F-4D97-AF65-F5344CB8AC3E}">
        <p14:creationId xmlns:p14="http://schemas.microsoft.com/office/powerpoint/2010/main" val="1868078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9341186" y="654162"/>
            <a:ext cx="2739112" cy="1138773"/>
          </a:xfrm>
          <a:prstGeom prst="rect">
            <a:avLst/>
          </a:prstGeom>
          <a:noFill/>
        </p:spPr>
        <p:txBody>
          <a:bodyPr wrap="square" rtlCol="0">
            <a:spAutoFit/>
          </a:bodyPr>
          <a:lstStyle/>
          <a:p>
            <a:r>
              <a:rPr lang="en-US" sz="2000" dirty="0">
                <a:latin typeface="Times New Roman" charset="0"/>
                <a:ea typeface="Times New Roman" charset="0"/>
                <a:cs typeface="Times New Roman" charset="0"/>
              </a:rPr>
              <a:t>The Mycenaean Lady Fresco</a:t>
            </a:r>
            <a:endParaRPr lang="en-US" sz="2000" i="1" dirty="0">
              <a:latin typeface="Times New Roman" charset="0"/>
              <a:ea typeface="Times New Roman" charset="0"/>
              <a:cs typeface="Times New Roman" charset="0"/>
            </a:endParaRPr>
          </a:p>
          <a:p>
            <a:endParaRPr lang="en-US" sz="1400" i="1" dirty="0">
              <a:latin typeface="Times New Roman" charset="0"/>
              <a:ea typeface="Times New Roman" charset="0"/>
              <a:cs typeface="Times New Roman" charset="0"/>
            </a:endParaRPr>
          </a:p>
          <a:p>
            <a:r>
              <a:rPr lang="sk-SK" sz="1400" dirty="0" err="1">
                <a:latin typeface="Times New Roman" charset="0"/>
                <a:ea typeface="Times New Roman" charset="0"/>
                <a:cs typeface="Times New Roman" charset="0"/>
              </a:rPr>
              <a:t>Mycenae</a:t>
            </a:r>
            <a:r>
              <a:rPr lang="sk-SK" sz="1400" dirty="0">
                <a:latin typeface="Times New Roman" charset="0"/>
                <a:ea typeface="Times New Roman" charset="0"/>
                <a:cs typeface="Times New Roman" charset="0"/>
              </a:rPr>
              <a:t>, 13th cent. BCE</a:t>
            </a:r>
          </a:p>
        </p:txBody>
      </p:sp>
    </p:spTree>
    <p:extLst>
      <p:ext uri="{BB962C8B-B14F-4D97-AF65-F5344CB8AC3E}">
        <p14:creationId xmlns:p14="http://schemas.microsoft.com/office/powerpoint/2010/main" val="589253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6274" y="861728"/>
            <a:ext cx="5474369" cy="3416320"/>
          </a:xfrm>
          <a:prstGeom prst="rect">
            <a:avLst/>
          </a:prstGeom>
          <a:solidFill>
            <a:schemeClr val="bg1"/>
          </a:solidFill>
        </p:spPr>
        <p:txBody>
          <a:bodyPr wrap="square" rtlCol="0">
            <a:spAutoFit/>
          </a:bodyPr>
          <a:lstStyle/>
          <a:p>
            <a:pPr>
              <a:lnSpc>
                <a:spcPct val="200000"/>
              </a:lnSpc>
            </a:pPr>
            <a:r>
              <a:rPr lang="el-GR" dirty="0" err="1">
                <a:latin typeface="Times New Roman" charset="0"/>
                <a:ea typeface="Times New Roman" charset="0"/>
                <a:cs typeface="Times New Roman" charset="0"/>
              </a:rPr>
              <a:t>κεῖτο</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γὰρ</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νήεσσι</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ποδάρκης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δῖος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Ἀχιλλεὺς</a:t>
            </a:r>
            <a:r>
              <a:rPr lang="el-GR" dirty="0">
                <a:latin typeface="Times New Roman" charset="0"/>
                <a:ea typeface="Times New Roman" charset="0"/>
                <a:cs typeface="Times New Roman" charset="0"/>
              </a:rPr>
              <a:t> </a:t>
            </a:r>
            <a:endParaRPr lang="en-GB" dirty="0">
              <a:latin typeface="Times New Roman" charset="0"/>
              <a:ea typeface="Times New Roman" charset="0"/>
              <a:cs typeface="Times New Roman" charset="0"/>
            </a:endParaRPr>
          </a:p>
          <a:p>
            <a:pPr>
              <a:lnSpc>
                <a:spcPct val="200000"/>
              </a:lnSpc>
            </a:pPr>
            <a:r>
              <a:rPr lang="el-GR" dirty="0" err="1">
                <a:latin typeface="Times New Roman" charset="0"/>
                <a:ea typeface="Times New Roman" charset="0"/>
                <a:cs typeface="Times New Roman" charset="0"/>
              </a:rPr>
              <a:t>κούρης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χωόμενος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Βρισηΐδος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ἠϋκόμοιο</a:t>
            </a:r>
            <a:r>
              <a:rPr lang="el-GR" dirty="0">
                <a:latin typeface="Times New Roman" charset="0"/>
                <a:ea typeface="Times New Roman" charset="0"/>
                <a:cs typeface="Times New Roman" charset="0"/>
              </a:rPr>
              <a:t>, </a:t>
            </a:r>
            <a:endParaRPr lang="en-GB" dirty="0">
              <a:latin typeface="Times New Roman" charset="0"/>
              <a:ea typeface="Times New Roman" charset="0"/>
              <a:cs typeface="Times New Roman" charset="0"/>
            </a:endParaRPr>
          </a:p>
          <a:p>
            <a:pPr>
              <a:lnSpc>
                <a:spcPct val="200000"/>
              </a:lnSpc>
            </a:pPr>
            <a:r>
              <a:rPr lang="el-GR" dirty="0" err="1">
                <a:latin typeface="Times New Roman" charset="0"/>
                <a:ea typeface="Times New Roman" charset="0"/>
                <a:cs typeface="Times New Roman" charset="0"/>
              </a:rPr>
              <a:t>τὴν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ἐκ</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Λυρνησσοῦ</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ἐξείλετο</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πολλὰ</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μογήσας</a:t>
            </a:r>
            <a:r>
              <a:rPr lang="el-GR" dirty="0">
                <a:latin typeface="Times New Roman" charset="0"/>
                <a:ea typeface="Times New Roman" charset="0"/>
                <a:cs typeface="Times New Roman" charset="0"/>
              </a:rPr>
              <a:t> </a:t>
            </a:r>
            <a:endParaRPr lang="en-GB" dirty="0">
              <a:latin typeface="Times New Roman" charset="0"/>
              <a:ea typeface="Times New Roman" charset="0"/>
              <a:cs typeface="Times New Roman" charset="0"/>
            </a:endParaRPr>
          </a:p>
          <a:p>
            <a:pPr>
              <a:lnSpc>
                <a:spcPct val="200000"/>
              </a:lnSpc>
            </a:pPr>
            <a:r>
              <a:rPr lang="el-GR" dirty="0" err="1">
                <a:latin typeface="Times New Roman" charset="0"/>
                <a:ea typeface="Times New Roman" charset="0"/>
                <a:cs typeface="Times New Roman" charset="0"/>
              </a:rPr>
              <a:t>Λυρνησσὸν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διαπορθήσας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καὶ</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τείχεα</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Θήβης</a:t>
            </a:r>
            <a:r>
              <a:rPr lang="el-GR" dirty="0">
                <a:latin typeface="Times New Roman" charset="0"/>
                <a:ea typeface="Times New Roman" charset="0"/>
                <a:cs typeface="Times New Roman" charset="0"/>
              </a:rPr>
              <a:t>, </a:t>
            </a:r>
            <a:endParaRPr lang="en-GB" dirty="0">
              <a:latin typeface="Times New Roman" charset="0"/>
              <a:ea typeface="Times New Roman" charset="0"/>
              <a:cs typeface="Times New Roman" charset="0"/>
            </a:endParaRPr>
          </a:p>
          <a:p>
            <a:pPr>
              <a:lnSpc>
                <a:spcPct val="200000"/>
              </a:lnSpc>
            </a:pPr>
            <a:r>
              <a:rPr lang="el-GR" dirty="0" err="1">
                <a:latin typeface="Times New Roman" charset="0"/>
                <a:ea typeface="Times New Roman" charset="0"/>
                <a:cs typeface="Times New Roman" charset="0"/>
              </a:rPr>
              <a:t>κὰδ</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δὲ</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Μύνητ</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ἔβαλεν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καὶ</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Ἐπίστροφον</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ἐγχεσιμώρους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υἱέας</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Εὐηνοῖο</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Σεληπιάδαο</a:t>
            </a:r>
            <a:r>
              <a:rPr lang="el-GR" dirty="0">
                <a:latin typeface="Times New Roman" charset="0"/>
                <a:ea typeface="Times New Roman" charset="0"/>
                <a:cs typeface="Times New Roman" charset="0"/>
              </a:rPr>
              <a:t> </a:t>
            </a:r>
            <a:r>
              <a:rPr lang="el-GR" dirty="0" err="1">
                <a:latin typeface="Times New Roman" charset="0"/>
                <a:ea typeface="Times New Roman" charset="0"/>
                <a:cs typeface="Times New Roman" charset="0"/>
              </a:rPr>
              <a:t>ἄνακτος</a:t>
            </a:r>
            <a:r>
              <a:rPr lang="mr-IN" dirty="0">
                <a:latin typeface="Times New Roman" charset="0"/>
                <a:ea typeface="Times New Roman" charset="0"/>
                <a:cs typeface="Times New Roman" charset="0"/>
              </a:rPr>
              <a:t>…</a:t>
            </a:r>
            <a:endParaRPr lang="en-GB" dirty="0">
              <a:latin typeface="Times New Roman" charset="0"/>
              <a:ea typeface="Times New Roman" charset="0"/>
              <a:cs typeface="Times New Roman" charset="0"/>
            </a:endParaRPr>
          </a:p>
        </p:txBody>
      </p:sp>
      <p:sp>
        <p:nvSpPr>
          <p:cNvPr id="3" name="TextBox 2"/>
          <p:cNvSpPr txBox="1"/>
          <p:nvPr/>
        </p:nvSpPr>
        <p:spPr>
          <a:xfrm>
            <a:off x="8775703" y="769934"/>
            <a:ext cx="2739112" cy="1138773"/>
          </a:xfrm>
          <a:prstGeom prst="rect">
            <a:avLst/>
          </a:prstGeom>
          <a:noFill/>
        </p:spPr>
        <p:txBody>
          <a:bodyPr wrap="square" rtlCol="0">
            <a:spAutoFit/>
          </a:bodyPr>
          <a:lstStyle/>
          <a:p>
            <a:r>
              <a:rPr lang="en-US" sz="2000" dirty="0" err="1">
                <a:latin typeface="Optima" panose="02000503060000020004" pitchFamily="2" charset="0"/>
                <a:ea typeface="Times New Roman" charset="0"/>
                <a:cs typeface="Times New Roman" charset="0"/>
              </a:rPr>
              <a:t>Briseis</a:t>
            </a:r>
            <a:r>
              <a:rPr lang="en-US" sz="2000" dirty="0">
                <a:latin typeface="Optima" panose="02000503060000020004" pitchFamily="2" charset="0"/>
                <a:ea typeface="Times New Roman" charset="0"/>
                <a:cs typeface="Times New Roman" charset="0"/>
              </a:rPr>
              <a:t> and </a:t>
            </a:r>
            <a:r>
              <a:rPr lang="en-US" sz="2000" dirty="0" err="1">
                <a:latin typeface="Optima" panose="02000503060000020004" pitchFamily="2" charset="0"/>
                <a:ea typeface="Times New Roman" charset="0"/>
                <a:cs typeface="Times New Roman" charset="0"/>
              </a:rPr>
              <a:t>Mynes</a:t>
            </a:r>
            <a:r>
              <a:rPr lang="en-US" sz="2000" dirty="0">
                <a:latin typeface="Optima" panose="02000503060000020004" pitchFamily="2" charset="0"/>
                <a:ea typeface="Times New Roman" charset="0"/>
                <a:cs typeface="Times New Roman" charset="0"/>
              </a:rPr>
              <a:t> in the </a:t>
            </a:r>
            <a:r>
              <a:rPr lang="en-US" sz="2000" i="1" dirty="0">
                <a:latin typeface="Optima" panose="02000503060000020004" pitchFamily="2" charset="0"/>
                <a:ea typeface="Times New Roman" charset="0"/>
                <a:cs typeface="Times New Roman" charset="0"/>
              </a:rPr>
              <a:t>Iliad</a:t>
            </a:r>
          </a:p>
          <a:p>
            <a:endParaRPr lang="en-US" sz="1400" i="1" dirty="0">
              <a:latin typeface="Optima" panose="02000503060000020004" pitchFamily="2" charset="0"/>
              <a:ea typeface="Times New Roman" charset="0"/>
              <a:cs typeface="Times New Roman" charset="0"/>
            </a:endParaRPr>
          </a:p>
          <a:p>
            <a:r>
              <a:rPr lang="sk-SK" sz="1400" i="1" dirty="0">
                <a:latin typeface="Optima" panose="02000503060000020004" pitchFamily="2" charset="0"/>
                <a:ea typeface="Times New Roman" charset="0"/>
                <a:cs typeface="Times New Roman" charset="0"/>
              </a:rPr>
              <a:t>Iliad </a:t>
            </a:r>
            <a:r>
              <a:rPr lang="sk-SK" sz="1400" dirty="0">
                <a:latin typeface="Optima" panose="02000503060000020004" pitchFamily="2" charset="0"/>
                <a:ea typeface="Times New Roman" charset="0"/>
                <a:cs typeface="Times New Roman" charset="0"/>
              </a:rPr>
              <a:t>2.688-694</a:t>
            </a:r>
            <a:endParaRPr lang="sk-SK" sz="1400" i="1" dirty="0">
              <a:latin typeface="Optima" panose="02000503060000020004" pitchFamily="2" charset="0"/>
              <a:ea typeface="Times New Roman" charset="0"/>
              <a:cs typeface="Times New Roman" charset="0"/>
            </a:endParaRPr>
          </a:p>
        </p:txBody>
      </p:sp>
      <p:sp>
        <p:nvSpPr>
          <p:cNvPr id="4" name="TextBox 3"/>
          <p:cNvSpPr txBox="1"/>
          <p:nvPr/>
        </p:nvSpPr>
        <p:spPr>
          <a:xfrm>
            <a:off x="6589762" y="2493719"/>
            <a:ext cx="5101391" cy="3884910"/>
          </a:xfrm>
          <a:prstGeom prst="rect">
            <a:avLst/>
          </a:prstGeom>
          <a:solidFill>
            <a:schemeClr val="bg1"/>
          </a:solidFill>
        </p:spPr>
        <p:txBody>
          <a:bodyPr wrap="square" rtlCol="0">
            <a:spAutoFit/>
          </a:bodyPr>
          <a:lstStyle/>
          <a:p>
            <a:pPr>
              <a:lnSpc>
                <a:spcPct val="200000"/>
              </a:lnSpc>
            </a:pPr>
            <a:r>
              <a:rPr lang="en-US" dirty="0">
                <a:latin typeface="Optima" panose="02000503060000020004" pitchFamily="2" charset="0"/>
                <a:ea typeface="Times New Roman" charset="0"/>
                <a:cs typeface="Times New Roman" charset="0"/>
              </a:rPr>
              <a:t>noble Achilles, the swift of foot, rested idle among the ships, filled with his wrath because of </a:t>
            </a:r>
            <a:r>
              <a:rPr lang="en-US" dirty="0">
                <a:solidFill>
                  <a:srgbClr val="A95B28"/>
                </a:solidFill>
                <a:latin typeface="Optima" panose="02000503060000020004" pitchFamily="2" charset="0"/>
                <a:ea typeface="Times New Roman" charset="0"/>
                <a:cs typeface="Times New Roman" charset="0"/>
              </a:rPr>
              <a:t>fair </a:t>
            </a:r>
            <a:r>
              <a:rPr lang="en-US" dirty="0" err="1">
                <a:solidFill>
                  <a:srgbClr val="A95B28"/>
                </a:solidFill>
                <a:latin typeface="Optima" panose="02000503060000020004" pitchFamily="2" charset="0"/>
                <a:ea typeface="Times New Roman" charset="0"/>
                <a:cs typeface="Times New Roman" charset="0"/>
              </a:rPr>
              <a:t>Briseis</a:t>
            </a:r>
            <a:r>
              <a:rPr lang="en-US" dirty="0">
                <a:solidFill>
                  <a:srgbClr val="A95B28"/>
                </a:solidFill>
                <a:latin typeface="Optima" panose="02000503060000020004" pitchFamily="2" charset="0"/>
                <a:ea typeface="Times New Roman" charset="0"/>
                <a:cs typeface="Times New Roman" charset="0"/>
              </a:rPr>
              <a:t>, whom he’d won by his exploits at </a:t>
            </a:r>
            <a:r>
              <a:rPr lang="en-US" dirty="0" err="1">
                <a:solidFill>
                  <a:srgbClr val="A95B28"/>
                </a:solidFill>
                <a:latin typeface="Optima" panose="02000503060000020004" pitchFamily="2" charset="0"/>
                <a:ea typeface="Times New Roman" charset="0"/>
                <a:cs typeface="Times New Roman" charset="0"/>
              </a:rPr>
              <a:t>Lyrnessus</a:t>
            </a:r>
            <a:r>
              <a:rPr lang="en-US" dirty="0">
                <a:solidFill>
                  <a:srgbClr val="A95B28"/>
                </a:solidFill>
                <a:latin typeface="Optima" panose="02000503060000020004" pitchFamily="2" charset="0"/>
                <a:ea typeface="Times New Roman" charset="0"/>
                <a:cs typeface="Times New Roman" charset="0"/>
              </a:rPr>
              <a:t>, razing it and storming Thebe’s wall</a:t>
            </a:r>
            <a:r>
              <a:rPr lang="en-US" dirty="0">
                <a:latin typeface="Optima" panose="02000503060000020004" pitchFamily="2" charset="0"/>
                <a:ea typeface="Times New Roman" charset="0"/>
                <a:cs typeface="Times New Roman" charset="0"/>
              </a:rPr>
              <a:t>, slaughtering </a:t>
            </a:r>
            <a:r>
              <a:rPr lang="en-US" dirty="0" err="1">
                <a:solidFill>
                  <a:srgbClr val="A95B28"/>
                </a:solidFill>
                <a:latin typeface="Optima" panose="02000503060000020004" pitchFamily="2" charset="0"/>
                <a:ea typeface="Times New Roman" charset="0"/>
                <a:cs typeface="Times New Roman" charset="0"/>
              </a:rPr>
              <a:t>Mynes</a:t>
            </a:r>
            <a:r>
              <a:rPr lang="en-US" dirty="0">
                <a:latin typeface="Optima" panose="02000503060000020004" pitchFamily="2" charset="0"/>
                <a:ea typeface="Times New Roman" charset="0"/>
                <a:cs typeface="Times New Roman" charset="0"/>
              </a:rPr>
              <a:t> and </a:t>
            </a:r>
            <a:r>
              <a:rPr lang="en-US" dirty="0" err="1">
                <a:latin typeface="Optima" panose="02000503060000020004" pitchFamily="2" charset="0"/>
                <a:ea typeface="Times New Roman" charset="0"/>
                <a:cs typeface="Times New Roman" charset="0"/>
              </a:rPr>
              <a:t>Epistrophus</a:t>
            </a:r>
            <a:r>
              <a:rPr lang="en-US" dirty="0">
                <a:latin typeface="Optima" panose="02000503060000020004" pitchFamily="2" charset="0"/>
                <a:ea typeface="Times New Roman" charset="0"/>
                <a:cs typeface="Times New Roman" charset="0"/>
              </a:rPr>
              <a:t>, bold spearmen, warrior sons of King </a:t>
            </a:r>
            <a:r>
              <a:rPr lang="en-US" dirty="0" err="1">
                <a:latin typeface="Optima" panose="02000503060000020004" pitchFamily="2" charset="0"/>
                <a:ea typeface="Times New Roman" charset="0"/>
                <a:cs typeface="Times New Roman" charset="0"/>
              </a:rPr>
              <a:t>Evenus</a:t>
            </a:r>
            <a:r>
              <a:rPr lang="en-US" dirty="0">
                <a:latin typeface="Optima" panose="02000503060000020004" pitchFamily="2" charset="0"/>
                <a:ea typeface="Times New Roman" charset="0"/>
                <a:cs typeface="Times New Roman" charset="0"/>
              </a:rPr>
              <a:t>, </a:t>
            </a:r>
            <a:r>
              <a:rPr lang="en-US" dirty="0" err="1">
                <a:latin typeface="Optima" panose="02000503060000020004" pitchFamily="2" charset="0"/>
                <a:ea typeface="Times New Roman" charset="0"/>
                <a:cs typeface="Times New Roman" charset="0"/>
              </a:rPr>
              <a:t>Selepus</a:t>
            </a:r>
            <a:r>
              <a:rPr lang="en-US" dirty="0">
                <a:latin typeface="Optima" panose="02000503060000020004" pitchFamily="2" charset="0"/>
                <a:ea typeface="Times New Roman" charset="0"/>
                <a:cs typeface="Times New Roman" charset="0"/>
              </a:rPr>
              <a:t>’ son. </a:t>
            </a:r>
          </a:p>
        </p:txBody>
      </p:sp>
      <p:sp>
        <p:nvSpPr>
          <p:cNvPr id="7" name="Rectangle 6">
            <a:extLst>
              <a:ext uri="{FF2B5EF4-FFF2-40B4-BE49-F238E27FC236}">
                <a16:creationId xmlns:a16="http://schemas.microsoft.com/office/drawing/2014/main" id="{BC0F81CA-A45B-FD41-ACCE-DAEF02163A1D}"/>
              </a:ext>
            </a:extLst>
          </p:cNvPr>
          <p:cNvSpPr/>
          <p:nvPr/>
        </p:nvSpPr>
        <p:spPr>
          <a:xfrm>
            <a:off x="6340642" y="2347876"/>
            <a:ext cx="5547153" cy="4216206"/>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20331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3424405-2F09-2147-B6ED-071F02A04E60}"/>
              </a:ext>
            </a:extLst>
          </p:cNvPr>
          <p:cNvSpPr txBox="1"/>
          <p:nvPr/>
        </p:nvSpPr>
        <p:spPr>
          <a:xfrm>
            <a:off x="1112002" y="1046660"/>
            <a:ext cx="6206392" cy="2061590"/>
          </a:xfrm>
          <a:prstGeom prst="rect">
            <a:avLst/>
          </a:prstGeom>
          <a:solidFill>
            <a:schemeClr val="bg1"/>
          </a:solidFill>
        </p:spPr>
        <p:txBody>
          <a:bodyPr wrap="square" rtlCol="0">
            <a:spAutoFit/>
          </a:bodyPr>
          <a:lstStyle/>
          <a:p>
            <a:pPr>
              <a:lnSpc>
                <a:spcPct val="150000"/>
              </a:lnSpc>
            </a:pPr>
            <a:r>
              <a:rPr lang="en-US" sz="2200" i="1" dirty="0">
                <a:solidFill>
                  <a:srgbClr val="092937"/>
                </a:solidFill>
              </a:rPr>
              <a:t>per </a:t>
            </a:r>
            <a:r>
              <a:rPr lang="en-US" sz="2200" i="1" dirty="0" err="1">
                <a:solidFill>
                  <a:srgbClr val="092937"/>
                </a:solidFill>
              </a:rPr>
              <a:t>tamen</a:t>
            </a:r>
            <a:r>
              <a:rPr lang="en-US" sz="2200" i="1" dirty="0">
                <a:solidFill>
                  <a:srgbClr val="092937"/>
                </a:solidFill>
              </a:rPr>
              <a:t> </a:t>
            </a:r>
            <a:r>
              <a:rPr lang="en-US" sz="2200" i="1" dirty="0" err="1">
                <a:solidFill>
                  <a:srgbClr val="092937"/>
                </a:solidFill>
              </a:rPr>
              <a:t>ossa</a:t>
            </a:r>
            <a:r>
              <a:rPr lang="en-US" sz="2200" i="1" dirty="0">
                <a:solidFill>
                  <a:srgbClr val="092937"/>
                </a:solidFill>
              </a:rPr>
              <a:t> </a:t>
            </a:r>
            <a:r>
              <a:rPr lang="en-US" sz="2200" i="1" dirty="0" err="1">
                <a:solidFill>
                  <a:srgbClr val="092937"/>
                </a:solidFill>
              </a:rPr>
              <a:t>viri</a:t>
            </a:r>
            <a:r>
              <a:rPr lang="en-US" sz="2200" i="1" dirty="0">
                <a:solidFill>
                  <a:srgbClr val="092937"/>
                </a:solidFill>
              </a:rPr>
              <a:t> </a:t>
            </a:r>
            <a:r>
              <a:rPr lang="en-US" sz="2200" i="1" dirty="0" err="1">
                <a:solidFill>
                  <a:srgbClr val="092937"/>
                </a:solidFill>
              </a:rPr>
              <a:t>subito</a:t>
            </a:r>
            <a:r>
              <a:rPr lang="en-US" sz="2200" i="1" dirty="0">
                <a:solidFill>
                  <a:srgbClr val="092937"/>
                </a:solidFill>
              </a:rPr>
              <a:t> male tecta </a:t>
            </a:r>
            <a:r>
              <a:rPr lang="en-US" sz="2200" i="1" dirty="0" err="1">
                <a:solidFill>
                  <a:srgbClr val="092937"/>
                </a:solidFill>
              </a:rPr>
              <a:t>sepulcro</a:t>
            </a:r>
            <a:r>
              <a:rPr lang="en-US" sz="2200" i="1" dirty="0">
                <a:solidFill>
                  <a:srgbClr val="092937"/>
                </a:solidFill>
              </a:rPr>
              <a:t>,</a:t>
            </a:r>
          </a:p>
          <a:p>
            <a:pPr>
              <a:lnSpc>
                <a:spcPct val="150000"/>
              </a:lnSpc>
            </a:pPr>
            <a:r>
              <a:rPr lang="en-US" sz="2200" i="1" dirty="0">
                <a:solidFill>
                  <a:srgbClr val="092937"/>
                </a:solidFill>
              </a:rPr>
              <a:t>semper </a:t>
            </a:r>
            <a:r>
              <a:rPr lang="en-US" sz="2200" i="1" dirty="0" err="1">
                <a:solidFill>
                  <a:srgbClr val="092937"/>
                </a:solidFill>
              </a:rPr>
              <a:t>iudiciis</a:t>
            </a:r>
            <a:r>
              <a:rPr lang="en-US" sz="2200" i="1" dirty="0">
                <a:solidFill>
                  <a:srgbClr val="092937"/>
                </a:solidFill>
              </a:rPr>
              <a:t> </a:t>
            </a:r>
            <a:r>
              <a:rPr lang="en-US" sz="2200" i="1" dirty="0" err="1">
                <a:solidFill>
                  <a:srgbClr val="092937"/>
                </a:solidFill>
              </a:rPr>
              <a:t>ossa</a:t>
            </a:r>
            <a:r>
              <a:rPr lang="en-US" sz="2200" i="1" dirty="0">
                <a:solidFill>
                  <a:srgbClr val="092937"/>
                </a:solidFill>
              </a:rPr>
              <a:t> </a:t>
            </a:r>
            <a:r>
              <a:rPr lang="en-US" sz="2200" i="1" dirty="0" err="1">
                <a:solidFill>
                  <a:srgbClr val="092937"/>
                </a:solidFill>
              </a:rPr>
              <a:t>verenda</a:t>
            </a:r>
            <a:r>
              <a:rPr lang="en-US" sz="2200" i="1" dirty="0">
                <a:solidFill>
                  <a:srgbClr val="092937"/>
                </a:solidFill>
              </a:rPr>
              <a:t> </a:t>
            </a:r>
            <a:r>
              <a:rPr lang="en-US" sz="2200" i="1" dirty="0" err="1">
                <a:solidFill>
                  <a:srgbClr val="092937"/>
                </a:solidFill>
              </a:rPr>
              <a:t>meis</a:t>
            </a:r>
            <a:r>
              <a:rPr lang="en-US" sz="2200" i="1" dirty="0">
                <a:solidFill>
                  <a:srgbClr val="092937"/>
                </a:solidFill>
              </a:rPr>
              <a:t>; </a:t>
            </a:r>
          </a:p>
          <a:p>
            <a:pPr>
              <a:lnSpc>
                <a:spcPct val="150000"/>
              </a:lnSpc>
            </a:pPr>
            <a:r>
              <a:rPr lang="en-US" sz="2200" i="1" dirty="0" err="1">
                <a:solidFill>
                  <a:srgbClr val="092937"/>
                </a:solidFill>
              </a:rPr>
              <a:t>perque</a:t>
            </a:r>
            <a:r>
              <a:rPr lang="en-US" sz="2200" i="1" dirty="0">
                <a:solidFill>
                  <a:srgbClr val="092937"/>
                </a:solidFill>
              </a:rPr>
              <a:t> </a:t>
            </a:r>
            <a:r>
              <a:rPr lang="en-US" sz="2200" i="1" dirty="0" err="1">
                <a:solidFill>
                  <a:srgbClr val="092937"/>
                </a:solidFill>
              </a:rPr>
              <a:t>trium</a:t>
            </a:r>
            <a:r>
              <a:rPr lang="en-US" sz="2200" i="1" dirty="0">
                <a:solidFill>
                  <a:srgbClr val="092937"/>
                </a:solidFill>
              </a:rPr>
              <a:t> fortes animas, mea numina, </a:t>
            </a:r>
            <a:r>
              <a:rPr lang="en-US" sz="2200" i="1" dirty="0" err="1">
                <a:solidFill>
                  <a:srgbClr val="092937"/>
                </a:solidFill>
              </a:rPr>
              <a:t>fratrum</a:t>
            </a:r>
            <a:r>
              <a:rPr lang="en-US" sz="2200" i="1" dirty="0">
                <a:solidFill>
                  <a:srgbClr val="092937"/>
                </a:solidFill>
              </a:rPr>
              <a:t>,</a:t>
            </a:r>
          </a:p>
          <a:p>
            <a:pPr>
              <a:lnSpc>
                <a:spcPct val="150000"/>
              </a:lnSpc>
            </a:pPr>
            <a:r>
              <a:rPr lang="en-US" sz="2200" i="1" dirty="0">
                <a:solidFill>
                  <a:srgbClr val="092937"/>
                </a:solidFill>
              </a:rPr>
              <a:t>qui bene pro patria cum </a:t>
            </a:r>
            <a:r>
              <a:rPr lang="en-US" sz="2200" i="1" dirty="0" err="1">
                <a:solidFill>
                  <a:srgbClr val="092937"/>
                </a:solidFill>
              </a:rPr>
              <a:t>patriaque</a:t>
            </a:r>
            <a:r>
              <a:rPr lang="en-US" sz="2200" i="1" dirty="0">
                <a:solidFill>
                  <a:srgbClr val="092937"/>
                </a:solidFill>
              </a:rPr>
              <a:t> </a:t>
            </a:r>
            <a:r>
              <a:rPr lang="en-US" sz="2200" i="1" dirty="0" err="1">
                <a:solidFill>
                  <a:srgbClr val="092937"/>
                </a:solidFill>
              </a:rPr>
              <a:t>iacent</a:t>
            </a:r>
            <a:r>
              <a:rPr lang="en-US" sz="2200" i="1" dirty="0">
                <a:solidFill>
                  <a:srgbClr val="092937"/>
                </a:solidFill>
              </a:rPr>
              <a:t> …</a:t>
            </a:r>
          </a:p>
        </p:txBody>
      </p:sp>
      <p:sp>
        <p:nvSpPr>
          <p:cNvPr id="6" name="TextBox 5">
            <a:extLst>
              <a:ext uri="{FF2B5EF4-FFF2-40B4-BE49-F238E27FC236}">
                <a16:creationId xmlns:a16="http://schemas.microsoft.com/office/drawing/2014/main" id="{E43B010C-6EFF-C846-A7F8-E8E2A62FF5C4}"/>
              </a:ext>
            </a:extLst>
          </p:cNvPr>
          <p:cNvSpPr txBox="1"/>
          <p:nvPr/>
        </p:nvSpPr>
        <p:spPr>
          <a:xfrm>
            <a:off x="3014113" y="3828644"/>
            <a:ext cx="8608562" cy="2061590"/>
          </a:xfrm>
          <a:prstGeom prst="rect">
            <a:avLst/>
          </a:prstGeom>
          <a:solidFill>
            <a:schemeClr val="bg1"/>
          </a:solidFill>
        </p:spPr>
        <p:txBody>
          <a:bodyPr wrap="square" rtlCol="0">
            <a:spAutoFit/>
          </a:bodyPr>
          <a:lstStyle/>
          <a:p>
            <a:pPr>
              <a:lnSpc>
                <a:spcPct val="150000"/>
              </a:lnSpc>
            </a:pPr>
            <a:r>
              <a:rPr lang="en-GB" sz="2200" dirty="0">
                <a:solidFill>
                  <a:srgbClr val="092937"/>
                </a:solidFill>
              </a:rPr>
              <a:t>But by </a:t>
            </a:r>
            <a:r>
              <a:rPr lang="en-GB" sz="2200" dirty="0">
                <a:solidFill>
                  <a:srgbClr val="A95B28"/>
                </a:solidFill>
              </a:rPr>
              <a:t>the bones of my husband</a:t>
            </a:r>
            <a:r>
              <a:rPr lang="en-GB" sz="2200" dirty="0">
                <a:solidFill>
                  <a:srgbClr val="092937"/>
                </a:solidFill>
              </a:rPr>
              <a:t>, poorly covered in a quick-raised tomb,</a:t>
            </a:r>
          </a:p>
          <a:p>
            <a:pPr>
              <a:lnSpc>
                <a:spcPct val="150000"/>
              </a:lnSpc>
            </a:pPr>
            <a:r>
              <a:rPr lang="en-GB" sz="2200" dirty="0">
                <a:solidFill>
                  <a:srgbClr val="092937"/>
                </a:solidFill>
              </a:rPr>
              <a:t>Bones which I will ever hold sacred;</a:t>
            </a:r>
          </a:p>
          <a:p>
            <a:pPr>
              <a:lnSpc>
                <a:spcPct val="150000"/>
              </a:lnSpc>
            </a:pPr>
            <a:r>
              <a:rPr lang="en-GB" sz="2200" dirty="0">
                <a:solidFill>
                  <a:srgbClr val="092937"/>
                </a:solidFill>
              </a:rPr>
              <a:t>By the brave souls, </a:t>
            </a:r>
            <a:r>
              <a:rPr lang="en-GB" sz="2200" dirty="0">
                <a:solidFill>
                  <a:srgbClr val="A95B28"/>
                </a:solidFill>
              </a:rPr>
              <a:t>the sacred ghosts of my three brothers</a:t>
            </a:r>
            <a:r>
              <a:rPr lang="en-GB" sz="2200" dirty="0">
                <a:solidFill>
                  <a:srgbClr val="092937"/>
                </a:solidFill>
              </a:rPr>
              <a:t>,</a:t>
            </a:r>
          </a:p>
          <a:p>
            <a:pPr>
              <a:lnSpc>
                <a:spcPct val="150000"/>
              </a:lnSpc>
            </a:pPr>
            <a:r>
              <a:rPr lang="en-GB" sz="2200" dirty="0">
                <a:solidFill>
                  <a:srgbClr val="092937"/>
                </a:solidFill>
              </a:rPr>
              <a:t>Who died well for their country, and with their country they lie…</a:t>
            </a:r>
          </a:p>
        </p:txBody>
      </p:sp>
      <p:sp>
        <p:nvSpPr>
          <p:cNvPr id="7" name="TextBox 6">
            <a:extLst>
              <a:ext uri="{FF2B5EF4-FFF2-40B4-BE49-F238E27FC236}">
                <a16:creationId xmlns:a16="http://schemas.microsoft.com/office/drawing/2014/main" id="{883875C6-DB2F-C345-9654-C2190A7500A1}"/>
              </a:ext>
            </a:extLst>
          </p:cNvPr>
          <p:cNvSpPr txBox="1"/>
          <p:nvPr/>
        </p:nvSpPr>
        <p:spPr>
          <a:xfrm>
            <a:off x="8896018" y="1046660"/>
            <a:ext cx="2739112" cy="1138773"/>
          </a:xfrm>
          <a:prstGeom prst="rect">
            <a:avLst/>
          </a:prstGeom>
          <a:noFill/>
        </p:spPr>
        <p:txBody>
          <a:bodyPr wrap="square" rtlCol="0">
            <a:spAutoFit/>
          </a:bodyPr>
          <a:lstStyle/>
          <a:p>
            <a:r>
              <a:rPr lang="en-US" sz="2000" dirty="0">
                <a:ea typeface="Times New Roman" charset="0"/>
                <a:cs typeface="Times New Roman" charset="0"/>
              </a:rPr>
              <a:t>Briseis, </a:t>
            </a:r>
            <a:r>
              <a:rPr lang="en-US" sz="2000" dirty="0" err="1">
                <a:ea typeface="Times New Roman" charset="0"/>
                <a:cs typeface="Times New Roman" charset="0"/>
              </a:rPr>
              <a:t>Mynes</a:t>
            </a:r>
            <a:r>
              <a:rPr lang="en-US" sz="2000" dirty="0">
                <a:ea typeface="Times New Roman" charset="0"/>
                <a:cs typeface="Times New Roman" charset="0"/>
              </a:rPr>
              <a:t> and her brothers in Ovid</a:t>
            </a:r>
            <a:endParaRPr lang="en-US" sz="2000" i="1" dirty="0">
              <a:ea typeface="Times New Roman" charset="0"/>
              <a:cs typeface="Times New Roman" charset="0"/>
            </a:endParaRPr>
          </a:p>
          <a:p>
            <a:endParaRPr lang="en-US" sz="1400" i="1" dirty="0">
              <a:ea typeface="Times New Roman" charset="0"/>
              <a:cs typeface="Times New Roman" charset="0"/>
            </a:endParaRPr>
          </a:p>
          <a:p>
            <a:r>
              <a:rPr lang="sk-SK" sz="1400" dirty="0" err="1">
                <a:ea typeface="Times New Roman" charset="0"/>
                <a:cs typeface="Times New Roman" charset="0"/>
              </a:rPr>
              <a:t>Ovid</a:t>
            </a:r>
            <a:r>
              <a:rPr lang="sk-SK" sz="1400" dirty="0">
                <a:ea typeface="Times New Roman" charset="0"/>
                <a:cs typeface="Times New Roman" charset="0"/>
              </a:rPr>
              <a:t> </a:t>
            </a:r>
            <a:r>
              <a:rPr lang="sk-SK" sz="1400" i="1" dirty="0" err="1">
                <a:ea typeface="Times New Roman" charset="0"/>
                <a:cs typeface="Times New Roman" charset="0"/>
              </a:rPr>
              <a:t>Heroides</a:t>
            </a:r>
            <a:r>
              <a:rPr lang="sk-SK" sz="1400" i="1" dirty="0">
                <a:ea typeface="Times New Roman" charset="0"/>
                <a:cs typeface="Times New Roman" charset="0"/>
              </a:rPr>
              <a:t> </a:t>
            </a:r>
            <a:r>
              <a:rPr lang="sk-SK" sz="1400" dirty="0">
                <a:ea typeface="Times New Roman" charset="0"/>
                <a:cs typeface="Times New Roman" charset="0"/>
              </a:rPr>
              <a:t>3.103-6</a:t>
            </a:r>
            <a:endParaRPr lang="sk-SK" sz="1400" i="1" dirty="0">
              <a:ea typeface="Times New Roman" charset="0"/>
              <a:cs typeface="Times New Roman" charset="0"/>
            </a:endParaRPr>
          </a:p>
        </p:txBody>
      </p:sp>
      <p:sp>
        <p:nvSpPr>
          <p:cNvPr id="8" name="Rectangle 7">
            <a:extLst>
              <a:ext uri="{FF2B5EF4-FFF2-40B4-BE49-F238E27FC236}">
                <a16:creationId xmlns:a16="http://schemas.microsoft.com/office/drawing/2014/main" id="{1A692608-0A20-0943-A8EF-11A087A969FF}"/>
              </a:ext>
            </a:extLst>
          </p:cNvPr>
          <p:cNvSpPr/>
          <p:nvPr/>
        </p:nvSpPr>
        <p:spPr>
          <a:xfrm>
            <a:off x="2759530" y="3828644"/>
            <a:ext cx="8637813" cy="2196599"/>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6551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8868" y="528158"/>
            <a:ext cx="3807366" cy="5870274"/>
          </a:xfrm>
          <a:prstGeom prst="rect">
            <a:avLst/>
          </a:prstGeom>
          <a:effectLst>
            <a:outerShdw blurRad="50800" dist="38100" dir="2700000" algn="tl" rotWithShape="0">
              <a:prstClr val="black">
                <a:alpha val="40000"/>
              </a:prstClr>
            </a:outerShdw>
          </a:effectLst>
        </p:spPr>
      </p:pic>
      <p:sp>
        <p:nvSpPr>
          <p:cNvPr id="8" name="TextBox 7"/>
          <p:cNvSpPr txBox="1"/>
          <p:nvPr/>
        </p:nvSpPr>
        <p:spPr>
          <a:xfrm>
            <a:off x="6285166" y="4980105"/>
            <a:ext cx="5763126"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“Written with energy and passion”</a:t>
            </a:r>
            <a:r>
              <a:rPr lang="en-US" dirty="0">
                <a:latin typeface="Optima" panose="02000503060000020004" pitchFamily="2" charset="0"/>
                <a:ea typeface="Times New Roman" charset="0"/>
                <a:cs typeface="Times New Roman" charset="0"/>
              </a:rPr>
              <a:t> — THE TIMES</a:t>
            </a:r>
          </a:p>
        </p:txBody>
      </p:sp>
      <p:sp>
        <p:nvSpPr>
          <p:cNvPr id="11" name="TextBox 10"/>
          <p:cNvSpPr txBox="1"/>
          <p:nvPr/>
        </p:nvSpPr>
        <p:spPr>
          <a:xfrm>
            <a:off x="6285166" y="4055198"/>
            <a:ext cx="5763126"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“Stunning”</a:t>
            </a:r>
            <a:r>
              <a:rPr lang="en-US" dirty="0">
                <a:latin typeface="Optima" panose="02000503060000020004" pitchFamily="2" charset="0"/>
                <a:ea typeface="Times New Roman" charset="0"/>
                <a:cs typeface="Times New Roman" charset="0"/>
              </a:rPr>
              <a:t> — MANDA SCOTT, bestselling author of </a:t>
            </a:r>
            <a:r>
              <a:rPr lang="en-US" i="1" dirty="0" err="1">
                <a:latin typeface="Optima" panose="02000503060000020004" pitchFamily="2" charset="0"/>
                <a:ea typeface="Times New Roman" charset="0"/>
                <a:cs typeface="Times New Roman" charset="0"/>
              </a:rPr>
              <a:t>Boudica</a:t>
            </a:r>
            <a:endParaRPr lang="en-US" dirty="0">
              <a:latin typeface="Optima" panose="02000503060000020004" pitchFamily="2" charset="0"/>
              <a:ea typeface="Times New Roman" charset="0"/>
              <a:cs typeface="Times New Roman" charset="0"/>
            </a:endParaRPr>
          </a:p>
        </p:txBody>
      </p:sp>
      <p:sp>
        <p:nvSpPr>
          <p:cNvPr id="13" name="TextBox 12"/>
          <p:cNvSpPr txBox="1"/>
          <p:nvPr/>
        </p:nvSpPr>
        <p:spPr>
          <a:xfrm>
            <a:off x="6285166" y="5905012"/>
            <a:ext cx="5763126" cy="46166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“Fascinating”</a:t>
            </a:r>
            <a:r>
              <a:rPr lang="en-US" dirty="0">
                <a:latin typeface="Optima" panose="02000503060000020004" pitchFamily="2" charset="0"/>
                <a:ea typeface="Times New Roman" charset="0"/>
                <a:cs typeface="Times New Roman" charset="0"/>
              </a:rPr>
              <a:t> — BBC HISTORY</a:t>
            </a:r>
          </a:p>
        </p:txBody>
      </p:sp>
      <p:sp>
        <p:nvSpPr>
          <p:cNvPr id="14" name="TextBox 13"/>
          <p:cNvSpPr txBox="1"/>
          <p:nvPr/>
        </p:nvSpPr>
        <p:spPr>
          <a:xfrm>
            <a:off x="6285166" y="528158"/>
            <a:ext cx="5445623" cy="3046988"/>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It was a war that gave birth to legends – to Achilles, the greatest of the Greeks, and Hector, prince of Troy. </a:t>
            </a:r>
          </a:p>
          <a:p>
            <a:pPr algn="ctr"/>
            <a:endParaRPr lang="en-GB" sz="2400" i="1" spc="150" dirty="0">
              <a:latin typeface="Optima" panose="02000503060000020004" pitchFamily="2" charset="0"/>
              <a:ea typeface="Times New Roman" charset="0"/>
              <a:cs typeface="Times New Roman" charset="0"/>
            </a:endParaRPr>
          </a:p>
          <a:p>
            <a:pPr algn="ctr"/>
            <a:r>
              <a:rPr lang="en-GB" sz="2400" i="1" spc="150" dirty="0">
                <a:latin typeface="Optima" panose="02000503060000020004" pitchFamily="2" charset="0"/>
                <a:ea typeface="Times New Roman" charset="0"/>
                <a:cs typeface="Times New Roman" charset="0"/>
              </a:rPr>
              <a:t>Three thousand years later, it’s time for the women of Troy to tell their story</a:t>
            </a:r>
            <a:r>
              <a:rPr lang="mr-IN" sz="2400" i="1" spc="150" dirty="0">
                <a:latin typeface="Optima" panose="02000503060000020004" pitchFamily="2" charset="0"/>
                <a:ea typeface="Times New Roman" charset="0"/>
                <a:cs typeface="Times New Roman" charset="0"/>
              </a:rPr>
              <a:t>…</a:t>
            </a:r>
            <a:endParaRPr lang="en-US" sz="2400" i="1" spc="150" dirty="0">
              <a:latin typeface="Optima" panose="02000503060000020004" pitchFamily="2" charset="0"/>
              <a:ea typeface="Times New Roman" charset="0"/>
              <a:cs typeface="Times New Roman" charset="0"/>
            </a:endParaRPr>
          </a:p>
        </p:txBody>
      </p:sp>
    </p:spTree>
    <p:extLst>
      <p:ext uri="{BB962C8B-B14F-4D97-AF65-F5344CB8AC3E}">
        <p14:creationId xmlns:p14="http://schemas.microsoft.com/office/powerpoint/2010/main" val="1700027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29234" y="3614145"/>
            <a:ext cx="5763126" cy="138499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“Recreates one of the oldest tales in Greek myth with great skill and panache”</a:t>
            </a:r>
            <a:r>
              <a:rPr lang="en-US" dirty="0">
                <a:latin typeface="Optima" panose="02000503060000020004" pitchFamily="2" charset="0"/>
                <a:ea typeface="Times New Roman" charset="0"/>
                <a:cs typeface="Times New Roman" charset="0"/>
              </a:rPr>
              <a:t> </a:t>
            </a:r>
          </a:p>
          <a:p>
            <a:endParaRPr lang="en-US" dirty="0">
              <a:latin typeface="Optima" panose="02000503060000020004" pitchFamily="2" charset="0"/>
              <a:ea typeface="Times New Roman" charset="0"/>
              <a:cs typeface="Times New Roman" charset="0"/>
            </a:endParaRPr>
          </a:p>
          <a:p>
            <a:r>
              <a:rPr lang="en-US" dirty="0">
                <a:latin typeface="Optima" panose="02000503060000020004" pitchFamily="2" charset="0"/>
                <a:ea typeface="Times New Roman" charset="0"/>
                <a:cs typeface="Times New Roman" charset="0"/>
              </a:rPr>
              <a:t>— THE SUNDAY TIMES</a:t>
            </a:r>
          </a:p>
        </p:txBody>
      </p:sp>
      <p:sp>
        <p:nvSpPr>
          <p:cNvPr id="11" name="TextBox 10"/>
          <p:cNvSpPr txBox="1"/>
          <p:nvPr/>
        </p:nvSpPr>
        <p:spPr>
          <a:xfrm>
            <a:off x="1829306" y="5200744"/>
            <a:ext cx="5962982" cy="46166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“Brilliant”</a:t>
            </a:r>
            <a:r>
              <a:rPr lang="en-US" dirty="0">
                <a:latin typeface="Optima" panose="02000503060000020004" pitchFamily="2" charset="0"/>
                <a:ea typeface="Times New Roman" charset="0"/>
                <a:cs typeface="Times New Roman" charset="0"/>
              </a:rPr>
              <a:t> — CRYSTAL KING, author of </a:t>
            </a:r>
            <a:r>
              <a:rPr lang="en-US" i="1" dirty="0">
                <a:latin typeface="Optima" panose="02000503060000020004" pitchFamily="2" charset="0"/>
                <a:ea typeface="Times New Roman" charset="0"/>
                <a:cs typeface="Times New Roman" charset="0"/>
              </a:rPr>
              <a:t>Feast of Sorrow</a:t>
            </a:r>
            <a:endParaRPr lang="en-US" dirty="0">
              <a:latin typeface="Optima" panose="02000503060000020004" pitchFamily="2" charset="0"/>
              <a:ea typeface="Times New Roman" charset="0"/>
              <a:cs typeface="Times New Roman" charset="0"/>
            </a:endParaRPr>
          </a:p>
        </p:txBody>
      </p:sp>
      <p:sp>
        <p:nvSpPr>
          <p:cNvPr id="14" name="TextBox 13"/>
          <p:cNvSpPr txBox="1"/>
          <p:nvPr/>
        </p:nvSpPr>
        <p:spPr>
          <a:xfrm>
            <a:off x="1821450" y="277027"/>
            <a:ext cx="5445623" cy="3046988"/>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Some three thousand years ago, in a time before history, the warriors of Greece journeyed to the ends of the earth in the greatest expedition the world had ever seen. </a:t>
            </a:r>
          </a:p>
          <a:p>
            <a:pPr algn="ctr"/>
            <a:endParaRPr lang="en-GB" sz="2400" i="1" spc="150" dirty="0">
              <a:latin typeface="Optima" panose="02000503060000020004" pitchFamily="2" charset="0"/>
              <a:ea typeface="Times New Roman" charset="0"/>
              <a:cs typeface="Times New Roman" charset="0"/>
            </a:endParaRPr>
          </a:p>
          <a:p>
            <a:pPr algn="ctr"/>
            <a:r>
              <a:rPr lang="en-GB" sz="2400" i="1" spc="150" dirty="0">
                <a:latin typeface="Optima" panose="02000503060000020004" pitchFamily="2" charset="0"/>
                <a:ea typeface="Times New Roman" charset="0"/>
                <a:cs typeface="Times New Roman" charset="0"/>
              </a:rPr>
              <a:t>One woman fought alongside them.</a:t>
            </a:r>
            <a:endParaRPr lang="en-US" sz="2400" i="1" spc="150" dirty="0">
              <a:latin typeface="Optima" panose="02000503060000020004" pitchFamily="2" charset="0"/>
              <a:ea typeface="Times New Roman" charset="0"/>
              <a:cs typeface="Times New Roman"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0071" y="461405"/>
            <a:ext cx="3842750" cy="5899433"/>
          </a:xfrm>
          <a:prstGeom prst="rect">
            <a:avLst/>
          </a:prstGeom>
          <a:effectLst>
            <a:outerShdw blurRad="50800" dist="38100" dir="2700000" algn="tl" rotWithShape="0">
              <a:prstClr val="black">
                <a:alpha val="40000"/>
              </a:prstClr>
            </a:outerShdw>
          </a:effectLst>
        </p:spPr>
      </p:pic>
      <p:sp>
        <p:nvSpPr>
          <p:cNvPr id="9" name="TextBox 8"/>
          <p:cNvSpPr txBox="1"/>
          <p:nvPr/>
        </p:nvSpPr>
        <p:spPr>
          <a:xfrm>
            <a:off x="1829306" y="5864013"/>
            <a:ext cx="5962982"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“Fascinating and innovative”</a:t>
            </a:r>
            <a:r>
              <a:rPr lang="en-US" dirty="0">
                <a:latin typeface="Optima" panose="02000503060000020004" pitchFamily="2" charset="0"/>
                <a:ea typeface="Times New Roman" charset="0"/>
                <a:cs typeface="Times New Roman" charset="0"/>
              </a:rPr>
              <a:t> — ANTONY MAKRINOS, Fellow in Classics at UCL</a:t>
            </a:r>
          </a:p>
        </p:txBody>
      </p:sp>
    </p:spTree>
    <p:extLst>
      <p:ext uri="{BB962C8B-B14F-4D97-AF65-F5344CB8AC3E}">
        <p14:creationId xmlns:p14="http://schemas.microsoft.com/office/powerpoint/2010/main" val="790165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51688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0957" y="2248729"/>
            <a:ext cx="6361043" cy="4609271"/>
          </a:xfrm>
          <a:prstGeom prst="rect">
            <a:avLst/>
          </a:prstGeom>
        </p:spPr>
      </p:pic>
      <p:sp>
        <p:nvSpPr>
          <p:cNvPr id="4" name="Oval 3"/>
          <p:cNvSpPr/>
          <p:nvPr/>
        </p:nvSpPr>
        <p:spPr>
          <a:xfrm>
            <a:off x="135312" y="486843"/>
            <a:ext cx="858601" cy="2685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241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0027249-BF08-4D4C-BDA5-3658F1EF79E7}"/>
              </a:ext>
            </a:extLst>
          </p:cNvPr>
          <p:cNvGrpSpPr/>
          <p:nvPr/>
        </p:nvGrpSpPr>
        <p:grpSpPr>
          <a:xfrm>
            <a:off x="6222314" y="372805"/>
            <a:ext cx="1258571" cy="257527"/>
            <a:chOff x="2517667" y="538497"/>
            <a:chExt cx="1817936" cy="371984"/>
          </a:xfrm>
        </p:grpSpPr>
        <p:sp>
          <p:nvSpPr>
            <p:cNvPr id="8" name="Rectangle 7">
              <a:extLst>
                <a:ext uri="{FF2B5EF4-FFF2-40B4-BE49-F238E27FC236}">
                  <a16:creationId xmlns:a16="http://schemas.microsoft.com/office/drawing/2014/main" id="{190B854D-D7A7-1244-8C83-FC289C9C1CD3}"/>
                </a:ext>
              </a:extLst>
            </p:cNvPr>
            <p:cNvSpPr/>
            <p:nvPr/>
          </p:nvSpPr>
          <p:spPr>
            <a:xfrm>
              <a:off x="2693569" y="541149"/>
              <a:ext cx="1480931" cy="369332"/>
            </a:xfrm>
            <a:prstGeom prst="rect">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9" name="Triangle 8">
              <a:extLst>
                <a:ext uri="{FF2B5EF4-FFF2-40B4-BE49-F238E27FC236}">
                  <a16:creationId xmlns:a16="http://schemas.microsoft.com/office/drawing/2014/main" id="{CB9A4B27-3BD1-C944-AAC6-326DEDAE3EA3}"/>
                </a:ext>
              </a:extLst>
            </p:cNvPr>
            <p:cNvSpPr/>
            <p:nvPr/>
          </p:nvSpPr>
          <p:spPr>
            <a:xfrm rot="10800000">
              <a:off x="2523496" y="538497"/>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0" name="Triangle 9">
              <a:extLst>
                <a:ext uri="{FF2B5EF4-FFF2-40B4-BE49-F238E27FC236}">
                  <a16:creationId xmlns:a16="http://schemas.microsoft.com/office/drawing/2014/main" id="{FA4307D8-42CD-2A4D-973F-F4EC0D5615CB}"/>
                </a:ext>
              </a:extLst>
            </p:cNvPr>
            <p:cNvSpPr/>
            <p:nvPr/>
          </p:nvSpPr>
          <p:spPr>
            <a:xfrm rot="10800000">
              <a:off x="4017230" y="538497"/>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1" name="Triangle 10">
              <a:extLst>
                <a:ext uri="{FF2B5EF4-FFF2-40B4-BE49-F238E27FC236}">
                  <a16:creationId xmlns:a16="http://schemas.microsoft.com/office/drawing/2014/main" id="{0291E84B-828F-9240-921A-B78DEE0236B2}"/>
                </a:ext>
              </a:extLst>
            </p:cNvPr>
            <p:cNvSpPr/>
            <p:nvPr/>
          </p:nvSpPr>
          <p:spPr>
            <a:xfrm rot="10800000" flipH="1" flipV="1">
              <a:off x="4016517" y="711684"/>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2" name="Triangle 11">
              <a:extLst>
                <a:ext uri="{FF2B5EF4-FFF2-40B4-BE49-F238E27FC236}">
                  <a16:creationId xmlns:a16="http://schemas.microsoft.com/office/drawing/2014/main" id="{1B43ACD4-F1AA-D845-AE58-B39D5534A2A3}"/>
                </a:ext>
              </a:extLst>
            </p:cNvPr>
            <p:cNvSpPr/>
            <p:nvPr/>
          </p:nvSpPr>
          <p:spPr>
            <a:xfrm rot="10800000" flipH="1" flipV="1">
              <a:off x="2517667" y="710048"/>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grpSp>
      <p:pic>
        <p:nvPicPr>
          <p:cNvPr id="13" name="Picture 12">
            <a:extLst>
              <a:ext uri="{FF2B5EF4-FFF2-40B4-BE49-F238E27FC236}">
                <a16:creationId xmlns:a16="http://schemas.microsoft.com/office/drawing/2014/main" id="{BBDF9040-2865-FD46-B2D6-BB0615D4FD80}"/>
              </a:ext>
            </a:extLst>
          </p:cNvPr>
          <p:cNvPicPr>
            <a:picLocks noChangeAspect="1"/>
          </p:cNvPicPr>
          <p:nvPr/>
        </p:nvPicPr>
        <p:blipFill rotWithShape="1">
          <a:blip r:embed="rId2">
            <a:alphaModFix amt="70000"/>
            <a:lum bright="70000" contrast="-70000"/>
          </a:blip>
          <a:srcRect r="3789"/>
          <a:stretch/>
        </p:blipFill>
        <p:spPr>
          <a:xfrm rot="16200000">
            <a:off x="3424922" y="1054392"/>
            <a:ext cx="6867309" cy="4758525"/>
          </a:xfrm>
          <a:prstGeom prst="rect">
            <a:avLst/>
          </a:prstGeom>
        </p:spPr>
      </p:pic>
      <p:sp>
        <p:nvSpPr>
          <p:cNvPr id="14" name="Rectangle 13">
            <a:extLst>
              <a:ext uri="{FF2B5EF4-FFF2-40B4-BE49-F238E27FC236}">
                <a16:creationId xmlns:a16="http://schemas.microsoft.com/office/drawing/2014/main" id="{F6435391-23D8-F54D-88C0-9FF68882DB5C}"/>
              </a:ext>
            </a:extLst>
          </p:cNvPr>
          <p:cNvSpPr/>
          <p:nvPr/>
        </p:nvSpPr>
        <p:spPr>
          <a:xfrm>
            <a:off x="4874195" y="1834303"/>
            <a:ext cx="1930436" cy="2535966"/>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5" name="TextBox 14">
            <a:extLst>
              <a:ext uri="{FF2B5EF4-FFF2-40B4-BE49-F238E27FC236}">
                <a16:creationId xmlns:a16="http://schemas.microsoft.com/office/drawing/2014/main" id="{27A403C8-CD21-EE4E-81C1-CCC4EA467C5A}"/>
              </a:ext>
            </a:extLst>
          </p:cNvPr>
          <p:cNvSpPr txBox="1"/>
          <p:nvPr/>
        </p:nvSpPr>
        <p:spPr>
          <a:xfrm>
            <a:off x="6307357" y="372213"/>
            <a:ext cx="1095272" cy="284052"/>
          </a:xfrm>
          <a:prstGeom prst="rect">
            <a:avLst/>
          </a:prstGeom>
          <a:noFill/>
        </p:spPr>
        <p:txBody>
          <a:bodyPr wrap="square" rtlCol="0">
            <a:spAutoFit/>
          </a:bodyPr>
          <a:lstStyle/>
          <a:p>
            <a:pPr algn="ctr"/>
            <a:r>
              <a:rPr lang="en-US" sz="1246" spc="208" dirty="0">
                <a:latin typeface="Gentium Plus" panose="02000503060000020004" pitchFamily="2" charset="0"/>
                <a:ea typeface="Gentium Plus" panose="02000503060000020004" pitchFamily="2" charset="0"/>
                <a:cs typeface="Gentium Plus" panose="02000503060000020004" pitchFamily="2" charset="0"/>
              </a:rPr>
              <a:t>SCROLL 1</a:t>
            </a:r>
          </a:p>
        </p:txBody>
      </p:sp>
      <p:sp>
        <p:nvSpPr>
          <p:cNvPr id="16" name="TextBox 15">
            <a:extLst>
              <a:ext uri="{FF2B5EF4-FFF2-40B4-BE49-F238E27FC236}">
                <a16:creationId xmlns:a16="http://schemas.microsoft.com/office/drawing/2014/main" id="{D52D45C6-0C30-434F-9318-DCC547420ACF}"/>
              </a:ext>
            </a:extLst>
          </p:cNvPr>
          <p:cNvSpPr txBox="1"/>
          <p:nvPr/>
        </p:nvSpPr>
        <p:spPr>
          <a:xfrm>
            <a:off x="5699673" y="708106"/>
            <a:ext cx="2307128" cy="241476"/>
          </a:xfrm>
          <a:prstGeom prst="rect">
            <a:avLst/>
          </a:prstGeom>
          <a:noFill/>
        </p:spPr>
        <p:txBody>
          <a:bodyPr wrap="square" rtlCol="0">
            <a:spAutoFit/>
          </a:bodyPr>
          <a:lstStyle/>
          <a:p>
            <a:pPr algn="ctr"/>
            <a:r>
              <a:rPr lang="en-US" sz="969" spc="208" dirty="0">
                <a:latin typeface="Gentium Plus" panose="02000503060000020004" pitchFamily="2" charset="0"/>
                <a:ea typeface="Gentium Plus" panose="02000503060000020004" pitchFamily="2" charset="0"/>
                <a:cs typeface="Gentium Plus" panose="02000503060000020004" pitchFamily="2" charset="0"/>
              </a:rPr>
              <a:t>BEFORE THE TROJAN WAR</a:t>
            </a:r>
          </a:p>
        </p:txBody>
      </p:sp>
      <p:sp>
        <p:nvSpPr>
          <p:cNvPr id="17" name="TextBox 16">
            <a:extLst>
              <a:ext uri="{FF2B5EF4-FFF2-40B4-BE49-F238E27FC236}">
                <a16:creationId xmlns:a16="http://schemas.microsoft.com/office/drawing/2014/main" id="{7E783005-B645-3445-A907-83C136DD954A}"/>
              </a:ext>
            </a:extLst>
          </p:cNvPr>
          <p:cNvSpPr txBox="1"/>
          <p:nvPr/>
        </p:nvSpPr>
        <p:spPr>
          <a:xfrm>
            <a:off x="4900806" y="1874137"/>
            <a:ext cx="246496" cy="220188"/>
          </a:xfrm>
          <a:prstGeom prst="rect">
            <a:avLst/>
          </a:prstGeom>
          <a:noFill/>
        </p:spPr>
        <p:txBody>
          <a:bodyPr wrap="square" rtlCol="0">
            <a:spAutoFit/>
          </a:bodyPr>
          <a:lstStyle/>
          <a:p>
            <a:r>
              <a:rPr lang="en-US" sz="831" b="1" dirty="0">
                <a:solidFill>
                  <a:srgbClr val="C09449"/>
                </a:solidFill>
              </a:rPr>
              <a:t>Q</a:t>
            </a:r>
          </a:p>
        </p:txBody>
      </p:sp>
      <p:sp>
        <p:nvSpPr>
          <p:cNvPr id="18" name="TextBox 17">
            <a:extLst>
              <a:ext uri="{FF2B5EF4-FFF2-40B4-BE49-F238E27FC236}">
                <a16:creationId xmlns:a16="http://schemas.microsoft.com/office/drawing/2014/main" id="{4E8CF2C6-776A-414A-8812-BDFF01D6CFC7}"/>
              </a:ext>
            </a:extLst>
          </p:cNvPr>
          <p:cNvSpPr txBox="1"/>
          <p:nvPr/>
        </p:nvSpPr>
        <p:spPr>
          <a:xfrm>
            <a:off x="5080076" y="1874137"/>
            <a:ext cx="1579813" cy="507896"/>
          </a:xfrm>
          <a:prstGeom prst="rect">
            <a:avLst/>
          </a:prstGeom>
          <a:noFill/>
        </p:spPr>
        <p:txBody>
          <a:bodyPr wrap="square" rtlCol="0">
            <a:spAutoFit/>
          </a:bodyPr>
          <a:lstStyle/>
          <a:p>
            <a:r>
              <a:rPr lang="en-GB" sz="831" b="1" dirty="0">
                <a:solidFill>
                  <a:srgbClr val="C09449"/>
                </a:solidFill>
              </a:rPr>
              <a:t>How would you describe your gender?</a:t>
            </a:r>
          </a:p>
          <a:p>
            <a:endParaRPr lang="en-GB" sz="208" b="1" dirty="0">
              <a:solidFill>
                <a:srgbClr val="C09449"/>
              </a:solidFill>
            </a:endParaRPr>
          </a:p>
          <a:p>
            <a:r>
              <a:rPr lang="en-GB" sz="831" dirty="0">
                <a:solidFill>
                  <a:srgbClr val="C09449"/>
                </a:solidFill>
              </a:rPr>
              <a:t>Please tick the appropriate box.</a:t>
            </a:r>
          </a:p>
        </p:txBody>
      </p:sp>
      <p:sp>
        <p:nvSpPr>
          <p:cNvPr id="19" name="TextBox 18">
            <a:extLst>
              <a:ext uri="{FF2B5EF4-FFF2-40B4-BE49-F238E27FC236}">
                <a16:creationId xmlns:a16="http://schemas.microsoft.com/office/drawing/2014/main" id="{A95E38EC-47DB-1143-9A6F-F26D4D332FB9}"/>
              </a:ext>
            </a:extLst>
          </p:cNvPr>
          <p:cNvSpPr txBox="1"/>
          <p:nvPr/>
        </p:nvSpPr>
        <p:spPr>
          <a:xfrm>
            <a:off x="4911094" y="2351227"/>
            <a:ext cx="1893536" cy="731611"/>
          </a:xfrm>
          <a:prstGeom prst="rect">
            <a:avLst/>
          </a:prstGeom>
          <a:noFill/>
        </p:spPr>
        <p:txBody>
          <a:bodyPr wrap="square" rtlCol="0">
            <a:spAutoFit/>
          </a:bodyPr>
          <a:lstStyle/>
          <a:p>
            <a:r>
              <a:rPr lang="en-US" sz="831" dirty="0"/>
              <a:t>☐  Male</a:t>
            </a:r>
          </a:p>
          <a:p>
            <a:r>
              <a:rPr lang="en-US" sz="831" dirty="0"/>
              <a:t>☐  Female</a:t>
            </a:r>
          </a:p>
          <a:p>
            <a:r>
              <a:rPr lang="en-US" sz="831" dirty="0"/>
              <a:t>☐  Non binary</a:t>
            </a:r>
          </a:p>
          <a:p>
            <a:r>
              <a:rPr lang="en-US" sz="831" dirty="0"/>
              <a:t>☐  Prefer to self-describe ___________</a:t>
            </a:r>
          </a:p>
          <a:p>
            <a:r>
              <a:rPr lang="en-US" sz="831" dirty="0"/>
              <a:t>☐  Prefer not to say</a:t>
            </a:r>
          </a:p>
        </p:txBody>
      </p:sp>
      <p:sp>
        <p:nvSpPr>
          <p:cNvPr id="20" name="TextBox 19">
            <a:extLst>
              <a:ext uri="{FF2B5EF4-FFF2-40B4-BE49-F238E27FC236}">
                <a16:creationId xmlns:a16="http://schemas.microsoft.com/office/drawing/2014/main" id="{E2D6A374-5D5C-6341-B1DC-059CF095183A}"/>
              </a:ext>
            </a:extLst>
          </p:cNvPr>
          <p:cNvSpPr txBox="1"/>
          <p:nvPr/>
        </p:nvSpPr>
        <p:spPr>
          <a:xfrm>
            <a:off x="4911125" y="1356172"/>
            <a:ext cx="3898437" cy="390620"/>
          </a:xfrm>
          <a:prstGeom prst="rect">
            <a:avLst/>
          </a:prstGeom>
          <a:noFill/>
        </p:spPr>
        <p:txBody>
          <a:bodyPr wrap="square" rtlCol="0">
            <a:spAutoFit/>
          </a:bodyPr>
          <a:lstStyle/>
          <a:p>
            <a:pPr algn="just"/>
            <a:r>
              <a:rPr lang="en-US" sz="969" i="1" dirty="0">
                <a:latin typeface="Gentium Plus" panose="02000503060000020004" pitchFamily="2" charset="0"/>
                <a:ea typeface="Gentium Plus" panose="02000503060000020004" pitchFamily="2" charset="0"/>
                <a:cs typeface="Gentium Plus" panose="02000503060000020004" pitchFamily="2" charset="0"/>
              </a:rPr>
              <a:t>Before we set out in search of the Trojan War, it’s helpful to know more about the heroes on our quest, what you already know, and what you’re looking to discover!</a:t>
            </a:r>
          </a:p>
        </p:txBody>
      </p:sp>
      <p:sp>
        <p:nvSpPr>
          <p:cNvPr id="21" name="Rectangle 20">
            <a:extLst>
              <a:ext uri="{FF2B5EF4-FFF2-40B4-BE49-F238E27FC236}">
                <a16:creationId xmlns:a16="http://schemas.microsoft.com/office/drawing/2014/main" id="{56854A70-90A7-1843-BF8F-9CBA30A31A9B}"/>
              </a:ext>
            </a:extLst>
          </p:cNvPr>
          <p:cNvSpPr/>
          <p:nvPr/>
        </p:nvSpPr>
        <p:spPr>
          <a:xfrm>
            <a:off x="4691647" y="184095"/>
            <a:ext cx="4323180" cy="6489808"/>
          </a:xfrm>
          <a:prstGeom prst="rect">
            <a:avLst/>
          </a:prstGeom>
          <a:noFill/>
          <a:ln w="28575">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22" name="Rectangle 21">
            <a:extLst>
              <a:ext uri="{FF2B5EF4-FFF2-40B4-BE49-F238E27FC236}">
                <a16:creationId xmlns:a16="http://schemas.microsoft.com/office/drawing/2014/main" id="{A1E81CC4-F71F-7343-B3F2-92F8668B04F1}"/>
              </a:ext>
            </a:extLst>
          </p:cNvPr>
          <p:cNvSpPr/>
          <p:nvPr/>
        </p:nvSpPr>
        <p:spPr>
          <a:xfrm>
            <a:off x="4743224" y="233951"/>
            <a:ext cx="4224462" cy="6385508"/>
          </a:xfrm>
          <a:prstGeom prst="rect">
            <a:avLst/>
          </a:prstGeom>
          <a:noFill/>
          <a:ln w="12700">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23" name="Rectangle 22">
            <a:extLst>
              <a:ext uri="{FF2B5EF4-FFF2-40B4-BE49-F238E27FC236}">
                <a16:creationId xmlns:a16="http://schemas.microsoft.com/office/drawing/2014/main" id="{EC717A1B-1EC2-FA42-B4DB-F226E5955BF4}"/>
              </a:ext>
            </a:extLst>
          </p:cNvPr>
          <p:cNvSpPr/>
          <p:nvPr/>
        </p:nvSpPr>
        <p:spPr>
          <a:xfrm>
            <a:off x="4874195" y="4462497"/>
            <a:ext cx="1930436" cy="2059474"/>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24" name="TextBox 23">
            <a:extLst>
              <a:ext uri="{FF2B5EF4-FFF2-40B4-BE49-F238E27FC236}">
                <a16:creationId xmlns:a16="http://schemas.microsoft.com/office/drawing/2014/main" id="{25652768-8675-5A4C-8FA4-FA9D5DCEE61C}"/>
              </a:ext>
            </a:extLst>
          </p:cNvPr>
          <p:cNvSpPr txBox="1"/>
          <p:nvPr/>
        </p:nvSpPr>
        <p:spPr>
          <a:xfrm>
            <a:off x="4921765" y="4491441"/>
            <a:ext cx="246496" cy="220188"/>
          </a:xfrm>
          <a:prstGeom prst="rect">
            <a:avLst/>
          </a:prstGeom>
          <a:noFill/>
        </p:spPr>
        <p:txBody>
          <a:bodyPr wrap="square" rtlCol="0">
            <a:spAutoFit/>
          </a:bodyPr>
          <a:lstStyle/>
          <a:p>
            <a:r>
              <a:rPr lang="en-US" sz="831" b="1" dirty="0">
                <a:solidFill>
                  <a:srgbClr val="C09449"/>
                </a:solidFill>
              </a:rPr>
              <a:t>Q</a:t>
            </a:r>
          </a:p>
        </p:txBody>
      </p:sp>
      <p:sp>
        <p:nvSpPr>
          <p:cNvPr id="25" name="TextBox 24">
            <a:extLst>
              <a:ext uri="{FF2B5EF4-FFF2-40B4-BE49-F238E27FC236}">
                <a16:creationId xmlns:a16="http://schemas.microsoft.com/office/drawing/2014/main" id="{4A960092-3298-EE45-9204-A9EE21F976CC}"/>
              </a:ext>
            </a:extLst>
          </p:cNvPr>
          <p:cNvSpPr txBox="1"/>
          <p:nvPr/>
        </p:nvSpPr>
        <p:spPr>
          <a:xfrm>
            <a:off x="5101035" y="4491440"/>
            <a:ext cx="1628518" cy="348044"/>
          </a:xfrm>
          <a:prstGeom prst="rect">
            <a:avLst/>
          </a:prstGeom>
          <a:noFill/>
        </p:spPr>
        <p:txBody>
          <a:bodyPr wrap="square" rtlCol="0">
            <a:spAutoFit/>
          </a:bodyPr>
          <a:lstStyle/>
          <a:p>
            <a:r>
              <a:rPr lang="en-GB" sz="831" b="1" dirty="0">
                <a:solidFill>
                  <a:srgbClr val="C09449"/>
                </a:solidFill>
              </a:rPr>
              <a:t>How much do you feel you know about women in Greek myth?</a:t>
            </a:r>
          </a:p>
        </p:txBody>
      </p:sp>
      <p:sp>
        <p:nvSpPr>
          <p:cNvPr id="26" name="TextBox 25">
            <a:extLst>
              <a:ext uri="{FF2B5EF4-FFF2-40B4-BE49-F238E27FC236}">
                <a16:creationId xmlns:a16="http://schemas.microsoft.com/office/drawing/2014/main" id="{A2F94271-3CAF-C844-B11B-00A3F963E7DE}"/>
              </a:ext>
            </a:extLst>
          </p:cNvPr>
          <p:cNvSpPr txBox="1"/>
          <p:nvPr/>
        </p:nvSpPr>
        <p:spPr>
          <a:xfrm>
            <a:off x="5022986" y="4819458"/>
            <a:ext cx="1893536" cy="603755"/>
          </a:xfrm>
          <a:prstGeom prst="rect">
            <a:avLst/>
          </a:prstGeom>
          <a:noFill/>
        </p:spPr>
        <p:txBody>
          <a:bodyPr wrap="square" rtlCol="0">
            <a:spAutoFit/>
          </a:bodyPr>
          <a:lstStyle/>
          <a:p>
            <a:r>
              <a:rPr lang="en-US" sz="831" dirty="0"/>
              <a:t>☐  Nothing</a:t>
            </a:r>
          </a:p>
          <a:p>
            <a:r>
              <a:rPr lang="en-US" sz="831" dirty="0"/>
              <a:t>☐  Slight level of knowledge</a:t>
            </a:r>
          </a:p>
          <a:p>
            <a:r>
              <a:rPr lang="en-US" sz="831" dirty="0"/>
              <a:t>☐  Moderate level of knowledge</a:t>
            </a:r>
          </a:p>
          <a:p>
            <a:r>
              <a:rPr lang="en-US" sz="831" dirty="0"/>
              <a:t>☐  High level of knowledge</a:t>
            </a:r>
          </a:p>
        </p:txBody>
      </p:sp>
      <p:sp>
        <p:nvSpPr>
          <p:cNvPr id="27" name="Rectangle 26">
            <a:extLst>
              <a:ext uri="{FF2B5EF4-FFF2-40B4-BE49-F238E27FC236}">
                <a16:creationId xmlns:a16="http://schemas.microsoft.com/office/drawing/2014/main" id="{B1430FC6-E4CF-A24D-9234-0B8B1FFFCF2F}"/>
              </a:ext>
            </a:extLst>
          </p:cNvPr>
          <p:cNvSpPr/>
          <p:nvPr/>
        </p:nvSpPr>
        <p:spPr>
          <a:xfrm>
            <a:off x="5080077" y="3057147"/>
            <a:ext cx="962123" cy="220188"/>
          </a:xfrm>
          <a:prstGeom prst="rect">
            <a:avLst/>
          </a:prstGeom>
        </p:spPr>
        <p:txBody>
          <a:bodyPr wrap="none">
            <a:spAutoFit/>
          </a:bodyPr>
          <a:lstStyle/>
          <a:p>
            <a:r>
              <a:rPr lang="en-US" sz="831" b="1" dirty="0">
                <a:solidFill>
                  <a:srgbClr val="C09449"/>
                </a:solidFill>
              </a:rPr>
              <a:t>How old are you?</a:t>
            </a:r>
          </a:p>
        </p:txBody>
      </p:sp>
      <p:sp>
        <p:nvSpPr>
          <p:cNvPr id="28" name="Rectangle 27">
            <a:extLst>
              <a:ext uri="{FF2B5EF4-FFF2-40B4-BE49-F238E27FC236}">
                <a16:creationId xmlns:a16="http://schemas.microsoft.com/office/drawing/2014/main" id="{8D7C9412-291A-FA47-964A-64B678F6C6BF}"/>
              </a:ext>
            </a:extLst>
          </p:cNvPr>
          <p:cNvSpPr/>
          <p:nvPr/>
        </p:nvSpPr>
        <p:spPr>
          <a:xfrm>
            <a:off x="4911126" y="3250229"/>
            <a:ext cx="1753062" cy="1115177"/>
          </a:xfrm>
          <a:prstGeom prst="rect">
            <a:avLst/>
          </a:prstGeom>
        </p:spPr>
        <p:txBody>
          <a:bodyPr wrap="square">
            <a:spAutoFit/>
          </a:bodyPr>
          <a:lstStyle/>
          <a:p>
            <a:r>
              <a:rPr lang="en-US" sz="831" dirty="0"/>
              <a:t>☐  Under 11</a:t>
            </a:r>
          </a:p>
          <a:p>
            <a:r>
              <a:rPr lang="en-US" sz="831" dirty="0"/>
              <a:t>☐  11-16</a:t>
            </a:r>
          </a:p>
          <a:p>
            <a:r>
              <a:rPr lang="en-US" sz="831" dirty="0"/>
              <a:t>☐  16-25</a:t>
            </a:r>
          </a:p>
          <a:p>
            <a:r>
              <a:rPr lang="en-US" sz="831" dirty="0"/>
              <a:t>☐  26-35</a:t>
            </a:r>
          </a:p>
          <a:p>
            <a:r>
              <a:rPr lang="en-US" sz="831" dirty="0"/>
              <a:t>☐  36-45</a:t>
            </a:r>
          </a:p>
          <a:p>
            <a:r>
              <a:rPr lang="en-US" sz="831" dirty="0"/>
              <a:t>☐  46-55</a:t>
            </a:r>
          </a:p>
          <a:p>
            <a:r>
              <a:rPr lang="en-US" sz="831" dirty="0"/>
              <a:t>☐  56-65</a:t>
            </a:r>
          </a:p>
          <a:p>
            <a:r>
              <a:rPr lang="en-US" sz="831" dirty="0"/>
              <a:t>☐  Over 65</a:t>
            </a:r>
          </a:p>
        </p:txBody>
      </p:sp>
      <p:sp>
        <p:nvSpPr>
          <p:cNvPr id="29" name="TextBox 28">
            <a:extLst>
              <a:ext uri="{FF2B5EF4-FFF2-40B4-BE49-F238E27FC236}">
                <a16:creationId xmlns:a16="http://schemas.microsoft.com/office/drawing/2014/main" id="{E10DC2DD-759B-2D4F-BCB2-91115DD28C3D}"/>
              </a:ext>
            </a:extLst>
          </p:cNvPr>
          <p:cNvSpPr txBox="1"/>
          <p:nvPr/>
        </p:nvSpPr>
        <p:spPr>
          <a:xfrm>
            <a:off x="4900806" y="3059966"/>
            <a:ext cx="246496" cy="220188"/>
          </a:xfrm>
          <a:prstGeom prst="rect">
            <a:avLst/>
          </a:prstGeom>
          <a:noFill/>
        </p:spPr>
        <p:txBody>
          <a:bodyPr wrap="square" rtlCol="0">
            <a:spAutoFit/>
          </a:bodyPr>
          <a:lstStyle/>
          <a:p>
            <a:r>
              <a:rPr lang="en-US" sz="831" b="1" dirty="0">
                <a:solidFill>
                  <a:srgbClr val="C09449"/>
                </a:solidFill>
              </a:rPr>
              <a:t>Q</a:t>
            </a:r>
          </a:p>
        </p:txBody>
      </p:sp>
      <p:sp>
        <p:nvSpPr>
          <p:cNvPr id="30" name="Rectangle 29">
            <a:extLst>
              <a:ext uri="{FF2B5EF4-FFF2-40B4-BE49-F238E27FC236}">
                <a16:creationId xmlns:a16="http://schemas.microsoft.com/office/drawing/2014/main" id="{18375496-6707-7D47-9E14-659ACFFADFAF}"/>
              </a:ext>
            </a:extLst>
          </p:cNvPr>
          <p:cNvSpPr/>
          <p:nvPr/>
        </p:nvSpPr>
        <p:spPr>
          <a:xfrm>
            <a:off x="6906631" y="1833810"/>
            <a:ext cx="1930436" cy="3400035"/>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31" name="TextBox 30">
            <a:extLst>
              <a:ext uri="{FF2B5EF4-FFF2-40B4-BE49-F238E27FC236}">
                <a16:creationId xmlns:a16="http://schemas.microsoft.com/office/drawing/2014/main" id="{7D711430-82B4-AF43-99B8-13E9B07CC442}"/>
              </a:ext>
            </a:extLst>
          </p:cNvPr>
          <p:cNvSpPr txBox="1"/>
          <p:nvPr/>
        </p:nvSpPr>
        <p:spPr>
          <a:xfrm>
            <a:off x="6954202" y="1895286"/>
            <a:ext cx="246496" cy="220188"/>
          </a:xfrm>
          <a:prstGeom prst="rect">
            <a:avLst/>
          </a:prstGeom>
          <a:noFill/>
        </p:spPr>
        <p:txBody>
          <a:bodyPr wrap="square" rtlCol="0">
            <a:spAutoFit/>
          </a:bodyPr>
          <a:lstStyle/>
          <a:p>
            <a:r>
              <a:rPr lang="en-US" sz="831" b="1" dirty="0">
                <a:solidFill>
                  <a:srgbClr val="C09449"/>
                </a:solidFill>
              </a:rPr>
              <a:t>Q</a:t>
            </a:r>
          </a:p>
        </p:txBody>
      </p:sp>
      <p:sp>
        <p:nvSpPr>
          <p:cNvPr id="32" name="TextBox 31">
            <a:extLst>
              <a:ext uri="{FF2B5EF4-FFF2-40B4-BE49-F238E27FC236}">
                <a16:creationId xmlns:a16="http://schemas.microsoft.com/office/drawing/2014/main" id="{D2F9771C-BA9E-3647-B19F-D06A63C86D0D}"/>
              </a:ext>
            </a:extLst>
          </p:cNvPr>
          <p:cNvSpPr txBox="1"/>
          <p:nvPr/>
        </p:nvSpPr>
        <p:spPr>
          <a:xfrm>
            <a:off x="7133472" y="1895286"/>
            <a:ext cx="1579813" cy="348044"/>
          </a:xfrm>
          <a:prstGeom prst="rect">
            <a:avLst/>
          </a:prstGeom>
          <a:noFill/>
        </p:spPr>
        <p:txBody>
          <a:bodyPr wrap="square" rtlCol="0">
            <a:spAutoFit/>
          </a:bodyPr>
          <a:lstStyle/>
          <a:p>
            <a:r>
              <a:rPr lang="en-GB" sz="831" b="1" dirty="0">
                <a:solidFill>
                  <a:srgbClr val="C09449"/>
                </a:solidFill>
              </a:rPr>
              <a:t>Have you ever thought about writing fiction yourself?</a:t>
            </a:r>
          </a:p>
        </p:txBody>
      </p:sp>
      <p:sp>
        <p:nvSpPr>
          <p:cNvPr id="33" name="TextBox 32">
            <a:extLst>
              <a:ext uri="{FF2B5EF4-FFF2-40B4-BE49-F238E27FC236}">
                <a16:creationId xmlns:a16="http://schemas.microsoft.com/office/drawing/2014/main" id="{1ED80985-73D6-AC48-8965-666E36F52F43}"/>
              </a:ext>
            </a:extLst>
          </p:cNvPr>
          <p:cNvSpPr txBox="1"/>
          <p:nvPr/>
        </p:nvSpPr>
        <p:spPr>
          <a:xfrm>
            <a:off x="7001714" y="2218273"/>
            <a:ext cx="1893536" cy="1200457"/>
          </a:xfrm>
          <a:prstGeom prst="rect">
            <a:avLst/>
          </a:prstGeom>
          <a:noFill/>
        </p:spPr>
        <p:txBody>
          <a:bodyPr wrap="square" rtlCol="0">
            <a:spAutoFit/>
          </a:bodyPr>
          <a:lstStyle/>
          <a:p>
            <a:r>
              <a:rPr lang="en-US" sz="831" dirty="0"/>
              <a:t>☐  Yes</a:t>
            </a:r>
          </a:p>
          <a:p>
            <a:r>
              <a:rPr lang="en-US" sz="831" dirty="0"/>
              <a:t>☐  No</a:t>
            </a:r>
          </a:p>
          <a:p>
            <a:endParaRPr lang="en-US" sz="554" dirty="0"/>
          </a:p>
          <a:p>
            <a:r>
              <a:rPr lang="en-US" sz="831" dirty="0"/>
              <a:t>Detail, if appropriate:</a:t>
            </a:r>
          </a:p>
          <a:p>
            <a:r>
              <a:rPr lang="en-US" sz="831" dirty="0"/>
              <a:t>________________________________</a:t>
            </a:r>
          </a:p>
          <a:p>
            <a:endParaRPr lang="en-US" sz="831" dirty="0"/>
          </a:p>
          <a:p>
            <a:r>
              <a:rPr lang="en-US" sz="831" dirty="0"/>
              <a:t>________________________________</a:t>
            </a:r>
          </a:p>
          <a:p>
            <a:endParaRPr lang="en-US" sz="831" dirty="0"/>
          </a:p>
          <a:p>
            <a:r>
              <a:rPr lang="en-US" sz="831" dirty="0"/>
              <a:t>________________________________</a:t>
            </a:r>
          </a:p>
        </p:txBody>
      </p:sp>
      <p:sp>
        <p:nvSpPr>
          <p:cNvPr id="34" name="TextBox 33">
            <a:extLst>
              <a:ext uri="{FF2B5EF4-FFF2-40B4-BE49-F238E27FC236}">
                <a16:creationId xmlns:a16="http://schemas.microsoft.com/office/drawing/2014/main" id="{3051D36A-160E-0F4F-941F-256C7709569F}"/>
              </a:ext>
            </a:extLst>
          </p:cNvPr>
          <p:cNvSpPr txBox="1"/>
          <p:nvPr/>
        </p:nvSpPr>
        <p:spPr>
          <a:xfrm>
            <a:off x="4921765" y="5450967"/>
            <a:ext cx="246496" cy="220188"/>
          </a:xfrm>
          <a:prstGeom prst="rect">
            <a:avLst/>
          </a:prstGeom>
          <a:noFill/>
        </p:spPr>
        <p:txBody>
          <a:bodyPr wrap="square" rtlCol="0">
            <a:spAutoFit/>
          </a:bodyPr>
          <a:lstStyle/>
          <a:p>
            <a:r>
              <a:rPr lang="en-US" sz="831" b="1" dirty="0">
                <a:solidFill>
                  <a:srgbClr val="C09449"/>
                </a:solidFill>
              </a:rPr>
              <a:t>Q</a:t>
            </a:r>
          </a:p>
        </p:txBody>
      </p:sp>
      <p:sp>
        <p:nvSpPr>
          <p:cNvPr id="35" name="TextBox 34">
            <a:extLst>
              <a:ext uri="{FF2B5EF4-FFF2-40B4-BE49-F238E27FC236}">
                <a16:creationId xmlns:a16="http://schemas.microsoft.com/office/drawing/2014/main" id="{706884B9-BEAF-C34C-8A3E-650BCBCC647C}"/>
              </a:ext>
            </a:extLst>
          </p:cNvPr>
          <p:cNvSpPr txBox="1"/>
          <p:nvPr/>
        </p:nvSpPr>
        <p:spPr>
          <a:xfrm>
            <a:off x="5101035" y="5450966"/>
            <a:ext cx="1703595" cy="475900"/>
          </a:xfrm>
          <a:prstGeom prst="rect">
            <a:avLst/>
          </a:prstGeom>
          <a:noFill/>
        </p:spPr>
        <p:txBody>
          <a:bodyPr wrap="square" rtlCol="0">
            <a:spAutoFit/>
          </a:bodyPr>
          <a:lstStyle/>
          <a:p>
            <a:r>
              <a:rPr lang="en-GB" sz="831" b="1" dirty="0">
                <a:solidFill>
                  <a:srgbClr val="C09449"/>
                </a:solidFill>
              </a:rPr>
              <a:t>How confident are you discussing the ways in which fictional retellings rework ancient myth?</a:t>
            </a:r>
          </a:p>
        </p:txBody>
      </p:sp>
      <p:sp>
        <p:nvSpPr>
          <p:cNvPr id="36" name="TextBox 35">
            <a:extLst>
              <a:ext uri="{FF2B5EF4-FFF2-40B4-BE49-F238E27FC236}">
                <a16:creationId xmlns:a16="http://schemas.microsoft.com/office/drawing/2014/main" id="{B39AC625-7DF6-744D-8371-2AA1F031732E}"/>
              </a:ext>
            </a:extLst>
          </p:cNvPr>
          <p:cNvSpPr txBox="1"/>
          <p:nvPr/>
        </p:nvSpPr>
        <p:spPr>
          <a:xfrm>
            <a:off x="5022986" y="5935415"/>
            <a:ext cx="1419740" cy="603755"/>
          </a:xfrm>
          <a:prstGeom prst="rect">
            <a:avLst/>
          </a:prstGeom>
          <a:noFill/>
        </p:spPr>
        <p:txBody>
          <a:bodyPr wrap="square" rtlCol="0">
            <a:spAutoFit/>
          </a:bodyPr>
          <a:lstStyle/>
          <a:p>
            <a:r>
              <a:rPr lang="en-US" sz="831" dirty="0"/>
              <a:t>☐  Not confident </a:t>
            </a:r>
          </a:p>
          <a:p>
            <a:r>
              <a:rPr lang="en-US" sz="831" dirty="0"/>
              <a:t>☐  Slightly confident</a:t>
            </a:r>
          </a:p>
          <a:p>
            <a:r>
              <a:rPr lang="en-US" sz="831" dirty="0"/>
              <a:t>☐  Moderately confident</a:t>
            </a:r>
          </a:p>
          <a:p>
            <a:r>
              <a:rPr lang="en-US" sz="831" dirty="0"/>
              <a:t>☐  Very confident</a:t>
            </a:r>
          </a:p>
        </p:txBody>
      </p:sp>
      <p:sp>
        <p:nvSpPr>
          <p:cNvPr id="37" name="TextBox 36">
            <a:extLst>
              <a:ext uri="{FF2B5EF4-FFF2-40B4-BE49-F238E27FC236}">
                <a16:creationId xmlns:a16="http://schemas.microsoft.com/office/drawing/2014/main" id="{C31C3409-AA3C-864D-9340-64CFAC822E36}"/>
              </a:ext>
            </a:extLst>
          </p:cNvPr>
          <p:cNvSpPr txBox="1"/>
          <p:nvPr/>
        </p:nvSpPr>
        <p:spPr>
          <a:xfrm>
            <a:off x="6954202" y="3423886"/>
            <a:ext cx="246496" cy="220188"/>
          </a:xfrm>
          <a:prstGeom prst="rect">
            <a:avLst/>
          </a:prstGeom>
          <a:noFill/>
        </p:spPr>
        <p:txBody>
          <a:bodyPr wrap="square" rtlCol="0">
            <a:spAutoFit/>
          </a:bodyPr>
          <a:lstStyle/>
          <a:p>
            <a:r>
              <a:rPr lang="en-US" sz="831" b="1" dirty="0">
                <a:solidFill>
                  <a:srgbClr val="C09449"/>
                </a:solidFill>
              </a:rPr>
              <a:t>Q</a:t>
            </a:r>
          </a:p>
        </p:txBody>
      </p:sp>
      <p:sp>
        <p:nvSpPr>
          <p:cNvPr id="38" name="TextBox 37">
            <a:extLst>
              <a:ext uri="{FF2B5EF4-FFF2-40B4-BE49-F238E27FC236}">
                <a16:creationId xmlns:a16="http://schemas.microsoft.com/office/drawing/2014/main" id="{D40AFAF4-B36E-AD44-9B5A-CA38674DEF6E}"/>
              </a:ext>
            </a:extLst>
          </p:cNvPr>
          <p:cNvSpPr txBox="1"/>
          <p:nvPr/>
        </p:nvSpPr>
        <p:spPr>
          <a:xfrm>
            <a:off x="7133472" y="3423886"/>
            <a:ext cx="1579813" cy="475900"/>
          </a:xfrm>
          <a:prstGeom prst="rect">
            <a:avLst/>
          </a:prstGeom>
          <a:noFill/>
        </p:spPr>
        <p:txBody>
          <a:bodyPr wrap="square" rtlCol="0">
            <a:spAutoFit/>
          </a:bodyPr>
          <a:lstStyle/>
          <a:p>
            <a:r>
              <a:rPr lang="en-GB" sz="831" b="1" dirty="0">
                <a:solidFill>
                  <a:srgbClr val="C09449"/>
                </a:solidFill>
              </a:rPr>
              <a:t>Do you think it’s useful to retell the stories of the ancient world for a modern audience?</a:t>
            </a:r>
          </a:p>
        </p:txBody>
      </p:sp>
      <p:sp>
        <p:nvSpPr>
          <p:cNvPr id="39" name="TextBox 38">
            <a:extLst>
              <a:ext uri="{FF2B5EF4-FFF2-40B4-BE49-F238E27FC236}">
                <a16:creationId xmlns:a16="http://schemas.microsoft.com/office/drawing/2014/main" id="{DB9BE9CC-AECD-D840-BFDE-2FDB9A7A3B2D}"/>
              </a:ext>
            </a:extLst>
          </p:cNvPr>
          <p:cNvSpPr txBox="1"/>
          <p:nvPr/>
        </p:nvSpPr>
        <p:spPr>
          <a:xfrm>
            <a:off x="6967101" y="3941034"/>
            <a:ext cx="1893536" cy="1243033"/>
          </a:xfrm>
          <a:prstGeom prst="rect">
            <a:avLst/>
          </a:prstGeom>
          <a:noFill/>
        </p:spPr>
        <p:txBody>
          <a:bodyPr wrap="square" rtlCol="0">
            <a:spAutoFit/>
          </a:bodyPr>
          <a:lstStyle/>
          <a:p>
            <a:r>
              <a:rPr lang="en-US" sz="831" dirty="0"/>
              <a:t>☐  Not useful</a:t>
            </a:r>
          </a:p>
          <a:p>
            <a:r>
              <a:rPr lang="en-US" sz="831" dirty="0"/>
              <a:t>☐  Slightly useful</a:t>
            </a:r>
          </a:p>
          <a:p>
            <a:r>
              <a:rPr lang="en-US" sz="831" dirty="0"/>
              <a:t>☐  Moderately useful</a:t>
            </a:r>
          </a:p>
          <a:p>
            <a:r>
              <a:rPr lang="en-US" sz="831" dirty="0"/>
              <a:t>☐  Very useful</a:t>
            </a:r>
          </a:p>
          <a:p>
            <a:endParaRPr lang="en-US" sz="831" dirty="0"/>
          </a:p>
          <a:p>
            <a:r>
              <a:rPr lang="en-US" sz="831" dirty="0"/>
              <a:t>Why?</a:t>
            </a:r>
          </a:p>
          <a:p>
            <a:r>
              <a:rPr lang="en-US" sz="831" dirty="0"/>
              <a:t>________________________________</a:t>
            </a:r>
          </a:p>
          <a:p>
            <a:endParaRPr lang="en-US" sz="831" dirty="0"/>
          </a:p>
          <a:p>
            <a:r>
              <a:rPr lang="en-US" sz="831" dirty="0"/>
              <a:t>________________________________</a:t>
            </a:r>
          </a:p>
        </p:txBody>
      </p:sp>
      <p:sp>
        <p:nvSpPr>
          <p:cNvPr id="40" name="Rectangle 39">
            <a:extLst>
              <a:ext uri="{FF2B5EF4-FFF2-40B4-BE49-F238E27FC236}">
                <a16:creationId xmlns:a16="http://schemas.microsoft.com/office/drawing/2014/main" id="{9A775979-BD69-1E46-972F-F9B290781298}"/>
              </a:ext>
            </a:extLst>
          </p:cNvPr>
          <p:cNvSpPr/>
          <p:nvPr/>
        </p:nvSpPr>
        <p:spPr>
          <a:xfrm>
            <a:off x="6906631" y="5315956"/>
            <a:ext cx="1930436" cy="1206015"/>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41" name="TextBox 40">
            <a:extLst>
              <a:ext uri="{FF2B5EF4-FFF2-40B4-BE49-F238E27FC236}">
                <a16:creationId xmlns:a16="http://schemas.microsoft.com/office/drawing/2014/main" id="{D2C8FDC9-0A64-8944-9D60-9A615BEA9CB8}"/>
              </a:ext>
            </a:extLst>
          </p:cNvPr>
          <p:cNvSpPr txBox="1"/>
          <p:nvPr/>
        </p:nvSpPr>
        <p:spPr>
          <a:xfrm>
            <a:off x="6954202" y="5374022"/>
            <a:ext cx="246496" cy="220188"/>
          </a:xfrm>
          <a:prstGeom prst="rect">
            <a:avLst/>
          </a:prstGeom>
          <a:noFill/>
        </p:spPr>
        <p:txBody>
          <a:bodyPr wrap="square" rtlCol="0">
            <a:spAutoFit/>
          </a:bodyPr>
          <a:lstStyle/>
          <a:p>
            <a:r>
              <a:rPr lang="en-US" sz="831" b="1" dirty="0">
                <a:solidFill>
                  <a:srgbClr val="C09449"/>
                </a:solidFill>
              </a:rPr>
              <a:t>Q</a:t>
            </a:r>
          </a:p>
        </p:txBody>
      </p:sp>
      <p:sp>
        <p:nvSpPr>
          <p:cNvPr id="42" name="TextBox 41">
            <a:extLst>
              <a:ext uri="{FF2B5EF4-FFF2-40B4-BE49-F238E27FC236}">
                <a16:creationId xmlns:a16="http://schemas.microsoft.com/office/drawing/2014/main" id="{A0CDFC62-2AE8-AC47-A551-AA572E22FD0B}"/>
              </a:ext>
            </a:extLst>
          </p:cNvPr>
          <p:cNvSpPr txBox="1"/>
          <p:nvPr/>
        </p:nvSpPr>
        <p:spPr>
          <a:xfrm>
            <a:off x="7133472" y="5374022"/>
            <a:ext cx="1628518" cy="475900"/>
          </a:xfrm>
          <a:prstGeom prst="rect">
            <a:avLst/>
          </a:prstGeom>
          <a:noFill/>
        </p:spPr>
        <p:txBody>
          <a:bodyPr wrap="square" rtlCol="0">
            <a:spAutoFit/>
          </a:bodyPr>
          <a:lstStyle/>
          <a:p>
            <a:r>
              <a:rPr lang="en-GB" sz="831" b="1" dirty="0">
                <a:solidFill>
                  <a:srgbClr val="C09449"/>
                </a:solidFill>
              </a:rPr>
              <a:t>Which of these women are told of in ancient Greek myths about the golden apples?</a:t>
            </a:r>
          </a:p>
        </p:txBody>
      </p:sp>
      <p:sp>
        <p:nvSpPr>
          <p:cNvPr id="43" name="TextBox 42">
            <a:extLst>
              <a:ext uri="{FF2B5EF4-FFF2-40B4-BE49-F238E27FC236}">
                <a16:creationId xmlns:a16="http://schemas.microsoft.com/office/drawing/2014/main" id="{DEE4F8F0-4CD1-A345-BFD3-693CE69915B3}"/>
              </a:ext>
            </a:extLst>
          </p:cNvPr>
          <p:cNvSpPr txBox="1"/>
          <p:nvPr/>
        </p:nvSpPr>
        <p:spPr>
          <a:xfrm>
            <a:off x="7055422" y="5856563"/>
            <a:ext cx="1706568" cy="603755"/>
          </a:xfrm>
          <a:prstGeom prst="rect">
            <a:avLst/>
          </a:prstGeom>
          <a:noFill/>
        </p:spPr>
        <p:txBody>
          <a:bodyPr wrap="square" rtlCol="0">
            <a:spAutoFit/>
          </a:bodyPr>
          <a:lstStyle/>
          <a:p>
            <a:r>
              <a:rPr lang="en-US" sz="831" dirty="0"/>
              <a:t>☐  Helen of Troy</a:t>
            </a:r>
          </a:p>
          <a:p>
            <a:r>
              <a:rPr lang="en-US" sz="831" dirty="0"/>
              <a:t>☐  Cleopatra</a:t>
            </a:r>
          </a:p>
          <a:p>
            <a:r>
              <a:rPr lang="en-US" sz="831" dirty="0"/>
              <a:t>☐  Hippolyta</a:t>
            </a:r>
          </a:p>
          <a:p>
            <a:r>
              <a:rPr lang="en-US" sz="831" dirty="0"/>
              <a:t>☐  </a:t>
            </a:r>
            <a:r>
              <a:rPr lang="en-US" sz="831" dirty="0" err="1"/>
              <a:t>Atalanta</a:t>
            </a:r>
            <a:endParaRPr lang="en-US" sz="831" dirty="0"/>
          </a:p>
        </p:txBody>
      </p:sp>
      <p:pic>
        <p:nvPicPr>
          <p:cNvPr id="44" name="Picture 43">
            <a:extLst>
              <a:ext uri="{FF2B5EF4-FFF2-40B4-BE49-F238E27FC236}">
                <a16:creationId xmlns:a16="http://schemas.microsoft.com/office/drawing/2014/main" id="{F5AB92EC-504E-2347-A4E6-B64E66B1802D}"/>
              </a:ext>
            </a:extLst>
          </p:cNvPr>
          <p:cNvPicPr>
            <a:picLocks noChangeAspect="1"/>
          </p:cNvPicPr>
          <p:nvPr/>
        </p:nvPicPr>
        <p:blipFill>
          <a:blip r:embed="rId3"/>
          <a:stretch>
            <a:fillRect/>
          </a:stretch>
        </p:blipFill>
        <p:spPr>
          <a:xfrm>
            <a:off x="6732225" y="957557"/>
            <a:ext cx="252400" cy="299077"/>
          </a:xfrm>
          <a:prstGeom prst="rect">
            <a:avLst/>
          </a:prstGeom>
        </p:spPr>
      </p:pic>
    </p:spTree>
    <p:extLst>
      <p:ext uri="{BB962C8B-B14F-4D97-AF65-F5344CB8AC3E}">
        <p14:creationId xmlns:p14="http://schemas.microsoft.com/office/powerpoint/2010/main" val="10201314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8016" y="857250"/>
            <a:ext cx="6858000" cy="5143500"/>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16967"/>
          <a:stretch/>
        </p:blipFill>
        <p:spPr>
          <a:xfrm>
            <a:off x="6005532" y="635000"/>
            <a:ext cx="6186468" cy="5588000"/>
          </a:xfrm>
          <a:prstGeom prst="rect">
            <a:avLst/>
          </a:prstGeom>
        </p:spPr>
      </p:pic>
    </p:spTree>
    <p:extLst>
      <p:ext uri="{BB962C8B-B14F-4D97-AF65-F5344CB8AC3E}">
        <p14:creationId xmlns:p14="http://schemas.microsoft.com/office/powerpoint/2010/main" val="2058512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61750" y="2680145"/>
            <a:ext cx="4349342" cy="1200329"/>
          </a:xfrm>
          <a:prstGeom prst="rect">
            <a:avLst/>
          </a:prstGeom>
          <a:noFill/>
        </p:spPr>
        <p:txBody>
          <a:bodyPr wrap="square" rtlCol="0">
            <a:spAutoFit/>
          </a:bodyPr>
          <a:lstStyle/>
          <a:p>
            <a:pPr>
              <a:lnSpc>
                <a:spcPct val="150000"/>
              </a:lnSpc>
            </a:pPr>
            <a:r>
              <a:rPr lang="en-GB"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περὶ</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γὰρ</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μενέαινεν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ἕπεσθαι</a:t>
            </a:r>
            <a:r>
              <a:rPr lang="el-GR" sz="1600" dirty="0">
                <a:latin typeface="Times New Roman" charset="0"/>
                <a:ea typeface="Times New Roman" charset="0"/>
                <a:cs typeface="Times New Roman" charset="0"/>
              </a:rPr>
              <a:t> </a:t>
            </a:r>
            <a:endParaRPr lang="en-GB" sz="1600" dirty="0">
              <a:latin typeface="Times New Roman" charset="0"/>
              <a:ea typeface="Times New Roman" charset="0"/>
              <a:cs typeface="Times New Roman" charset="0"/>
            </a:endParaRPr>
          </a:p>
          <a:p>
            <a:pPr>
              <a:lnSpc>
                <a:spcPct val="150000"/>
              </a:lnSpc>
            </a:pPr>
            <a:r>
              <a:rPr lang="el-GR" sz="1600" dirty="0" err="1">
                <a:latin typeface="Times New Roman" charset="0"/>
                <a:ea typeface="Times New Roman" charset="0"/>
                <a:cs typeface="Times New Roman" charset="0"/>
              </a:rPr>
              <a:t>τὴν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ὁδόν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ἀλλὰ</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γὰρ</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αὐτὸς</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ἑκὼν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ἀπερήτυε</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κούρην</a:t>
            </a:r>
            <a:r>
              <a:rPr lang="el-GR" sz="1600" dirty="0">
                <a:latin typeface="Times New Roman" charset="0"/>
                <a:ea typeface="Times New Roman" charset="0"/>
                <a:cs typeface="Times New Roman" charset="0"/>
              </a:rPr>
              <a:t>, </a:t>
            </a:r>
            <a:endParaRPr lang="en-GB" sz="1600" dirty="0">
              <a:latin typeface="Times New Roman" charset="0"/>
              <a:ea typeface="Times New Roman" charset="0"/>
              <a:cs typeface="Times New Roman" charset="0"/>
            </a:endParaRPr>
          </a:p>
          <a:p>
            <a:pPr>
              <a:lnSpc>
                <a:spcPct val="150000"/>
              </a:lnSpc>
            </a:pPr>
            <a:r>
              <a:rPr lang="el-GR" sz="1600" dirty="0" err="1">
                <a:latin typeface="Times New Roman" charset="0"/>
                <a:ea typeface="Times New Roman" charset="0"/>
                <a:cs typeface="Times New Roman" charset="0"/>
              </a:rPr>
              <a:t>δεῖσεν</a:t>
            </a:r>
            <a:r>
              <a:rPr lang="el-GR" sz="1600" dirty="0">
                <a:latin typeface="Times New Roman" charset="0"/>
                <a:ea typeface="Times New Roman" charset="0"/>
                <a:cs typeface="Times New Roman" charset="0"/>
              </a:rPr>
              <a:t> δ᾽ </a:t>
            </a:r>
            <a:r>
              <a:rPr lang="el-GR" sz="1600" dirty="0" err="1">
                <a:latin typeface="Times New Roman" charset="0"/>
                <a:ea typeface="Times New Roman" charset="0"/>
                <a:cs typeface="Times New Roman" charset="0"/>
              </a:rPr>
              <a:t>ἀργαλέας</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ἔριδας</a:t>
            </a:r>
            <a:r>
              <a:rPr lang="el-GR" sz="1600" dirty="0">
                <a:latin typeface="Times New Roman" charset="0"/>
                <a:ea typeface="Times New Roman" charset="0"/>
                <a:cs typeface="Times New Roman" charset="0"/>
              </a:rPr>
              <a:t> φιλότητος </a:t>
            </a:r>
            <a:r>
              <a:rPr lang="el-GR" sz="1600" dirty="0" err="1">
                <a:latin typeface="Times New Roman" charset="0"/>
                <a:ea typeface="Times New Roman" charset="0"/>
                <a:cs typeface="Times New Roman" charset="0"/>
              </a:rPr>
              <a:t>ἕκητι</a:t>
            </a:r>
            <a:r>
              <a:rPr lang="el-GR" sz="1600" dirty="0">
                <a:latin typeface="Times New Roman" charset="0"/>
                <a:ea typeface="Times New Roman" charset="0"/>
                <a:cs typeface="Times New Roman" charset="0"/>
              </a:rPr>
              <a:t>.</a:t>
            </a:r>
            <a:endParaRPr lang="en-GB" sz="1600" dirty="0">
              <a:latin typeface="Times New Roman" charset="0"/>
              <a:ea typeface="Times New Roman" charset="0"/>
              <a:cs typeface="Times New Roman" charset="0"/>
            </a:endParaRPr>
          </a:p>
        </p:txBody>
      </p:sp>
      <p:sp>
        <p:nvSpPr>
          <p:cNvPr id="3" name="TextBox 2"/>
          <p:cNvSpPr txBox="1"/>
          <p:nvPr/>
        </p:nvSpPr>
        <p:spPr>
          <a:xfrm>
            <a:off x="6761750" y="728561"/>
            <a:ext cx="4801193" cy="1200329"/>
          </a:xfrm>
          <a:prstGeom prst="rect">
            <a:avLst/>
          </a:prstGeom>
          <a:noFill/>
        </p:spPr>
        <p:txBody>
          <a:bodyPr wrap="square" rtlCol="0">
            <a:spAutoFit/>
          </a:bodyPr>
          <a:lstStyle/>
          <a:p>
            <a:pPr algn="r"/>
            <a:r>
              <a:rPr lang="en-US" sz="2400" dirty="0" err="1">
                <a:latin typeface="Optima" panose="02000503060000020004" pitchFamily="2" charset="0"/>
                <a:ea typeface="Times New Roman" charset="0"/>
                <a:cs typeface="Times New Roman" charset="0"/>
              </a:rPr>
              <a:t>Atalanta</a:t>
            </a:r>
            <a:r>
              <a:rPr lang="en-US" sz="2400" dirty="0">
                <a:latin typeface="Optima" panose="02000503060000020004" pitchFamily="2" charset="0"/>
                <a:ea typeface="Times New Roman" charset="0"/>
                <a:cs typeface="Times New Roman" charset="0"/>
              </a:rPr>
              <a:t> and the voyage of the Argonauts in ancient Greek sources</a:t>
            </a:r>
            <a:endParaRPr lang="en-US" sz="2400" i="1" dirty="0">
              <a:latin typeface="Optima" panose="02000503060000020004" pitchFamily="2" charset="0"/>
              <a:ea typeface="Times New Roman" charset="0"/>
              <a:cs typeface="Times New Roman" charset="0"/>
            </a:endParaRPr>
          </a:p>
        </p:txBody>
      </p:sp>
      <p:sp>
        <p:nvSpPr>
          <p:cNvPr id="4" name="TextBox 3"/>
          <p:cNvSpPr txBox="1"/>
          <p:nvPr/>
        </p:nvSpPr>
        <p:spPr>
          <a:xfrm>
            <a:off x="6461554" y="4637308"/>
            <a:ext cx="5101391" cy="1156086"/>
          </a:xfrm>
          <a:prstGeom prst="rect">
            <a:avLst/>
          </a:prstGeom>
          <a:noFill/>
        </p:spPr>
        <p:txBody>
          <a:bodyPr wrap="square" rtlCol="0">
            <a:spAutoFit/>
          </a:bodyPr>
          <a:lstStyle/>
          <a:p>
            <a:pPr algn="just">
              <a:lnSpc>
                <a:spcPct val="150000"/>
              </a:lnSpc>
            </a:pPr>
            <a:r>
              <a:rPr lang="en-US" sz="1600" dirty="0">
                <a:latin typeface="Optima" panose="02000503060000020004" pitchFamily="2" charset="0"/>
                <a:ea typeface="Times New Roman" charset="0"/>
                <a:cs typeface="Times New Roman" charset="0"/>
              </a:rPr>
              <a:t>for </a:t>
            </a:r>
            <a:r>
              <a:rPr lang="en-US" sz="1600" dirty="0" err="1">
                <a:latin typeface="Optima" panose="02000503060000020004" pitchFamily="2" charset="0"/>
                <a:ea typeface="Times New Roman" charset="0"/>
                <a:cs typeface="Times New Roman" charset="0"/>
              </a:rPr>
              <a:t>Atalanta</a:t>
            </a:r>
            <a:r>
              <a:rPr lang="en-US" sz="1600" dirty="0">
                <a:latin typeface="Optima" panose="02000503060000020004" pitchFamily="2" charset="0"/>
                <a:ea typeface="Times New Roman" charset="0"/>
                <a:cs typeface="Times New Roman" charset="0"/>
              </a:rPr>
              <a:t> eagerly desired to follow on that quest; but Jason of his own accord prevented the maid, for he feared bitter strife on account of her love.</a:t>
            </a:r>
          </a:p>
        </p:txBody>
      </p:sp>
      <p:sp>
        <p:nvSpPr>
          <p:cNvPr id="5" name="TextBox 4"/>
          <p:cNvSpPr txBox="1"/>
          <p:nvPr/>
        </p:nvSpPr>
        <p:spPr>
          <a:xfrm>
            <a:off x="8669348" y="5890892"/>
            <a:ext cx="2893595" cy="338554"/>
          </a:xfrm>
          <a:prstGeom prst="rect">
            <a:avLst/>
          </a:prstGeom>
          <a:noFill/>
        </p:spPr>
        <p:txBody>
          <a:bodyPr wrap="square" rtlCol="0">
            <a:spAutoFit/>
          </a:bodyPr>
          <a:lstStyle/>
          <a:p>
            <a:pPr algn="r"/>
            <a:r>
              <a:rPr lang="en-US" sz="1600" dirty="0">
                <a:latin typeface="Optima" panose="02000503060000020004" pitchFamily="2" charset="0"/>
                <a:ea typeface="Times New Roman" charset="0"/>
                <a:cs typeface="Times New Roman" charset="0"/>
              </a:rPr>
              <a:t>transl. E.V. </a:t>
            </a:r>
            <a:r>
              <a:rPr lang="en-US" sz="1600" dirty="0" err="1">
                <a:latin typeface="Optima" panose="02000503060000020004" pitchFamily="2" charset="0"/>
                <a:ea typeface="Times New Roman" charset="0"/>
                <a:cs typeface="Times New Roman" charset="0"/>
              </a:rPr>
              <a:t>Rieu</a:t>
            </a:r>
            <a:endParaRPr lang="en-US" sz="1600" dirty="0">
              <a:latin typeface="Optima" panose="02000503060000020004" pitchFamily="2" charset="0"/>
              <a:ea typeface="Times New Roman" charset="0"/>
              <a:cs typeface="Times New Roman" charset="0"/>
            </a:endParaRPr>
          </a:p>
        </p:txBody>
      </p:sp>
      <p:sp>
        <p:nvSpPr>
          <p:cNvPr id="6" name="TextBox 5"/>
          <p:cNvSpPr txBox="1"/>
          <p:nvPr/>
        </p:nvSpPr>
        <p:spPr>
          <a:xfrm>
            <a:off x="8669348" y="3966674"/>
            <a:ext cx="2893595" cy="338554"/>
          </a:xfrm>
          <a:prstGeom prst="rect">
            <a:avLst/>
          </a:prstGeom>
          <a:noFill/>
        </p:spPr>
        <p:txBody>
          <a:bodyPr wrap="square" rtlCol="0">
            <a:spAutoFit/>
          </a:bodyPr>
          <a:lstStyle/>
          <a:p>
            <a:r>
              <a:rPr lang="en-US" sz="1600" dirty="0">
                <a:latin typeface="Times New Roman" charset="0"/>
                <a:ea typeface="Times New Roman" charset="0"/>
                <a:cs typeface="Times New Roman" charset="0"/>
              </a:rPr>
              <a:t>Apollonius </a:t>
            </a:r>
            <a:r>
              <a:rPr lang="en-US" sz="1600" i="1" dirty="0">
                <a:latin typeface="Times New Roman" charset="0"/>
                <a:ea typeface="Times New Roman" charset="0"/>
                <a:cs typeface="Times New Roman" charset="0"/>
              </a:rPr>
              <a:t>Argonautica </a:t>
            </a:r>
            <a:r>
              <a:rPr lang="en-US" sz="1600" dirty="0">
                <a:latin typeface="Times New Roman" charset="0"/>
                <a:ea typeface="Times New Roman" charset="0"/>
                <a:cs typeface="Times New Roman" charset="0"/>
              </a:rPr>
              <a:t>1.771-3</a:t>
            </a:r>
          </a:p>
        </p:txBody>
      </p:sp>
      <p:sp>
        <p:nvSpPr>
          <p:cNvPr id="7" name="TextBox 6"/>
          <p:cNvSpPr txBox="1"/>
          <p:nvPr/>
        </p:nvSpPr>
        <p:spPr>
          <a:xfrm>
            <a:off x="818741" y="547126"/>
            <a:ext cx="4487779" cy="1569660"/>
          </a:xfrm>
          <a:prstGeom prst="rect">
            <a:avLst/>
          </a:prstGeom>
          <a:noFill/>
        </p:spPr>
        <p:txBody>
          <a:bodyPr wrap="square" rtlCol="0">
            <a:spAutoFit/>
          </a:bodyPr>
          <a:lstStyle/>
          <a:p>
            <a:pPr>
              <a:lnSpc>
                <a:spcPct val="150000"/>
              </a:lnSpc>
            </a:pPr>
            <a:r>
              <a:rPr lang="el-GR" sz="1600" dirty="0" err="1">
                <a:latin typeface="Times New Roman" charset="0"/>
                <a:ea typeface="Times New Roman" charset="0"/>
                <a:cs typeface="Times New Roman" charset="0"/>
              </a:rPr>
              <a:t>οἱ</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δὲ</a:t>
            </a:r>
            <a:r>
              <a:rPr lang="el-GR" sz="1600" dirty="0">
                <a:latin typeface="Times New Roman" charset="0"/>
                <a:ea typeface="Times New Roman" charset="0"/>
                <a:cs typeface="Times New Roman" charset="0"/>
              </a:rPr>
              <a:t> συναθροισθέντες </a:t>
            </a:r>
            <a:r>
              <a:rPr lang="el-GR" sz="1600" dirty="0" err="1">
                <a:latin typeface="Times New Roman" charset="0"/>
                <a:ea typeface="Times New Roman" charset="0"/>
                <a:cs typeface="Times New Roman" charset="0"/>
              </a:rPr>
              <a:t>εἰσὶν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οἵδε</a:t>
            </a:r>
            <a:r>
              <a:rPr lang="el-GR" sz="1600" dirty="0">
                <a:latin typeface="Times New Roman" charset="0"/>
                <a:ea typeface="Times New Roman" charset="0"/>
                <a:cs typeface="Times New Roman" charset="0"/>
              </a:rPr>
              <a:t>: </a:t>
            </a:r>
            <a:r>
              <a:rPr lang="mr-IN" sz="1600" dirty="0">
                <a:latin typeface="Times New Roman" charset="0"/>
                <a:ea typeface="Times New Roman" charset="0"/>
                <a:cs typeface="Times New Roman" charset="0"/>
              </a:rPr>
              <a:t>…</a:t>
            </a:r>
            <a:r>
              <a:rPr lang="en-GB" sz="1600" dirty="0">
                <a:latin typeface="Times New Roman" charset="0"/>
                <a:ea typeface="Times New Roman" charset="0"/>
                <a:cs typeface="Times New Roman" charset="0"/>
              </a:rPr>
              <a:t> </a:t>
            </a:r>
            <a:r>
              <a:rPr lang="el-GR" sz="1600" dirty="0">
                <a:latin typeface="Times New Roman" charset="0"/>
                <a:ea typeface="Times New Roman" charset="0"/>
                <a:cs typeface="Times New Roman" charset="0"/>
              </a:rPr>
              <a:t>Κάστωρ </a:t>
            </a:r>
            <a:r>
              <a:rPr lang="el-GR" sz="1600" dirty="0" err="1">
                <a:latin typeface="Times New Roman" charset="0"/>
                <a:ea typeface="Times New Roman" charset="0"/>
                <a:cs typeface="Times New Roman" charset="0"/>
              </a:rPr>
              <a:t>καὶ</a:t>
            </a:r>
            <a:r>
              <a:rPr lang="el-GR" sz="1600" dirty="0">
                <a:latin typeface="Times New Roman" charset="0"/>
                <a:ea typeface="Times New Roman" charset="0"/>
                <a:cs typeface="Times New Roman" charset="0"/>
              </a:rPr>
              <a:t> Πολυδεύκης Διός, </a:t>
            </a:r>
            <a:r>
              <a:rPr lang="el-GR" sz="1600" dirty="0" err="1">
                <a:latin typeface="Times New Roman" charset="0"/>
                <a:ea typeface="Times New Roman" charset="0"/>
                <a:cs typeface="Times New Roman" charset="0"/>
              </a:rPr>
              <a:t>Τελαμὼν</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καὶ</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Πηλεὺς</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Αἰακοῦ</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Ἡρακλῆς</a:t>
            </a:r>
            <a:r>
              <a:rPr lang="el-GR" sz="1600" dirty="0">
                <a:latin typeface="Times New Roman" charset="0"/>
                <a:ea typeface="Times New Roman" charset="0"/>
                <a:cs typeface="Times New Roman" charset="0"/>
              </a:rPr>
              <a:t> Διός, </a:t>
            </a:r>
            <a:r>
              <a:rPr lang="el-GR" sz="1600" dirty="0" err="1">
                <a:latin typeface="Times New Roman" charset="0"/>
                <a:ea typeface="Times New Roman" charset="0"/>
                <a:cs typeface="Times New Roman" charset="0"/>
              </a:rPr>
              <a:t>Θησεὺς</a:t>
            </a:r>
            <a:r>
              <a:rPr lang="el-GR" sz="1600" dirty="0">
                <a:latin typeface="Times New Roman" charset="0"/>
                <a:ea typeface="Times New Roman" charset="0"/>
                <a:cs typeface="Times New Roman" charset="0"/>
              </a:rPr>
              <a:t> </a:t>
            </a:r>
            <a:r>
              <a:rPr lang="el-GR" sz="1600" dirty="0" err="1">
                <a:latin typeface="Times New Roman" charset="0"/>
                <a:ea typeface="Times New Roman" charset="0"/>
                <a:cs typeface="Times New Roman" charset="0"/>
              </a:rPr>
              <a:t>Αἰγέως</a:t>
            </a:r>
            <a:r>
              <a:rPr lang="el-GR" sz="1600" dirty="0">
                <a:latin typeface="Times New Roman" charset="0"/>
                <a:ea typeface="Times New Roman" charset="0"/>
                <a:cs typeface="Times New Roman" charset="0"/>
              </a:rPr>
              <a:t>, </a:t>
            </a:r>
            <a:r>
              <a:rPr lang="mr-IN" sz="1600" dirty="0">
                <a:latin typeface="Times New Roman" charset="0"/>
                <a:ea typeface="Times New Roman" charset="0"/>
                <a:cs typeface="Times New Roman" charset="0"/>
              </a:rPr>
              <a:t>…</a:t>
            </a:r>
            <a:r>
              <a:rPr lang="en-GB" sz="1600" dirty="0">
                <a:latin typeface="Times New Roman" charset="0"/>
                <a:ea typeface="Times New Roman" charset="0"/>
                <a:cs typeface="Times New Roman" charset="0"/>
              </a:rPr>
              <a:t> </a:t>
            </a:r>
            <a:r>
              <a:rPr lang="el-GR" sz="1600" b="1" dirty="0" err="1">
                <a:latin typeface="Times New Roman" charset="0"/>
                <a:ea typeface="Times New Roman" charset="0"/>
                <a:cs typeface="Times New Roman" charset="0"/>
              </a:rPr>
              <a:t>Ἀταλάντη</a:t>
            </a:r>
            <a:r>
              <a:rPr lang="el-GR" sz="1600" b="1" dirty="0">
                <a:latin typeface="Times New Roman" charset="0"/>
                <a:ea typeface="Times New Roman" charset="0"/>
                <a:cs typeface="Times New Roman" charset="0"/>
              </a:rPr>
              <a:t> </a:t>
            </a:r>
            <a:r>
              <a:rPr lang="el-GR" sz="1600" b="1" dirty="0" err="1">
                <a:latin typeface="Times New Roman" charset="0"/>
                <a:ea typeface="Times New Roman" charset="0"/>
                <a:cs typeface="Times New Roman" charset="0"/>
              </a:rPr>
              <a:t>Σχοινέως</a:t>
            </a:r>
            <a:r>
              <a:rPr lang="en-GB" sz="1600" dirty="0">
                <a:latin typeface="Times New Roman" charset="0"/>
                <a:ea typeface="Times New Roman" charset="0"/>
                <a:cs typeface="Times New Roman" charset="0"/>
              </a:rPr>
              <a:t> </a:t>
            </a:r>
            <a:r>
              <a:rPr lang="mr-IN" sz="1600" dirty="0">
                <a:latin typeface="Times New Roman" charset="0"/>
                <a:ea typeface="Times New Roman" charset="0"/>
                <a:cs typeface="Times New Roman" charset="0"/>
              </a:rPr>
              <a:t>…</a:t>
            </a:r>
            <a:endParaRPr lang="en-US" sz="1600" dirty="0">
              <a:latin typeface="Times New Roman" charset="0"/>
              <a:ea typeface="Times New Roman" charset="0"/>
              <a:cs typeface="Times New Roman" charset="0"/>
            </a:endParaRPr>
          </a:p>
        </p:txBody>
      </p:sp>
      <p:sp>
        <p:nvSpPr>
          <p:cNvPr id="8" name="Rectangle 7"/>
          <p:cNvSpPr/>
          <p:nvPr/>
        </p:nvSpPr>
        <p:spPr>
          <a:xfrm>
            <a:off x="6208890" y="2478508"/>
            <a:ext cx="5678906" cy="4030579"/>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866204" y="2042553"/>
            <a:ext cx="2480921" cy="338554"/>
          </a:xfrm>
          <a:prstGeom prst="rect">
            <a:avLst/>
          </a:prstGeom>
          <a:noFill/>
        </p:spPr>
        <p:txBody>
          <a:bodyPr wrap="square" rtlCol="0">
            <a:spAutoFit/>
          </a:bodyPr>
          <a:lstStyle/>
          <a:p>
            <a:r>
              <a:rPr lang="en-US" sz="1600" dirty="0" err="1">
                <a:latin typeface="Times New Roman" charset="0"/>
                <a:ea typeface="Times New Roman" charset="0"/>
                <a:cs typeface="Times New Roman" charset="0"/>
              </a:rPr>
              <a:t>Apollodorus</a:t>
            </a:r>
            <a:r>
              <a:rPr lang="en-US" sz="1600" dirty="0">
                <a:latin typeface="Times New Roman" charset="0"/>
                <a:ea typeface="Times New Roman" charset="0"/>
                <a:cs typeface="Times New Roman" charset="0"/>
              </a:rPr>
              <a:t> </a:t>
            </a:r>
            <a:r>
              <a:rPr lang="en-US" sz="1600" i="1" dirty="0">
                <a:latin typeface="Times New Roman" charset="0"/>
                <a:ea typeface="Times New Roman" charset="0"/>
                <a:cs typeface="Times New Roman" charset="0"/>
              </a:rPr>
              <a:t>Library </a:t>
            </a:r>
            <a:r>
              <a:rPr lang="en-US" sz="1600" dirty="0">
                <a:latin typeface="Times New Roman" charset="0"/>
                <a:ea typeface="Times New Roman" charset="0"/>
                <a:cs typeface="Times New Roman" charset="0"/>
              </a:rPr>
              <a:t>1.9.16</a:t>
            </a:r>
          </a:p>
        </p:txBody>
      </p:sp>
      <p:sp>
        <p:nvSpPr>
          <p:cNvPr id="10" name="TextBox 9"/>
          <p:cNvSpPr txBox="1"/>
          <p:nvPr/>
        </p:nvSpPr>
        <p:spPr>
          <a:xfrm>
            <a:off x="771208" y="2742532"/>
            <a:ext cx="4487779" cy="1938992"/>
          </a:xfrm>
          <a:prstGeom prst="rect">
            <a:avLst/>
          </a:prstGeom>
          <a:noFill/>
        </p:spPr>
        <p:txBody>
          <a:bodyPr wrap="square" rtlCol="0">
            <a:spAutoFit/>
          </a:bodyPr>
          <a:lstStyle/>
          <a:p>
            <a:pPr algn="just">
              <a:lnSpc>
                <a:spcPct val="150000"/>
              </a:lnSpc>
            </a:pPr>
            <a:r>
              <a:rPr lang="en-US" sz="1600" dirty="0">
                <a:latin typeface="Optima" panose="02000503060000020004" pitchFamily="2" charset="0"/>
                <a:ea typeface="Times New Roman" charset="0"/>
                <a:cs typeface="Times New Roman" charset="0"/>
              </a:rPr>
              <a:t>And these are the heroes whom Jason assembled: </a:t>
            </a:r>
            <a:r>
              <a:rPr lang="mr-IN" sz="1600" dirty="0">
                <a:latin typeface="Optima" panose="02000503060000020004" pitchFamily="2" charset="0"/>
                <a:ea typeface="Times New Roman" charset="0"/>
                <a:cs typeface="Times New Roman" charset="0"/>
              </a:rPr>
              <a:t>…</a:t>
            </a:r>
            <a:r>
              <a:rPr lang="en-GB" sz="1600" dirty="0">
                <a:latin typeface="Optima" panose="02000503060000020004" pitchFamily="2" charset="0"/>
                <a:ea typeface="Times New Roman" charset="0"/>
                <a:cs typeface="Times New Roman" charset="0"/>
              </a:rPr>
              <a:t> Castor and Pollux, sons of Zeus; </a:t>
            </a:r>
            <a:r>
              <a:rPr lang="en-GB" sz="1600" dirty="0" err="1">
                <a:latin typeface="Optima" panose="02000503060000020004" pitchFamily="2" charset="0"/>
                <a:ea typeface="Times New Roman" charset="0"/>
                <a:cs typeface="Times New Roman" charset="0"/>
              </a:rPr>
              <a:t>Telamon</a:t>
            </a:r>
            <a:r>
              <a:rPr lang="en-GB" sz="1600" dirty="0">
                <a:latin typeface="Optima" panose="02000503060000020004" pitchFamily="2" charset="0"/>
                <a:ea typeface="Times New Roman" charset="0"/>
                <a:cs typeface="Times New Roman" charset="0"/>
              </a:rPr>
              <a:t> and Peleus, son of </a:t>
            </a:r>
            <a:r>
              <a:rPr lang="en-GB" sz="1600" dirty="0" err="1">
                <a:latin typeface="Optima" panose="02000503060000020004" pitchFamily="2" charset="0"/>
                <a:ea typeface="Times New Roman" charset="0"/>
                <a:cs typeface="Times New Roman" charset="0"/>
              </a:rPr>
              <a:t>Aeacus</a:t>
            </a:r>
            <a:r>
              <a:rPr lang="en-GB" sz="1600" dirty="0">
                <a:latin typeface="Optima" panose="02000503060000020004" pitchFamily="2" charset="0"/>
                <a:ea typeface="Times New Roman" charset="0"/>
                <a:cs typeface="Times New Roman" charset="0"/>
              </a:rPr>
              <a:t>; Hercules, Zeus’ son; Theseus, son of Aegeus; </a:t>
            </a:r>
            <a:r>
              <a:rPr lang="mr-IN" sz="1600" dirty="0">
                <a:latin typeface="Optima" panose="02000503060000020004" pitchFamily="2" charset="0"/>
                <a:ea typeface="Times New Roman" charset="0"/>
                <a:cs typeface="Times New Roman" charset="0"/>
              </a:rPr>
              <a:t>…</a:t>
            </a:r>
            <a:r>
              <a:rPr lang="en-GB" sz="1600" dirty="0">
                <a:latin typeface="Optima" panose="02000503060000020004" pitchFamily="2" charset="0"/>
                <a:ea typeface="Times New Roman" charset="0"/>
                <a:cs typeface="Times New Roman" charset="0"/>
              </a:rPr>
              <a:t> </a:t>
            </a:r>
            <a:r>
              <a:rPr lang="en-GB" sz="1600" b="1" dirty="0" err="1">
                <a:solidFill>
                  <a:srgbClr val="A95B28"/>
                </a:solidFill>
                <a:latin typeface="Optima" panose="02000503060000020004" pitchFamily="2" charset="0"/>
                <a:ea typeface="Times New Roman" charset="0"/>
                <a:cs typeface="Times New Roman" charset="0"/>
              </a:rPr>
              <a:t>Atalanta</a:t>
            </a:r>
            <a:r>
              <a:rPr lang="en-GB" sz="1600" b="1" dirty="0">
                <a:solidFill>
                  <a:srgbClr val="A95B28"/>
                </a:solidFill>
                <a:latin typeface="Optima" panose="02000503060000020004" pitchFamily="2" charset="0"/>
                <a:ea typeface="Times New Roman" charset="0"/>
                <a:cs typeface="Times New Roman" charset="0"/>
              </a:rPr>
              <a:t>, daughter of </a:t>
            </a:r>
            <a:r>
              <a:rPr lang="en-GB" sz="1600" b="1" dirty="0" err="1">
                <a:solidFill>
                  <a:srgbClr val="A95B28"/>
                </a:solidFill>
                <a:latin typeface="Optima" panose="02000503060000020004" pitchFamily="2" charset="0"/>
                <a:ea typeface="Times New Roman" charset="0"/>
                <a:cs typeface="Times New Roman" charset="0"/>
              </a:rPr>
              <a:t>Schoineus</a:t>
            </a:r>
            <a:r>
              <a:rPr lang="mr-IN" sz="1600" dirty="0">
                <a:latin typeface="Optima" panose="02000503060000020004" pitchFamily="2" charset="0"/>
                <a:ea typeface="Times New Roman" charset="0"/>
                <a:cs typeface="Times New Roman" charset="0"/>
              </a:rPr>
              <a:t>…</a:t>
            </a:r>
            <a:endParaRPr lang="en-US" sz="1600" dirty="0">
              <a:latin typeface="Optima" panose="02000503060000020004" pitchFamily="2" charset="0"/>
              <a:ea typeface="Times New Roman" charset="0"/>
              <a:cs typeface="Times New Roman" charset="0"/>
            </a:endParaRPr>
          </a:p>
        </p:txBody>
      </p:sp>
      <p:sp>
        <p:nvSpPr>
          <p:cNvPr id="11" name="Rectangle 10"/>
          <p:cNvSpPr/>
          <p:nvPr/>
        </p:nvSpPr>
        <p:spPr>
          <a:xfrm>
            <a:off x="223177" y="266675"/>
            <a:ext cx="5678906" cy="4760543"/>
          </a:xfrm>
          <a:prstGeom prst="rect">
            <a:avLst/>
          </a:pr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674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animBg="1"/>
      <p:bldP spid="9" grpId="0"/>
      <p:bldP spid="10"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0"/>
            <a:ext cx="10281980" cy="6858000"/>
          </a:xfrm>
          <a:prstGeom prst="rect">
            <a:avLst/>
          </a:prstGeom>
        </p:spPr>
      </p:pic>
    </p:spTree>
    <p:extLst>
      <p:ext uri="{BB962C8B-B14F-4D97-AF65-F5344CB8AC3E}">
        <p14:creationId xmlns:p14="http://schemas.microsoft.com/office/powerpoint/2010/main" val="2501718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1081" t="15185" r="10958" b="15741"/>
          <a:stretch/>
        </p:blipFill>
        <p:spPr>
          <a:xfrm>
            <a:off x="638337" y="0"/>
            <a:ext cx="10994863" cy="6858000"/>
          </a:xfrm>
          <a:prstGeom prst="rect">
            <a:avLst/>
          </a:prstGeom>
        </p:spPr>
      </p:pic>
      <p:cxnSp>
        <p:nvCxnSpPr>
          <p:cNvPr id="5" name="Straight Connector 4"/>
          <p:cNvCxnSpPr/>
          <p:nvPr/>
        </p:nvCxnSpPr>
        <p:spPr>
          <a:xfrm flipV="1">
            <a:off x="2857500" y="3451226"/>
            <a:ext cx="1212850" cy="358774"/>
          </a:xfrm>
          <a:prstGeom prst="line">
            <a:avLst/>
          </a:prstGeom>
          <a:ln w="28575">
            <a:solidFill>
              <a:srgbClr val="A95B28"/>
            </a:solidFill>
            <a:prstDash val="dash"/>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5932" y="3481571"/>
            <a:ext cx="520700" cy="442268"/>
          </a:xfrm>
          <a:prstGeom prst="rect">
            <a:avLst/>
          </a:prstGeom>
        </p:spPr>
      </p:pic>
      <p:cxnSp>
        <p:nvCxnSpPr>
          <p:cNvPr id="10" name="Straight Connector 9"/>
          <p:cNvCxnSpPr/>
          <p:nvPr/>
        </p:nvCxnSpPr>
        <p:spPr>
          <a:xfrm flipV="1">
            <a:off x="4070350" y="2900680"/>
            <a:ext cx="1163108" cy="550545"/>
          </a:xfrm>
          <a:prstGeom prst="line">
            <a:avLst/>
          </a:prstGeom>
          <a:ln w="28575">
            <a:solidFill>
              <a:srgbClr val="A95B28"/>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300133" y="2489200"/>
            <a:ext cx="1713442" cy="382231"/>
          </a:xfrm>
          <a:prstGeom prst="line">
            <a:avLst/>
          </a:prstGeom>
          <a:ln w="28575">
            <a:solidFill>
              <a:srgbClr val="A95B28"/>
            </a:solidFill>
            <a:prstDash val="dash"/>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3233267"/>
            <a:ext cx="520700" cy="442268"/>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3108" y="2646063"/>
            <a:ext cx="520700" cy="442268"/>
          </a:xfrm>
          <a:prstGeom prst="rect">
            <a:avLst/>
          </a:prstGeom>
        </p:spPr>
      </p:pic>
      <p:cxnSp>
        <p:nvCxnSpPr>
          <p:cNvPr id="24" name="Straight Connector 23"/>
          <p:cNvCxnSpPr/>
          <p:nvPr/>
        </p:nvCxnSpPr>
        <p:spPr>
          <a:xfrm flipV="1">
            <a:off x="7013575" y="2225675"/>
            <a:ext cx="3498850" cy="263526"/>
          </a:xfrm>
          <a:prstGeom prst="line">
            <a:avLst/>
          </a:prstGeom>
          <a:ln w="28575">
            <a:solidFill>
              <a:srgbClr val="A95B28"/>
            </a:solidFill>
            <a:prstDash val="dash"/>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3225" y="2381981"/>
            <a:ext cx="520700" cy="442268"/>
          </a:xfrm>
          <a:prstGeom prst="rect">
            <a:avLst/>
          </a:prstGeom>
        </p:spPr>
      </p:pic>
    </p:spTree>
    <p:extLst>
      <p:ext uri="{BB962C8B-B14F-4D97-AF65-F5344CB8AC3E}">
        <p14:creationId xmlns:p14="http://schemas.microsoft.com/office/powerpoint/2010/main" val="51930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08333E-7 -4.81481E-6 L 0.08411 -0.03611 " pathEditMode="relative" rAng="0" ptsTypes="AA">
                                      <p:cBhvr>
                                        <p:cTn id="6" dur="2000" fill="hold"/>
                                        <p:tgtEl>
                                          <p:spTgt spid="3"/>
                                        </p:tgtEl>
                                        <p:attrNameLst>
                                          <p:attrName>ppt_x</p:attrName>
                                          <p:attrName>ppt_y</p:attrName>
                                        </p:attrNameLst>
                                      </p:cBhvr>
                                      <p:rCtr x="4206" y="-1806"/>
                                    </p:animMotion>
                                  </p:childTnLst>
                                </p:cTn>
                              </p:par>
                              <p:par>
                                <p:cTn id="7" presetID="22" presetClass="entr" presetSubtype="8"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wipe(left)">
                                      <p:cBhvr>
                                        <p:cTn id="9" dur="2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3"/>
                                        </p:tgtEl>
                                        <p:attrNameLst>
                                          <p:attrName>style.visibility</p:attrName>
                                        </p:attrNameLst>
                                      </p:cBhvr>
                                      <p:to>
                                        <p:strVal val="hidden"/>
                                      </p:to>
                                    </p:set>
                                  </p:childTnLst>
                                </p:cTn>
                              </p:par>
                              <p:par>
                                <p:cTn id="14" presetID="1"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par>
                                <p:cTn id="16" presetID="0" presetClass="path" presetSubtype="0" accel="50000" decel="50000" fill="hold" nodeType="withEffect">
                                  <p:stCondLst>
                                    <p:cond delay="0"/>
                                  </p:stCondLst>
                                  <p:childTnLst>
                                    <p:animMotion origin="layout" path="M -4.16667E-6 -3.7037E-6 L 0.09545 -0.08495 " pathEditMode="relative" rAng="0" ptsTypes="AA">
                                      <p:cBhvr>
                                        <p:cTn id="17" dur="2000" fill="hold"/>
                                        <p:tgtEl>
                                          <p:spTgt spid="7"/>
                                        </p:tgtEl>
                                        <p:attrNameLst>
                                          <p:attrName>ppt_x</p:attrName>
                                          <p:attrName>ppt_y</p:attrName>
                                        </p:attrNameLst>
                                      </p:cBhvr>
                                      <p:rCtr x="4766" y="-4259"/>
                                    </p:animMotion>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2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0" presetClass="path" presetSubtype="0" accel="50000" decel="50000" fill="hold" nodeType="withEffect">
                                  <p:stCondLst>
                                    <p:cond delay="0"/>
                                  </p:stCondLst>
                                  <p:childTnLst>
                                    <p:animMotion origin="layout" path="M 3.125E-6 -2.49366E-18 L 0.14583 -0.03843 " pathEditMode="relative" rAng="0" ptsTypes="AA">
                                      <p:cBhvr>
                                        <p:cTn id="28" dur="2000" fill="hold"/>
                                        <p:tgtEl>
                                          <p:spTgt spid="13"/>
                                        </p:tgtEl>
                                        <p:attrNameLst>
                                          <p:attrName>ppt_x</p:attrName>
                                          <p:attrName>ppt_y</p:attrName>
                                        </p:attrNameLst>
                                      </p:cBhvr>
                                      <p:rCtr x="7292" y="-1968"/>
                                    </p:animMotion>
                                  </p:childTnLst>
                                </p:cTn>
                              </p:par>
                              <p:par>
                                <p:cTn id="29" presetID="22" presetClass="entr" presetSubtype="8"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20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13"/>
                                        </p:tgtEl>
                                        <p:attrNameLst>
                                          <p:attrName>style.visibility</p:attrName>
                                        </p:attrNameLst>
                                      </p:cBhvr>
                                      <p:to>
                                        <p:strVal val="hidden"/>
                                      </p:to>
                                    </p:set>
                                  </p:childTnLst>
                                </p:cTn>
                              </p:par>
                              <p:par>
                                <p:cTn id="36" presetID="1"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childTnLst>
                                </p:cTn>
                              </p:par>
                              <p:par>
                                <p:cTn id="38" presetID="0" presetClass="path" presetSubtype="0" accel="50000" decel="50000" fill="hold" nodeType="withEffect">
                                  <p:stCondLst>
                                    <p:cond delay="0"/>
                                  </p:stCondLst>
                                  <p:childTnLst>
                                    <p:animMotion origin="layout" path="M -4.16667E-7 1.85185E-6 L 0.26563 -0.05255 " pathEditMode="relative" rAng="0" ptsTypes="AA">
                                      <p:cBhvr>
                                        <p:cTn id="39" dur="2000" fill="hold"/>
                                        <p:tgtEl>
                                          <p:spTgt spid="25"/>
                                        </p:tgtEl>
                                        <p:attrNameLst>
                                          <p:attrName>ppt_x</p:attrName>
                                          <p:attrName>ppt_y</p:attrName>
                                        </p:attrNameLst>
                                      </p:cBhvr>
                                      <p:rCtr x="13281" y="-2639"/>
                                    </p:animMotion>
                                  </p:childTnLst>
                                </p:cTn>
                              </p:par>
                              <p:par>
                                <p:cTn id="40" presetID="22" presetClass="entr" presetSubtype="8"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2122"/>
            <a:ext cx="12205778" cy="5353878"/>
          </a:xfrm>
          <a:prstGeom prst="rect">
            <a:avLst/>
          </a:prstGeom>
        </p:spPr>
      </p:pic>
    </p:spTree>
    <p:extLst>
      <p:ext uri="{BB962C8B-B14F-4D97-AF65-F5344CB8AC3E}">
        <p14:creationId xmlns:p14="http://schemas.microsoft.com/office/powerpoint/2010/main" val="1265563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29234" y="3614145"/>
            <a:ext cx="5763126" cy="138499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“Recreates one of the oldest tales in Greek myth with great skill and panache”</a:t>
            </a:r>
            <a:r>
              <a:rPr lang="en-US" dirty="0">
                <a:latin typeface="Optima" panose="02000503060000020004" pitchFamily="2" charset="0"/>
                <a:ea typeface="Times New Roman" charset="0"/>
                <a:cs typeface="Times New Roman" charset="0"/>
              </a:rPr>
              <a:t> </a:t>
            </a:r>
          </a:p>
          <a:p>
            <a:endParaRPr lang="en-US" dirty="0">
              <a:latin typeface="Optima" panose="02000503060000020004" pitchFamily="2" charset="0"/>
              <a:ea typeface="Times New Roman" charset="0"/>
              <a:cs typeface="Times New Roman" charset="0"/>
            </a:endParaRPr>
          </a:p>
          <a:p>
            <a:r>
              <a:rPr lang="en-US" dirty="0">
                <a:latin typeface="Optima" panose="02000503060000020004" pitchFamily="2" charset="0"/>
                <a:ea typeface="Times New Roman" charset="0"/>
                <a:cs typeface="Times New Roman" charset="0"/>
              </a:rPr>
              <a:t>— THE SUNDAY TIMES</a:t>
            </a:r>
          </a:p>
        </p:txBody>
      </p:sp>
      <p:sp>
        <p:nvSpPr>
          <p:cNvPr id="11" name="TextBox 10"/>
          <p:cNvSpPr txBox="1"/>
          <p:nvPr/>
        </p:nvSpPr>
        <p:spPr>
          <a:xfrm>
            <a:off x="1829306" y="5200744"/>
            <a:ext cx="5962982" cy="46166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“Brilliant”</a:t>
            </a:r>
            <a:r>
              <a:rPr lang="en-US" dirty="0">
                <a:latin typeface="Optima" panose="02000503060000020004" pitchFamily="2" charset="0"/>
                <a:ea typeface="Times New Roman" charset="0"/>
                <a:cs typeface="Times New Roman" charset="0"/>
              </a:rPr>
              <a:t> — CRYSTAL KING, author of </a:t>
            </a:r>
            <a:r>
              <a:rPr lang="en-US" i="1" dirty="0">
                <a:latin typeface="Optima" panose="02000503060000020004" pitchFamily="2" charset="0"/>
                <a:ea typeface="Times New Roman" charset="0"/>
                <a:cs typeface="Times New Roman" charset="0"/>
              </a:rPr>
              <a:t>Feast of Sorrow</a:t>
            </a:r>
            <a:endParaRPr lang="en-US" dirty="0">
              <a:latin typeface="Optima" panose="02000503060000020004" pitchFamily="2" charset="0"/>
              <a:ea typeface="Times New Roman" charset="0"/>
              <a:cs typeface="Times New Roman" charset="0"/>
            </a:endParaRPr>
          </a:p>
        </p:txBody>
      </p:sp>
      <p:sp>
        <p:nvSpPr>
          <p:cNvPr id="14" name="TextBox 13"/>
          <p:cNvSpPr txBox="1"/>
          <p:nvPr/>
        </p:nvSpPr>
        <p:spPr>
          <a:xfrm>
            <a:off x="1821450" y="277027"/>
            <a:ext cx="5445623" cy="3046988"/>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Some three thousand years ago, in a time before history, the warriors of Greece journeyed to the ends of the earth in the greatest expedition the world had ever seen. </a:t>
            </a:r>
          </a:p>
          <a:p>
            <a:pPr algn="ctr"/>
            <a:endParaRPr lang="en-GB" sz="2400" i="1" spc="150" dirty="0">
              <a:latin typeface="Optima" panose="02000503060000020004" pitchFamily="2" charset="0"/>
              <a:ea typeface="Times New Roman" charset="0"/>
              <a:cs typeface="Times New Roman" charset="0"/>
            </a:endParaRPr>
          </a:p>
          <a:p>
            <a:pPr algn="ctr"/>
            <a:r>
              <a:rPr lang="en-GB" sz="2400" i="1" spc="150" dirty="0">
                <a:latin typeface="Optima" panose="02000503060000020004" pitchFamily="2" charset="0"/>
                <a:ea typeface="Times New Roman" charset="0"/>
                <a:cs typeface="Times New Roman" charset="0"/>
              </a:rPr>
              <a:t>One woman fought alongside them.</a:t>
            </a:r>
            <a:endParaRPr lang="en-US" sz="2400" i="1" spc="150" dirty="0">
              <a:latin typeface="Optima" panose="02000503060000020004" pitchFamily="2" charset="0"/>
              <a:ea typeface="Times New Roman" charset="0"/>
              <a:cs typeface="Times New Roman"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0071" y="461405"/>
            <a:ext cx="3842750" cy="5899433"/>
          </a:xfrm>
          <a:prstGeom prst="rect">
            <a:avLst/>
          </a:prstGeom>
          <a:effectLst>
            <a:outerShdw blurRad="50800" dist="38100" dir="2700000" algn="tl" rotWithShape="0">
              <a:prstClr val="black">
                <a:alpha val="40000"/>
              </a:prstClr>
            </a:outerShdw>
          </a:effectLst>
        </p:spPr>
      </p:pic>
      <p:sp>
        <p:nvSpPr>
          <p:cNvPr id="9" name="TextBox 8"/>
          <p:cNvSpPr txBox="1"/>
          <p:nvPr/>
        </p:nvSpPr>
        <p:spPr>
          <a:xfrm>
            <a:off x="1829306" y="5864013"/>
            <a:ext cx="5962982"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“Fascinating and innovative”</a:t>
            </a:r>
            <a:r>
              <a:rPr lang="en-US" dirty="0">
                <a:latin typeface="Optima" panose="02000503060000020004" pitchFamily="2" charset="0"/>
                <a:ea typeface="Times New Roman" charset="0"/>
                <a:cs typeface="Times New Roman" charset="0"/>
              </a:rPr>
              <a:t> — ANTONY MAKRINOS, Fellow in Classics at UCL</a:t>
            </a:r>
          </a:p>
        </p:txBody>
      </p:sp>
    </p:spTree>
    <p:extLst>
      <p:ext uri="{BB962C8B-B14F-4D97-AF65-F5344CB8AC3E}">
        <p14:creationId xmlns:p14="http://schemas.microsoft.com/office/powerpoint/2010/main" val="10823973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285166" y="1878728"/>
            <a:ext cx="5763126" cy="400109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panose="02020603050405020304" pitchFamily="18" charset="0"/>
              </a:rPr>
              <a:t>“Emily Hauser’s novels combine thoughtful scholarship with a deep love for the ancient mythology. Her passion for bringing these stories to a modern audience is palpable, and her choice to dig into the untold stories of female characters offers a fresh and feminist take on well-known tales”</a:t>
            </a:r>
            <a:r>
              <a:rPr lang="en-US" dirty="0">
                <a:latin typeface="Optima" panose="02000503060000020004" pitchFamily="2" charset="0"/>
                <a:ea typeface="Times New Roman" charset="0"/>
                <a:cs typeface="Times New Roman" panose="02020603050405020304" pitchFamily="18" charset="0"/>
              </a:rPr>
              <a:t> </a:t>
            </a:r>
          </a:p>
          <a:p>
            <a:endParaRPr lang="en-US" dirty="0">
              <a:latin typeface="Optima" panose="02000503060000020004" pitchFamily="2" charset="0"/>
              <a:ea typeface="Times New Roman" charset="0"/>
              <a:cs typeface="Times New Roman" panose="02020603050405020304" pitchFamily="18" charset="0"/>
            </a:endParaRPr>
          </a:p>
          <a:p>
            <a:r>
              <a:rPr lang="en-US" sz="2200" dirty="0">
                <a:latin typeface="Optima" panose="02000503060000020004" pitchFamily="2" charset="0"/>
                <a:ea typeface="Times New Roman" charset="0"/>
                <a:cs typeface="Times New Roman" panose="02020603050405020304" pitchFamily="18" charset="0"/>
              </a:rPr>
              <a:t>— MADELINE MILLER, bestselling author of </a:t>
            </a:r>
            <a:r>
              <a:rPr lang="en-US" sz="2200" i="1" dirty="0">
                <a:latin typeface="Optima" panose="02000503060000020004" pitchFamily="2" charset="0"/>
                <a:ea typeface="Times New Roman" charset="0"/>
                <a:cs typeface="Times New Roman" panose="02020603050405020304" pitchFamily="18" charset="0"/>
              </a:rPr>
              <a:t>Song of Achilles</a:t>
            </a:r>
            <a:r>
              <a:rPr lang="en-US" sz="2200" dirty="0">
                <a:latin typeface="Optima" panose="02000503060000020004" pitchFamily="2" charset="0"/>
                <a:ea typeface="Times New Roman" charset="0"/>
                <a:cs typeface="Times New Roman" panose="02020603050405020304" pitchFamily="18" charset="0"/>
              </a:rPr>
              <a:t> and </a:t>
            </a:r>
            <a:r>
              <a:rPr lang="en-US" sz="2200" i="1" dirty="0">
                <a:latin typeface="Optima" panose="02000503060000020004" pitchFamily="2" charset="0"/>
                <a:ea typeface="Times New Roman" charset="0"/>
                <a:cs typeface="Times New Roman" panose="02020603050405020304" pitchFamily="18" charset="0"/>
              </a:rPr>
              <a:t>Circe</a:t>
            </a:r>
            <a:endParaRPr lang="en-US" sz="2200" dirty="0">
              <a:latin typeface="Optima" panose="02000503060000020004" pitchFamily="2" charset="0"/>
              <a:ea typeface="Times New Roman" charset="0"/>
              <a:cs typeface="Times New Roman" panose="02020603050405020304" pitchFamily="18" charset="0"/>
            </a:endParaRPr>
          </a:p>
        </p:txBody>
      </p:sp>
      <p:sp>
        <p:nvSpPr>
          <p:cNvPr id="14" name="TextBox 13"/>
          <p:cNvSpPr txBox="1"/>
          <p:nvPr/>
        </p:nvSpPr>
        <p:spPr>
          <a:xfrm>
            <a:off x="6285166" y="626746"/>
            <a:ext cx="5445623" cy="461665"/>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The age of heroes has begun…</a:t>
            </a:r>
            <a:endParaRPr lang="en-US" sz="2400" i="1" spc="150" dirty="0">
              <a:latin typeface="Optima" panose="02000503060000020004" pitchFamily="2" charset="0"/>
              <a:ea typeface="Times New Roman" charset="0"/>
              <a:cs typeface="Times New Roman" charset="0"/>
            </a:endParaRPr>
          </a:p>
        </p:txBody>
      </p:sp>
      <p:pic>
        <p:nvPicPr>
          <p:cNvPr id="7" name="Picture 6">
            <a:extLst>
              <a:ext uri="{FF2B5EF4-FFF2-40B4-BE49-F238E27FC236}">
                <a16:creationId xmlns:a16="http://schemas.microsoft.com/office/drawing/2014/main" id="{B5AFC9CE-2F92-D348-8F3A-0058ADAE87ED}"/>
              </a:ext>
            </a:extLst>
          </p:cNvPr>
          <p:cNvPicPr>
            <a:picLocks noChangeAspect="1"/>
          </p:cNvPicPr>
          <p:nvPr/>
        </p:nvPicPr>
        <p:blipFill>
          <a:blip r:embed="rId2"/>
          <a:stretch>
            <a:fillRect/>
          </a:stretch>
        </p:blipFill>
        <p:spPr>
          <a:xfrm>
            <a:off x="2215009" y="626746"/>
            <a:ext cx="3638821" cy="58968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76033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9C63C09-EE71-664F-B0A4-C139EAED6D85}"/>
              </a:ext>
            </a:extLst>
          </p:cNvPr>
          <p:cNvPicPr>
            <a:picLocks noChangeAspect="1"/>
          </p:cNvPicPr>
          <p:nvPr/>
        </p:nvPicPr>
        <p:blipFill>
          <a:blip r:embed="rId2"/>
          <a:stretch>
            <a:fillRect/>
          </a:stretch>
        </p:blipFill>
        <p:spPr>
          <a:xfrm>
            <a:off x="-1" y="0"/>
            <a:ext cx="8982127" cy="5052447"/>
          </a:xfrm>
          <a:prstGeom prst="rect">
            <a:avLst/>
          </a:prstGeom>
        </p:spPr>
      </p:pic>
      <p:pic>
        <p:nvPicPr>
          <p:cNvPr id="15" name="Picture 14">
            <a:extLst>
              <a:ext uri="{FF2B5EF4-FFF2-40B4-BE49-F238E27FC236}">
                <a16:creationId xmlns:a16="http://schemas.microsoft.com/office/drawing/2014/main" id="{8FA5F198-7507-C646-998D-99F4830F7611}"/>
              </a:ext>
            </a:extLst>
          </p:cNvPr>
          <p:cNvPicPr>
            <a:picLocks noChangeAspect="1"/>
          </p:cNvPicPr>
          <p:nvPr/>
        </p:nvPicPr>
        <p:blipFill>
          <a:blip r:embed="rId3"/>
          <a:stretch>
            <a:fillRect/>
          </a:stretch>
        </p:blipFill>
        <p:spPr>
          <a:xfrm>
            <a:off x="3270142" y="2397071"/>
            <a:ext cx="8921858" cy="4460929"/>
          </a:xfrm>
          <a:prstGeom prst="rect">
            <a:avLst/>
          </a:prstGeom>
        </p:spPr>
      </p:pic>
    </p:spTree>
    <p:extLst>
      <p:ext uri="{BB962C8B-B14F-4D97-AF65-F5344CB8AC3E}">
        <p14:creationId xmlns:p14="http://schemas.microsoft.com/office/powerpoint/2010/main" val="285099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373FB0-D250-874A-BC21-662CE5C0B677}"/>
              </a:ext>
            </a:extLst>
          </p:cNvPr>
          <p:cNvPicPr>
            <a:picLocks noChangeAspect="1"/>
          </p:cNvPicPr>
          <p:nvPr/>
        </p:nvPicPr>
        <p:blipFill>
          <a:blip r:embed="rId2"/>
          <a:stretch>
            <a:fillRect/>
          </a:stretch>
        </p:blipFill>
        <p:spPr>
          <a:xfrm>
            <a:off x="0" y="206375"/>
            <a:ext cx="12192000" cy="6445250"/>
          </a:xfrm>
          <a:prstGeom prst="rect">
            <a:avLst/>
          </a:prstGeom>
        </p:spPr>
      </p:pic>
    </p:spTree>
    <p:extLst>
      <p:ext uri="{BB962C8B-B14F-4D97-AF65-F5344CB8AC3E}">
        <p14:creationId xmlns:p14="http://schemas.microsoft.com/office/powerpoint/2010/main" val="3714629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9A11B5-DB1A-CD4B-BB59-8ECBDC0E710F}"/>
              </a:ext>
            </a:extLst>
          </p:cNvPr>
          <p:cNvSpPr/>
          <p:nvPr/>
        </p:nvSpPr>
        <p:spPr>
          <a:xfrm>
            <a:off x="557939" y="5636001"/>
            <a:ext cx="11174278" cy="923330"/>
          </a:xfrm>
          <a:prstGeom prst="rect">
            <a:avLst/>
          </a:prstGeom>
        </p:spPr>
        <p:txBody>
          <a:bodyPr wrap="square">
            <a:spAutoFit/>
          </a:bodyPr>
          <a:lstStyle/>
          <a:p>
            <a:pPr algn="ctr"/>
            <a:r>
              <a:rPr lang="en-GB" dirty="0">
                <a:solidFill>
                  <a:srgbClr val="545454"/>
                </a:solidFill>
                <a:latin typeface="Times New Roman" panose="02020603050405020304" pitchFamily="18" charset="0"/>
              </a:rPr>
              <a:t>Typical warrior woman skeleton with large iron dagger and two iron arrowheads,</a:t>
            </a:r>
            <a:r>
              <a:rPr lang="en-GB" dirty="0"/>
              <a:t/>
            </a:r>
            <a:br>
              <a:rPr lang="en-GB" dirty="0"/>
            </a:br>
            <a:r>
              <a:rPr lang="en-GB" dirty="0">
                <a:solidFill>
                  <a:srgbClr val="545454"/>
                </a:solidFill>
                <a:latin typeface="Times New Roman" panose="02020603050405020304" pitchFamily="18" charset="0"/>
              </a:rPr>
              <a:t>Scythian burial, 4th century BC, photo by James </a:t>
            </a:r>
            <a:r>
              <a:rPr lang="en-GB" dirty="0" err="1">
                <a:solidFill>
                  <a:srgbClr val="545454"/>
                </a:solidFill>
                <a:latin typeface="Times New Roman" panose="02020603050405020304" pitchFamily="18" charset="0"/>
              </a:rPr>
              <a:t>Vedder</a:t>
            </a:r>
            <a:r>
              <a:rPr lang="en-GB" dirty="0">
                <a:solidFill>
                  <a:srgbClr val="545454"/>
                </a:solidFill>
                <a:latin typeface="Times New Roman" panose="02020603050405020304" pitchFamily="18" charset="0"/>
              </a:rPr>
              <a:t>. Source: </a:t>
            </a:r>
            <a:r>
              <a:rPr lang="en-GB" dirty="0" err="1">
                <a:solidFill>
                  <a:srgbClr val="545454"/>
                </a:solidFill>
                <a:latin typeface="Times New Roman" panose="02020603050405020304" pitchFamily="18" charset="0"/>
              </a:rPr>
              <a:t>Color</a:t>
            </a:r>
            <a:r>
              <a:rPr lang="en-GB" dirty="0">
                <a:solidFill>
                  <a:srgbClr val="545454"/>
                </a:solidFill>
                <a:latin typeface="Times New Roman" panose="02020603050405020304" pitchFamily="18" charset="0"/>
              </a:rPr>
              <a:t> plate 3, in Mayor,</a:t>
            </a:r>
            <a:r>
              <a:rPr lang="en-GB" dirty="0"/>
              <a:t/>
            </a:r>
            <a:br>
              <a:rPr lang="en-GB" dirty="0"/>
            </a:br>
            <a:r>
              <a:rPr lang="en-GB" dirty="0">
                <a:solidFill>
                  <a:srgbClr val="545454"/>
                </a:solidFill>
                <a:latin typeface="Times New Roman" panose="02020603050405020304" pitchFamily="18" charset="0"/>
              </a:rPr>
              <a:t>The Amazons: Lives and Legends of Warrior Women across the Ancient World (Princeton, 2014).</a:t>
            </a:r>
            <a:endParaRPr lang="en-US" dirty="0"/>
          </a:p>
        </p:txBody>
      </p:sp>
      <p:pic>
        <p:nvPicPr>
          <p:cNvPr id="5" name="Picture 4">
            <a:extLst>
              <a:ext uri="{FF2B5EF4-FFF2-40B4-BE49-F238E27FC236}">
                <a16:creationId xmlns:a16="http://schemas.microsoft.com/office/drawing/2014/main" id="{48F97FA1-EB19-BD4B-98C2-737CA5E66958}"/>
              </a:ext>
            </a:extLst>
          </p:cNvPr>
          <p:cNvPicPr>
            <a:picLocks noChangeAspect="1"/>
          </p:cNvPicPr>
          <p:nvPr/>
        </p:nvPicPr>
        <p:blipFill>
          <a:blip r:embed="rId2"/>
          <a:stretch>
            <a:fillRect/>
          </a:stretch>
        </p:blipFill>
        <p:spPr>
          <a:xfrm>
            <a:off x="2735128" y="785248"/>
            <a:ext cx="6819900" cy="4419600"/>
          </a:xfrm>
          <a:prstGeom prst="rect">
            <a:avLst/>
          </a:prstGeom>
        </p:spPr>
      </p:pic>
    </p:spTree>
    <p:extLst>
      <p:ext uri="{BB962C8B-B14F-4D97-AF65-F5344CB8AC3E}">
        <p14:creationId xmlns:p14="http://schemas.microsoft.com/office/powerpoint/2010/main" val="1374928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4242" y="938645"/>
            <a:ext cx="3296883" cy="5083200"/>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441" y="932537"/>
            <a:ext cx="3311076" cy="5083200"/>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EED5DBC3-F005-1E4F-BB4E-92DAE28BD521}"/>
              </a:ext>
            </a:extLst>
          </p:cNvPr>
          <p:cNvPicPr>
            <a:picLocks noChangeAspect="1"/>
          </p:cNvPicPr>
          <p:nvPr/>
        </p:nvPicPr>
        <p:blipFill>
          <a:blip r:embed="rId4"/>
          <a:stretch>
            <a:fillRect/>
          </a:stretch>
        </p:blipFill>
        <p:spPr>
          <a:xfrm>
            <a:off x="8838834" y="936137"/>
            <a:ext cx="3134540" cy="50796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3143870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285166" y="1878728"/>
            <a:ext cx="5763126" cy="400109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panose="02020603050405020304" pitchFamily="18" charset="0"/>
              </a:rPr>
              <a:t>“Emily Hauser’s novels combine thoughtful scholarship with a deep love for the ancient mythology. Her passion for bringing these stories to a modern audience is palpable, and her choice to dig into the untold stories of female characters offers a fresh and feminist take on well-known tales”</a:t>
            </a:r>
            <a:r>
              <a:rPr lang="en-US" dirty="0">
                <a:latin typeface="Optima" panose="02000503060000020004" pitchFamily="2" charset="0"/>
                <a:ea typeface="Times New Roman" charset="0"/>
                <a:cs typeface="Times New Roman" panose="02020603050405020304" pitchFamily="18" charset="0"/>
              </a:rPr>
              <a:t> </a:t>
            </a:r>
          </a:p>
          <a:p>
            <a:endParaRPr lang="en-US" dirty="0">
              <a:latin typeface="Optima" panose="02000503060000020004" pitchFamily="2" charset="0"/>
              <a:ea typeface="Times New Roman" charset="0"/>
              <a:cs typeface="Times New Roman" panose="02020603050405020304" pitchFamily="18" charset="0"/>
            </a:endParaRPr>
          </a:p>
          <a:p>
            <a:r>
              <a:rPr lang="en-US" sz="2200" dirty="0">
                <a:latin typeface="Optima" panose="02000503060000020004" pitchFamily="2" charset="0"/>
                <a:ea typeface="Times New Roman" charset="0"/>
                <a:cs typeface="Times New Roman" panose="02020603050405020304" pitchFamily="18" charset="0"/>
              </a:rPr>
              <a:t>— MADELINE MILLER, bestselling author of </a:t>
            </a:r>
            <a:r>
              <a:rPr lang="en-US" sz="2200" i="1" dirty="0">
                <a:latin typeface="Optima" panose="02000503060000020004" pitchFamily="2" charset="0"/>
                <a:ea typeface="Times New Roman" charset="0"/>
                <a:cs typeface="Times New Roman" panose="02020603050405020304" pitchFamily="18" charset="0"/>
              </a:rPr>
              <a:t>Song of Achilles</a:t>
            </a:r>
            <a:r>
              <a:rPr lang="en-US" sz="2200" dirty="0">
                <a:latin typeface="Optima" panose="02000503060000020004" pitchFamily="2" charset="0"/>
                <a:ea typeface="Times New Roman" charset="0"/>
                <a:cs typeface="Times New Roman" panose="02020603050405020304" pitchFamily="18" charset="0"/>
              </a:rPr>
              <a:t> and </a:t>
            </a:r>
            <a:r>
              <a:rPr lang="en-US" sz="2200" i="1" dirty="0">
                <a:latin typeface="Optima" panose="02000503060000020004" pitchFamily="2" charset="0"/>
                <a:ea typeface="Times New Roman" charset="0"/>
                <a:cs typeface="Times New Roman" panose="02020603050405020304" pitchFamily="18" charset="0"/>
              </a:rPr>
              <a:t>Circe</a:t>
            </a:r>
            <a:endParaRPr lang="en-US" sz="2200" dirty="0">
              <a:latin typeface="Optima" panose="02000503060000020004" pitchFamily="2" charset="0"/>
              <a:ea typeface="Times New Roman" charset="0"/>
              <a:cs typeface="Times New Roman" panose="02020603050405020304" pitchFamily="18" charset="0"/>
            </a:endParaRPr>
          </a:p>
        </p:txBody>
      </p:sp>
      <p:sp>
        <p:nvSpPr>
          <p:cNvPr id="14" name="TextBox 13"/>
          <p:cNvSpPr txBox="1"/>
          <p:nvPr/>
        </p:nvSpPr>
        <p:spPr>
          <a:xfrm>
            <a:off x="6285166" y="626746"/>
            <a:ext cx="5445623" cy="461665"/>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The age of heroes has begun…</a:t>
            </a:r>
            <a:endParaRPr lang="en-US" sz="2400" i="1" spc="150" dirty="0">
              <a:latin typeface="Optima" panose="02000503060000020004" pitchFamily="2" charset="0"/>
              <a:ea typeface="Times New Roman" charset="0"/>
              <a:cs typeface="Times New Roman" charset="0"/>
            </a:endParaRPr>
          </a:p>
        </p:txBody>
      </p:sp>
      <p:pic>
        <p:nvPicPr>
          <p:cNvPr id="7" name="Picture 6">
            <a:extLst>
              <a:ext uri="{FF2B5EF4-FFF2-40B4-BE49-F238E27FC236}">
                <a16:creationId xmlns:a16="http://schemas.microsoft.com/office/drawing/2014/main" id="{B5AFC9CE-2F92-D348-8F3A-0058ADAE87ED}"/>
              </a:ext>
            </a:extLst>
          </p:cNvPr>
          <p:cNvPicPr>
            <a:picLocks noChangeAspect="1"/>
          </p:cNvPicPr>
          <p:nvPr/>
        </p:nvPicPr>
        <p:blipFill>
          <a:blip r:embed="rId2"/>
          <a:stretch>
            <a:fillRect/>
          </a:stretch>
        </p:blipFill>
        <p:spPr>
          <a:xfrm>
            <a:off x="2215009" y="626746"/>
            <a:ext cx="3638821" cy="58968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6985293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0462" y="367766"/>
            <a:ext cx="4724400" cy="923330"/>
          </a:xfrm>
          <a:prstGeom prst="rect">
            <a:avLst/>
          </a:prstGeom>
          <a:noFill/>
        </p:spPr>
        <p:txBody>
          <a:bodyPr wrap="square" rtlCol="0">
            <a:spAutoFit/>
          </a:bodyPr>
          <a:lstStyle/>
          <a:p>
            <a:r>
              <a:rPr lang="en-US" sz="5400" dirty="0">
                <a:solidFill>
                  <a:srgbClr val="A95B28"/>
                </a:solidFill>
                <a:latin typeface="Optima" panose="02000503060000020004" pitchFamily="2" charset="0"/>
                <a:ea typeface="Times New Roman" charset="0"/>
                <a:cs typeface="Times New Roman" charset="0"/>
              </a:rPr>
              <a:t>Stay in touch!</a:t>
            </a:r>
          </a:p>
        </p:txBody>
      </p:sp>
      <p:sp>
        <p:nvSpPr>
          <p:cNvPr id="11" name="TextBox 10"/>
          <p:cNvSpPr txBox="1"/>
          <p:nvPr/>
        </p:nvSpPr>
        <p:spPr>
          <a:xfrm>
            <a:off x="5354611" y="1478802"/>
            <a:ext cx="6316133" cy="461665"/>
          </a:xfrm>
          <a:prstGeom prst="rect">
            <a:avLst/>
          </a:prstGeom>
          <a:noFill/>
        </p:spPr>
        <p:txBody>
          <a:bodyPr wrap="square" rtlCol="0">
            <a:spAutoFit/>
          </a:bodyPr>
          <a:lstStyle/>
          <a:p>
            <a:r>
              <a:rPr lang="en-US" sz="2400" dirty="0" err="1">
                <a:solidFill>
                  <a:srgbClr val="593B05"/>
                </a:solidFill>
                <a:latin typeface="Optima" panose="02000503060000020004" pitchFamily="2" charset="0"/>
                <a:ea typeface="Times New Roman" charset="0"/>
                <a:cs typeface="Times New Roman" charset="0"/>
              </a:rPr>
              <a:t>www.emilyhauser.com</a:t>
            </a:r>
            <a:endParaRPr lang="en-US" sz="2400" dirty="0">
              <a:solidFill>
                <a:srgbClr val="593B05"/>
              </a:solidFill>
              <a:latin typeface="Optima" panose="02000503060000020004" pitchFamily="2" charset="0"/>
              <a:ea typeface="Times New Roman" charset="0"/>
              <a:cs typeface="Times New Roman" charset="0"/>
            </a:endParaRPr>
          </a:p>
        </p:txBody>
      </p:sp>
      <p:sp>
        <p:nvSpPr>
          <p:cNvPr id="12" name="TextBox 11"/>
          <p:cNvSpPr txBox="1"/>
          <p:nvPr/>
        </p:nvSpPr>
        <p:spPr>
          <a:xfrm>
            <a:off x="5354611" y="2365096"/>
            <a:ext cx="6316133" cy="461665"/>
          </a:xfrm>
          <a:prstGeom prst="rect">
            <a:avLst/>
          </a:prstGeom>
          <a:noFill/>
        </p:spPr>
        <p:txBody>
          <a:bodyPr wrap="square" rtlCol="0">
            <a:spAutoFit/>
          </a:bodyPr>
          <a:lstStyle/>
          <a:p>
            <a:r>
              <a:rPr lang="en-US" sz="2400" dirty="0" err="1">
                <a:solidFill>
                  <a:srgbClr val="593B05"/>
                </a:solidFill>
                <a:latin typeface="Optima" panose="02000503060000020004" pitchFamily="2" charset="0"/>
                <a:ea typeface="Times New Roman" charset="0"/>
                <a:cs typeface="Times New Roman" charset="0"/>
              </a:rPr>
              <a:t>ehauserwrites@gmail.com</a:t>
            </a:r>
            <a:endParaRPr lang="en-US" sz="2400" dirty="0">
              <a:solidFill>
                <a:srgbClr val="593B05"/>
              </a:solidFill>
              <a:latin typeface="Optima" panose="02000503060000020004" pitchFamily="2" charset="0"/>
              <a:ea typeface="Times New Roman" charset="0"/>
              <a:cs typeface="Times New Roman" charset="0"/>
            </a:endParaRPr>
          </a:p>
        </p:txBody>
      </p:sp>
      <p:sp>
        <p:nvSpPr>
          <p:cNvPr id="26" name="TextBox 25"/>
          <p:cNvSpPr txBox="1"/>
          <p:nvPr/>
        </p:nvSpPr>
        <p:spPr>
          <a:xfrm>
            <a:off x="5354610" y="5222864"/>
            <a:ext cx="6316133" cy="461665"/>
          </a:xfrm>
          <a:prstGeom prst="rect">
            <a:avLst/>
          </a:prstGeom>
          <a:noFill/>
        </p:spPr>
        <p:txBody>
          <a:bodyPr wrap="square" rtlCol="0">
            <a:spAutoFit/>
          </a:bodyPr>
          <a:lstStyle/>
          <a:p>
            <a:r>
              <a:rPr lang="en-US" sz="2400" dirty="0">
                <a:solidFill>
                  <a:srgbClr val="593B05"/>
                </a:solidFill>
                <a:latin typeface="Optima" panose="02000503060000020004" pitchFamily="2" charset="0"/>
                <a:ea typeface="Times New Roman" charset="0"/>
                <a:cs typeface="Times New Roman" charset="0"/>
              </a:rPr>
              <a:t>@</a:t>
            </a:r>
            <a:r>
              <a:rPr lang="en-US" sz="2400" dirty="0" err="1">
                <a:solidFill>
                  <a:srgbClr val="593B05"/>
                </a:solidFill>
                <a:latin typeface="Optima" panose="02000503060000020004" pitchFamily="2" charset="0"/>
                <a:ea typeface="Times New Roman" charset="0"/>
                <a:cs typeface="Times New Roman" charset="0"/>
              </a:rPr>
              <a:t>ehauserwrites</a:t>
            </a:r>
            <a:endParaRPr lang="en-US" sz="2400" dirty="0">
              <a:solidFill>
                <a:srgbClr val="593B05"/>
              </a:solidFill>
              <a:latin typeface="Optima" panose="02000503060000020004" pitchFamily="2" charset="0"/>
              <a:ea typeface="Times New Roman" charset="0"/>
              <a:cs typeface="Times New Roman" charset="0"/>
            </a:endParaRPr>
          </a:p>
        </p:txBody>
      </p:sp>
      <p:sp>
        <p:nvSpPr>
          <p:cNvPr id="30" name="TextBox 29"/>
          <p:cNvSpPr txBox="1"/>
          <p:nvPr/>
        </p:nvSpPr>
        <p:spPr>
          <a:xfrm>
            <a:off x="5354610" y="4389117"/>
            <a:ext cx="6316133" cy="461665"/>
          </a:xfrm>
          <a:prstGeom prst="rect">
            <a:avLst/>
          </a:prstGeom>
          <a:noFill/>
        </p:spPr>
        <p:txBody>
          <a:bodyPr wrap="square" rtlCol="0">
            <a:spAutoFit/>
          </a:bodyPr>
          <a:lstStyle/>
          <a:p>
            <a:r>
              <a:rPr lang="en-US" sz="2400" dirty="0" err="1">
                <a:solidFill>
                  <a:srgbClr val="593B05"/>
                </a:solidFill>
                <a:latin typeface="Optima" panose="02000503060000020004" pitchFamily="2" charset="0"/>
                <a:ea typeface="Times New Roman" charset="0"/>
                <a:cs typeface="Times New Roman" charset="0"/>
              </a:rPr>
              <a:t>facebook.com</a:t>
            </a:r>
            <a:r>
              <a:rPr lang="en-US" sz="2400" dirty="0">
                <a:solidFill>
                  <a:srgbClr val="593B05"/>
                </a:solidFill>
                <a:latin typeface="Optima" panose="02000503060000020004" pitchFamily="2" charset="0"/>
                <a:ea typeface="Times New Roman" charset="0"/>
                <a:cs typeface="Times New Roman" charset="0"/>
              </a:rPr>
              <a:t>/</a:t>
            </a:r>
            <a:r>
              <a:rPr lang="en-US" sz="2400" dirty="0" err="1">
                <a:solidFill>
                  <a:srgbClr val="593B05"/>
                </a:solidFill>
                <a:latin typeface="Optima" panose="02000503060000020004" pitchFamily="2" charset="0"/>
                <a:ea typeface="Times New Roman" charset="0"/>
                <a:cs typeface="Times New Roman" charset="0"/>
              </a:rPr>
              <a:t>ehauserwrites</a:t>
            </a:r>
            <a:endParaRPr lang="en-US" sz="2400" dirty="0">
              <a:solidFill>
                <a:srgbClr val="593B05"/>
              </a:solidFill>
              <a:latin typeface="Optima" panose="02000503060000020004" pitchFamily="2" charset="0"/>
              <a:ea typeface="Times New Roman" charset="0"/>
              <a:cs typeface="Times New Roman" charset="0"/>
            </a:endParaRPr>
          </a:p>
        </p:txBody>
      </p:sp>
      <p:sp>
        <p:nvSpPr>
          <p:cNvPr id="31" name="TextBox 30"/>
          <p:cNvSpPr txBox="1"/>
          <p:nvPr/>
        </p:nvSpPr>
        <p:spPr>
          <a:xfrm>
            <a:off x="5354610" y="6040282"/>
            <a:ext cx="6451601" cy="461665"/>
          </a:xfrm>
          <a:prstGeom prst="rect">
            <a:avLst/>
          </a:prstGeom>
          <a:noFill/>
        </p:spPr>
        <p:txBody>
          <a:bodyPr wrap="square" rtlCol="0">
            <a:spAutoFit/>
          </a:bodyPr>
          <a:lstStyle/>
          <a:p>
            <a:r>
              <a:rPr lang="en-US" sz="2400" dirty="0" err="1">
                <a:solidFill>
                  <a:srgbClr val="593B05"/>
                </a:solidFill>
                <a:latin typeface="Optima" panose="02000503060000020004" pitchFamily="2" charset="0"/>
                <a:ea typeface="Times New Roman" charset="0"/>
                <a:cs typeface="Times New Roman" charset="0"/>
              </a:rPr>
              <a:t>www.goodreads.com</a:t>
            </a:r>
            <a:endParaRPr lang="en-US" sz="2400" dirty="0">
              <a:solidFill>
                <a:srgbClr val="593B05"/>
              </a:solidFill>
              <a:latin typeface="Optima" panose="02000503060000020004" pitchFamily="2" charset="0"/>
              <a:ea typeface="Times New Roman" charset="0"/>
              <a:cs typeface="Times New Roman" charset="0"/>
            </a:endParaRPr>
          </a:p>
        </p:txBody>
      </p:sp>
      <p:sp>
        <p:nvSpPr>
          <p:cNvPr id="14" name="TextBox 13"/>
          <p:cNvSpPr txBox="1"/>
          <p:nvPr/>
        </p:nvSpPr>
        <p:spPr>
          <a:xfrm>
            <a:off x="5354610" y="3038806"/>
            <a:ext cx="6316133" cy="1200329"/>
          </a:xfrm>
          <a:prstGeom prst="rect">
            <a:avLst/>
          </a:prstGeom>
          <a:noFill/>
        </p:spPr>
        <p:txBody>
          <a:bodyPr wrap="square" rtlCol="0">
            <a:spAutoFit/>
          </a:bodyPr>
          <a:lstStyle/>
          <a:p>
            <a:r>
              <a:rPr lang="en-US" sz="2400" dirty="0" err="1">
                <a:solidFill>
                  <a:srgbClr val="593B05"/>
                </a:solidFill>
                <a:latin typeface="Optima" panose="02000503060000020004" pitchFamily="2" charset="0"/>
                <a:ea typeface="Times New Roman" charset="0"/>
                <a:cs typeface="Times New Roman" charset="0"/>
              </a:rPr>
              <a:t>bit.ly</a:t>
            </a:r>
            <a:r>
              <a:rPr lang="en-US" sz="2400" dirty="0">
                <a:solidFill>
                  <a:srgbClr val="593B05"/>
                </a:solidFill>
                <a:latin typeface="Optima" panose="02000503060000020004" pitchFamily="2" charset="0"/>
                <a:ea typeface="Times New Roman" charset="0"/>
                <a:cs typeface="Times New Roman" charset="0"/>
              </a:rPr>
              <a:t>/FTMB2016</a:t>
            </a:r>
          </a:p>
          <a:p>
            <a:r>
              <a:rPr lang="en-US" sz="2400" dirty="0" err="1">
                <a:solidFill>
                  <a:srgbClr val="593B05"/>
                </a:solidFill>
                <a:latin typeface="Optima" panose="02000503060000020004" pitchFamily="2" charset="0"/>
                <a:ea typeface="Times New Roman" charset="0"/>
                <a:cs typeface="Times New Roman" charset="0"/>
              </a:rPr>
              <a:t>bit.ly</a:t>
            </a:r>
            <a:r>
              <a:rPr lang="en-US" sz="2400" dirty="0">
                <a:solidFill>
                  <a:srgbClr val="593B05"/>
                </a:solidFill>
                <a:latin typeface="Optima" panose="02000503060000020004" pitchFamily="2" charset="0"/>
                <a:ea typeface="Times New Roman" charset="0"/>
                <a:cs typeface="Times New Roman" charset="0"/>
              </a:rPr>
              <a:t>/FTW2017</a:t>
            </a:r>
          </a:p>
          <a:p>
            <a:r>
              <a:rPr lang="en-US" sz="2400" dirty="0" err="1">
                <a:solidFill>
                  <a:srgbClr val="593B05"/>
                </a:solidFill>
                <a:latin typeface="Optima" panose="02000503060000020004" pitchFamily="2" charset="0"/>
                <a:ea typeface="Times New Roman" charset="0"/>
                <a:cs typeface="Times New Roman" charset="0"/>
              </a:rPr>
              <a:t>bit.ly</a:t>
            </a:r>
            <a:r>
              <a:rPr lang="en-US" sz="2400" dirty="0">
                <a:solidFill>
                  <a:srgbClr val="593B05"/>
                </a:solidFill>
                <a:latin typeface="Optima" panose="02000503060000020004" pitchFamily="2" charset="0"/>
                <a:ea typeface="Times New Roman" charset="0"/>
                <a:cs typeface="Times New Roman" charset="0"/>
              </a:rPr>
              <a:t>/FTI2018</a:t>
            </a:r>
          </a:p>
        </p:txBody>
      </p:sp>
      <p:sp>
        <p:nvSpPr>
          <p:cNvPr id="8" name="TextBox 7"/>
          <p:cNvSpPr txBox="1"/>
          <p:nvPr/>
        </p:nvSpPr>
        <p:spPr>
          <a:xfrm>
            <a:off x="3539067" y="3038806"/>
            <a:ext cx="1473200" cy="461665"/>
          </a:xfrm>
          <a:prstGeom prst="rect">
            <a:avLst/>
          </a:prstGeom>
          <a:noFill/>
        </p:spPr>
        <p:txBody>
          <a:bodyPr wrap="square" rtlCol="0">
            <a:spAutoFit/>
          </a:bodyPr>
          <a:lstStyle/>
          <a:p>
            <a:pPr algn="r"/>
            <a:r>
              <a:rPr lang="en-US" sz="2400" dirty="0">
                <a:solidFill>
                  <a:srgbClr val="A95B28"/>
                </a:solidFill>
                <a:latin typeface="Optima" panose="02000503060000020004" pitchFamily="2" charset="0"/>
                <a:ea typeface="Times New Roman" charset="0"/>
                <a:cs typeface="Times New Roman" charset="0"/>
              </a:rPr>
              <a:t>amazon:</a:t>
            </a:r>
          </a:p>
        </p:txBody>
      </p:sp>
      <p:sp>
        <p:nvSpPr>
          <p:cNvPr id="16" name="TextBox 15"/>
          <p:cNvSpPr txBox="1"/>
          <p:nvPr/>
        </p:nvSpPr>
        <p:spPr>
          <a:xfrm>
            <a:off x="3539067" y="2365096"/>
            <a:ext cx="1473200" cy="461665"/>
          </a:xfrm>
          <a:prstGeom prst="rect">
            <a:avLst/>
          </a:prstGeom>
          <a:noFill/>
        </p:spPr>
        <p:txBody>
          <a:bodyPr wrap="square" rtlCol="0">
            <a:spAutoFit/>
          </a:bodyPr>
          <a:lstStyle/>
          <a:p>
            <a:pPr algn="r"/>
            <a:r>
              <a:rPr lang="en-US" sz="2400" dirty="0">
                <a:solidFill>
                  <a:srgbClr val="A95B28"/>
                </a:solidFill>
                <a:latin typeface="Optima" panose="02000503060000020004" pitchFamily="2" charset="0"/>
                <a:ea typeface="Times New Roman" charset="0"/>
                <a:cs typeface="Times New Roman" charset="0"/>
              </a:rPr>
              <a:t>email:</a:t>
            </a:r>
          </a:p>
        </p:txBody>
      </p:sp>
      <p:sp>
        <p:nvSpPr>
          <p:cNvPr id="17" name="TextBox 16"/>
          <p:cNvSpPr txBox="1"/>
          <p:nvPr/>
        </p:nvSpPr>
        <p:spPr>
          <a:xfrm>
            <a:off x="3539067" y="1478802"/>
            <a:ext cx="1473200" cy="461665"/>
          </a:xfrm>
          <a:prstGeom prst="rect">
            <a:avLst/>
          </a:prstGeom>
          <a:noFill/>
        </p:spPr>
        <p:txBody>
          <a:bodyPr wrap="square" rtlCol="0">
            <a:spAutoFit/>
          </a:bodyPr>
          <a:lstStyle/>
          <a:p>
            <a:pPr algn="r"/>
            <a:r>
              <a:rPr lang="en-US" sz="2400" dirty="0">
                <a:solidFill>
                  <a:srgbClr val="A95B28"/>
                </a:solidFill>
                <a:latin typeface="Optima" panose="02000503060000020004" pitchFamily="2" charset="0"/>
                <a:ea typeface="Times New Roman" charset="0"/>
                <a:cs typeface="Times New Roman" charset="0"/>
              </a:rPr>
              <a:t>website:</a:t>
            </a:r>
          </a:p>
        </p:txBody>
      </p:sp>
      <p:sp>
        <p:nvSpPr>
          <p:cNvPr id="18" name="TextBox 17"/>
          <p:cNvSpPr txBox="1"/>
          <p:nvPr/>
        </p:nvSpPr>
        <p:spPr>
          <a:xfrm>
            <a:off x="3200400" y="4389117"/>
            <a:ext cx="1811867" cy="461665"/>
          </a:xfrm>
          <a:prstGeom prst="rect">
            <a:avLst/>
          </a:prstGeom>
          <a:noFill/>
        </p:spPr>
        <p:txBody>
          <a:bodyPr wrap="square" rtlCol="0">
            <a:spAutoFit/>
          </a:bodyPr>
          <a:lstStyle/>
          <a:p>
            <a:pPr algn="r"/>
            <a:r>
              <a:rPr lang="en-US" sz="2400" dirty="0" err="1">
                <a:solidFill>
                  <a:srgbClr val="A95B28"/>
                </a:solidFill>
                <a:latin typeface="Optima" panose="02000503060000020004" pitchFamily="2" charset="0"/>
                <a:ea typeface="Times New Roman" charset="0"/>
                <a:cs typeface="Times New Roman" charset="0"/>
              </a:rPr>
              <a:t>facebook</a:t>
            </a:r>
            <a:r>
              <a:rPr lang="en-US" sz="2400" dirty="0">
                <a:solidFill>
                  <a:srgbClr val="A95B28"/>
                </a:solidFill>
                <a:latin typeface="Optima" panose="02000503060000020004" pitchFamily="2" charset="0"/>
                <a:ea typeface="Times New Roman" charset="0"/>
                <a:cs typeface="Times New Roman" charset="0"/>
              </a:rPr>
              <a:t>:</a:t>
            </a:r>
          </a:p>
        </p:txBody>
      </p:sp>
      <p:sp>
        <p:nvSpPr>
          <p:cNvPr id="19" name="TextBox 18"/>
          <p:cNvSpPr txBox="1"/>
          <p:nvPr/>
        </p:nvSpPr>
        <p:spPr>
          <a:xfrm>
            <a:off x="3539067" y="5222864"/>
            <a:ext cx="1473200" cy="461665"/>
          </a:xfrm>
          <a:prstGeom prst="rect">
            <a:avLst/>
          </a:prstGeom>
          <a:noFill/>
        </p:spPr>
        <p:txBody>
          <a:bodyPr wrap="square" rtlCol="0">
            <a:spAutoFit/>
          </a:bodyPr>
          <a:lstStyle/>
          <a:p>
            <a:pPr algn="r"/>
            <a:r>
              <a:rPr lang="en-US" sz="2400" dirty="0">
                <a:solidFill>
                  <a:srgbClr val="A95B28"/>
                </a:solidFill>
                <a:latin typeface="Optima" panose="02000503060000020004" pitchFamily="2" charset="0"/>
                <a:ea typeface="Times New Roman" charset="0"/>
                <a:cs typeface="Times New Roman" charset="0"/>
              </a:rPr>
              <a:t>twitter:</a:t>
            </a:r>
          </a:p>
        </p:txBody>
      </p:sp>
      <p:sp>
        <p:nvSpPr>
          <p:cNvPr id="20" name="TextBox 19"/>
          <p:cNvSpPr txBox="1"/>
          <p:nvPr/>
        </p:nvSpPr>
        <p:spPr>
          <a:xfrm>
            <a:off x="2980267" y="6040282"/>
            <a:ext cx="2032000" cy="461665"/>
          </a:xfrm>
          <a:prstGeom prst="rect">
            <a:avLst/>
          </a:prstGeom>
          <a:noFill/>
        </p:spPr>
        <p:txBody>
          <a:bodyPr wrap="square" rtlCol="0">
            <a:spAutoFit/>
          </a:bodyPr>
          <a:lstStyle/>
          <a:p>
            <a:pPr algn="r"/>
            <a:r>
              <a:rPr lang="en-US" sz="2400" dirty="0" err="1">
                <a:solidFill>
                  <a:srgbClr val="A95B28"/>
                </a:solidFill>
                <a:latin typeface="Optima" panose="02000503060000020004" pitchFamily="2" charset="0"/>
                <a:ea typeface="Times New Roman" charset="0"/>
                <a:cs typeface="Times New Roman" charset="0"/>
              </a:rPr>
              <a:t>goodreads</a:t>
            </a:r>
            <a:r>
              <a:rPr lang="en-US" sz="2400" dirty="0">
                <a:solidFill>
                  <a:srgbClr val="A95B28"/>
                </a:solidFill>
                <a:latin typeface="Optima" panose="02000503060000020004" pitchFamily="2" charset="0"/>
                <a:ea typeface="Times New Roman" charset="0"/>
                <a:cs typeface="Times New Roman" charset="0"/>
              </a:rPr>
              <a:t>:</a:t>
            </a:r>
          </a:p>
        </p:txBody>
      </p:sp>
    </p:spTree>
    <p:extLst>
      <p:ext uri="{BB962C8B-B14F-4D97-AF65-F5344CB8AC3E}">
        <p14:creationId xmlns:p14="http://schemas.microsoft.com/office/powerpoint/2010/main" val="17026085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742FA66D-C8DE-8249-855A-F042FF1B4848}"/>
              </a:ext>
            </a:extLst>
          </p:cNvPr>
          <p:cNvGrpSpPr/>
          <p:nvPr/>
        </p:nvGrpSpPr>
        <p:grpSpPr>
          <a:xfrm>
            <a:off x="4779265" y="372806"/>
            <a:ext cx="1258571" cy="257527"/>
            <a:chOff x="2517667" y="538497"/>
            <a:chExt cx="1817936" cy="371984"/>
          </a:xfrm>
        </p:grpSpPr>
        <p:sp>
          <p:nvSpPr>
            <p:cNvPr id="84" name="Rectangle 83">
              <a:extLst>
                <a:ext uri="{FF2B5EF4-FFF2-40B4-BE49-F238E27FC236}">
                  <a16:creationId xmlns:a16="http://schemas.microsoft.com/office/drawing/2014/main" id="{FE8ED634-64D2-3741-9142-9B215F3B1EA4}"/>
                </a:ext>
              </a:extLst>
            </p:cNvPr>
            <p:cNvSpPr/>
            <p:nvPr/>
          </p:nvSpPr>
          <p:spPr>
            <a:xfrm>
              <a:off x="2693569" y="541149"/>
              <a:ext cx="1480931" cy="369332"/>
            </a:xfrm>
            <a:prstGeom prst="rect">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85" name="Triangle 84">
              <a:extLst>
                <a:ext uri="{FF2B5EF4-FFF2-40B4-BE49-F238E27FC236}">
                  <a16:creationId xmlns:a16="http://schemas.microsoft.com/office/drawing/2014/main" id="{4E38C420-131E-2949-8806-AE671402F3CE}"/>
                </a:ext>
              </a:extLst>
            </p:cNvPr>
            <p:cNvSpPr/>
            <p:nvPr/>
          </p:nvSpPr>
          <p:spPr>
            <a:xfrm rot="10800000">
              <a:off x="2523496" y="538497"/>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86" name="Triangle 85">
              <a:extLst>
                <a:ext uri="{FF2B5EF4-FFF2-40B4-BE49-F238E27FC236}">
                  <a16:creationId xmlns:a16="http://schemas.microsoft.com/office/drawing/2014/main" id="{5611DAD2-954E-3947-ADD7-B5A26FF4B7AC}"/>
                </a:ext>
              </a:extLst>
            </p:cNvPr>
            <p:cNvSpPr/>
            <p:nvPr/>
          </p:nvSpPr>
          <p:spPr>
            <a:xfrm rot="10800000">
              <a:off x="4017230" y="538497"/>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87" name="Triangle 86">
              <a:extLst>
                <a:ext uri="{FF2B5EF4-FFF2-40B4-BE49-F238E27FC236}">
                  <a16:creationId xmlns:a16="http://schemas.microsoft.com/office/drawing/2014/main" id="{D695C4C0-0D82-4341-BC7B-D7039FA9B588}"/>
                </a:ext>
              </a:extLst>
            </p:cNvPr>
            <p:cNvSpPr/>
            <p:nvPr/>
          </p:nvSpPr>
          <p:spPr>
            <a:xfrm rot="10800000" flipH="1" flipV="1">
              <a:off x="4016517" y="711684"/>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88" name="Triangle 87">
              <a:extLst>
                <a:ext uri="{FF2B5EF4-FFF2-40B4-BE49-F238E27FC236}">
                  <a16:creationId xmlns:a16="http://schemas.microsoft.com/office/drawing/2014/main" id="{980DFB79-96DC-F344-B4D7-CF7E27D6E177}"/>
                </a:ext>
              </a:extLst>
            </p:cNvPr>
            <p:cNvSpPr/>
            <p:nvPr/>
          </p:nvSpPr>
          <p:spPr>
            <a:xfrm rot="10800000" flipH="1" flipV="1">
              <a:off x="2517667" y="710048"/>
              <a:ext cx="318373" cy="198797"/>
            </a:xfrm>
            <a:prstGeom prst="triangle">
              <a:avLst/>
            </a:prstGeom>
            <a:solidFill>
              <a:srgbClr val="C094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grpSp>
      <p:pic>
        <p:nvPicPr>
          <p:cNvPr id="89" name="Picture 88">
            <a:extLst>
              <a:ext uri="{FF2B5EF4-FFF2-40B4-BE49-F238E27FC236}">
                <a16:creationId xmlns:a16="http://schemas.microsoft.com/office/drawing/2014/main" id="{B13685B9-4EAE-A94A-BFBA-D055E8704445}"/>
              </a:ext>
            </a:extLst>
          </p:cNvPr>
          <p:cNvPicPr>
            <a:picLocks noChangeAspect="1"/>
          </p:cNvPicPr>
          <p:nvPr/>
        </p:nvPicPr>
        <p:blipFill rotWithShape="1">
          <a:blip r:embed="rId2">
            <a:alphaModFix amt="70000"/>
            <a:lum bright="70000" contrast="-70000"/>
          </a:blip>
          <a:srcRect r="3789"/>
          <a:stretch/>
        </p:blipFill>
        <p:spPr>
          <a:xfrm rot="16200000">
            <a:off x="1981873" y="1052754"/>
            <a:ext cx="6867309" cy="4758525"/>
          </a:xfrm>
          <a:prstGeom prst="rect">
            <a:avLst/>
          </a:prstGeom>
        </p:spPr>
      </p:pic>
      <p:sp>
        <p:nvSpPr>
          <p:cNvPr id="90" name="Rectangle 89">
            <a:extLst>
              <a:ext uri="{FF2B5EF4-FFF2-40B4-BE49-F238E27FC236}">
                <a16:creationId xmlns:a16="http://schemas.microsoft.com/office/drawing/2014/main" id="{689B6BDC-365B-734C-913D-84C97044517E}"/>
              </a:ext>
            </a:extLst>
          </p:cNvPr>
          <p:cNvSpPr/>
          <p:nvPr/>
        </p:nvSpPr>
        <p:spPr>
          <a:xfrm>
            <a:off x="3431146" y="4380201"/>
            <a:ext cx="1930436" cy="1081023"/>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91" name="Rectangle 90">
            <a:extLst>
              <a:ext uri="{FF2B5EF4-FFF2-40B4-BE49-F238E27FC236}">
                <a16:creationId xmlns:a16="http://schemas.microsoft.com/office/drawing/2014/main" id="{C07E0788-01FE-5D46-A414-E561AEBA6EBB}"/>
              </a:ext>
            </a:extLst>
          </p:cNvPr>
          <p:cNvSpPr/>
          <p:nvPr/>
        </p:nvSpPr>
        <p:spPr>
          <a:xfrm>
            <a:off x="3440690" y="5545312"/>
            <a:ext cx="1930436" cy="976660"/>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92" name="TextBox 91">
            <a:extLst>
              <a:ext uri="{FF2B5EF4-FFF2-40B4-BE49-F238E27FC236}">
                <a16:creationId xmlns:a16="http://schemas.microsoft.com/office/drawing/2014/main" id="{A148B8BE-CBEA-2C4E-A49E-9B76EBD9D9B4}"/>
              </a:ext>
            </a:extLst>
          </p:cNvPr>
          <p:cNvSpPr txBox="1"/>
          <p:nvPr/>
        </p:nvSpPr>
        <p:spPr>
          <a:xfrm>
            <a:off x="3483588" y="4415977"/>
            <a:ext cx="246496" cy="220188"/>
          </a:xfrm>
          <a:prstGeom prst="rect">
            <a:avLst/>
          </a:prstGeom>
          <a:noFill/>
        </p:spPr>
        <p:txBody>
          <a:bodyPr wrap="square" rtlCol="0">
            <a:spAutoFit/>
          </a:bodyPr>
          <a:lstStyle/>
          <a:p>
            <a:r>
              <a:rPr lang="en-US" sz="831" b="1" dirty="0">
                <a:solidFill>
                  <a:srgbClr val="C09449"/>
                </a:solidFill>
              </a:rPr>
              <a:t>Q</a:t>
            </a:r>
          </a:p>
        </p:txBody>
      </p:sp>
      <p:sp>
        <p:nvSpPr>
          <p:cNvPr id="93" name="TextBox 92">
            <a:extLst>
              <a:ext uri="{FF2B5EF4-FFF2-40B4-BE49-F238E27FC236}">
                <a16:creationId xmlns:a16="http://schemas.microsoft.com/office/drawing/2014/main" id="{339685B6-843D-9B43-A5B8-4A0F0B0F3B92}"/>
              </a:ext>
            </a:extLst>
          </p:cNvPr>
          <p:cNvSpPr txBox="1"/>
          <p:nvPr/>
        </p:nvSpPr>
        <p:spPr>
          <a:xfrm>
            <a:off x="3662858" y="4415976"/>
            <a:ext cx="1628518" cy="475900"/>
          </a:xfrm>
          <a:prstGeom prst="rect">
            <a:avLst/>
          </a:prstGeom>
          <a:noFill/>
        </p:spPr>
        <p:txBody>
          <a:bodyPr wrap="square" rtlCol="0">
            <a:spAutoFit/>
          </a:bodyPr>
          <a:lstStyle/>
          <a:p>
            <a:r>
              <a:rPr lang="en-GB" sz="831" b="1" dirty="0">
                <a:solidFill>
                  <a:srgbClr val="C09449"/>
                </a:solidFill>
              </a:rPr>
              <a:t>Which of these women are told of in ancient Greek myths about the golden apples?</a:t>
            </a:r>
          </a:p>
        </p:txBody>
      </p:sp>
      <p:sp>
        <p:nvSpPr>
          <p:cNvPr id="94" name="TextBox 93">
            <a:extLst>
              <a:ext uri="{FF2B5EF4-FFF2-40B4-BE49-F238E27FC236}">
                <a16:creationId xmlns:a16="http://schemas.microsoft.com/office/drawing/2014/main" id="{B9518CC3-0D3E-8447-AE36-068A2AFB4A81}"/>
              </a:ext>
            </a:extLst>
          </p:cNvPr>
          <p:cNvSpPr txBox="1"/>
          <p:nvPr/>
        </p:nvSpPr>
        <p:spPr>
          <a:xfrm>
            <a:off x="3511492" y="4831967"/>
            <a:ext cx="1893536" cy="603755"/>
          </a:xfrm>
          <a:prstGeom prst="rect">
            <a:avLst/>
          </a:prstGeom>
          <a:noFill/>
        </p:spPr>
        <p:txBody>
          <a:bodyPr wrap="square" rtlCol="0">
            <a:spAutoFit/>
          </a:bodyPr>
          <a:lstStyle/>
          <a:p>
            <a:r>
              <a:rPr lang="en-US" sz="831" dirty="0"/>
              <a:t>☐  Helen of Troy</a:t>
            </a:r>
          </a:p>
          <a:p>
            <a:r>
              <a:rPr lang="en-US" sz="831" dirty="0"/>
              <a:t>☐  Cleopatra</a:t>
            </a:r>
          </a:p>
          <a:p>
            <a:r>
              <a:rPr lang="en-US" sz="831" dirty="0"/>
              <a:t>☐  Hippolyta</a:t>
            </a:r>
          </a:p>
          <a:p>
            <a:r>
              <a:rPr lang="en-US" sz="831" dirty="0"/>
              <a:t>☐  </a:t>
            </a:r>
            <a:r>
              <a:rPr lang="en-US" sz="831" dirty="0" err="1"/>
              <a:t>Atalanta</a:t>
            </a:r>
            <a:endParaRPr lang="en-US" sz="831" dirty="0"/>
          </a:p>
        </p:txBody>
      </p:sp>
      <p:sp>
        <p:nvSpPr>
          <p:cNvPr id="95" name="TextBox 94">
            <a:extLst>
              <a:ext uri="{FF2B5EF4-FFF2-40B4-BE49-F238E27FC236}">
                <a16:creationId xmlns:a16="http://schemas.microsoft.com/office/drawing/2014/main" id="{DE193ABE-8254-7C45-B0E7-414FB40F35B8}"/>
              </a:ext>
            </a:extLst>
          </p:cNvPr>
          <p:cNvSpPr txBox="1"/>
          <p:nvPr/>
        </p:nvSpPr>
        <p:spPr>
          <a:xfrm>
            <a:off x="3482339" y="5589070"/>
            <a:ext cx="246496" cy="220188"/>
          </a:xfrm>
          <a:prstGeom prst="rect">
            <a:avLst/>
          </a:prstGeom>
          <a:noFill/>
        </p:spPr>
        <p:txBody>
          <a:bodyPr wrap="square" rtlCol="0">
            <a:spAutoFit/>
          </a:bodyPr>
          <a:lstStyle/>
          <a:p>
            <a:r>
              <a:rPr lang="en-US" sz="831" b="1" dirty="0">
                <a:solidFill>
                  <a:srgbClr val="C09449"/>
                </a:solidFill>
              </a:rPr>
              <a:t>Q</a:t>
            </a:r>
          </a:p>
        </p:txBody>
      </p:sp>
      <p:sp>
        <p:nvSpPr>
          <p:cNvPr id="96" name="TextBox 95">
            <a:extLst>
              <a:ext uri="{FF2B5EF4-FFF2-40B4-BE49-F238E27FC236}">
                <a16:creationId xmlns:a16="http://schemas.microsoft.com/office/drawing/2014/main" id="{D4CEF939-E8CF-EC4C-B534-74F67FB3B259}"/>
              </a:ext>
            </a:extLst>
          </p:cNvPr>
          <p:cNvSpPr txBox="1"/>
          <p:nvPr/>
        </p:nvSpPr>
        <p:spPr>
          <a:xfrm>
            <a:off x="3636686" y="5589070"/>
            <a:ext cx="1734440" cy="475900"/>
          </a:xfrm>
          <a:prstGeom prst="rect">
            <a:avLst/>
          </a:prstGeom>
          <a:noFill/>
        </p:spPr>
        <p:txBody>
          <a:bodyPr wrap="square" rtlCol="0">
            <a:spAutoFit/>
          </a:bodyPr>
          <a:lstStyle/>
          <a:p>
            <a:r>
              <a:rPr lang="en-GB" sz="831" b="1" dirty="0">
                <a:solidFill>
                  <a:srgbClr val="C09449"/>
                </a:solidFill>
              </a:rPr>
              <a:t>How likely are you to continue exploring the ideas discussed today?</a:t>
            </a:r>
          </a:p>
        </p:txBody>
      </p:sp>
      <p:sp>
        <p:nvSpPr>
          <p:cNvPr id="97" name="TextBox 96">
            <a:extLst>
              <a:ext uri="{FF2B5EF4-FFF2-40B4-BE49-F238E27FC236}">
                <a16:creationId xmlns:a16="http://schemas.microsoft.com/office/drawing/2014/main" id="{C1957D21-D4C6-4646-B774-AF60743F8279}"/>
              </a:ext>
            </a:extLst>
          </p:cNvPr>
          <p:cNvSpPr txBox="1"/>
          <p:nvPr/>
        </p:nvSpPr>
        <p:spPr>
          <a:xfrm>
            <a:off x="3502553" y="5916932"/>
            <a:ext cx="1284371" cy="603755"/>
          </a:xfrm>
          <a:prstGeom prst="rect">
            <a:avLst/>
          </a:prstGeom>
          <a:noFill/>
        </p:spPr>
        <p:txBody>
          <a:bodyPr wrap="square" rtlCol="0">
            <a:spAutoFit/>
          </a:bodyPr>
          <a:lstStyle/>
          <a:p>
            <a:r>
              <a:rPr lang="en-US" sz="831" dirty="0"/>
              <a:t>☐  Not likely</a:t>
            </a:r>
          </a:p>
          <a:p>
            <a:r>
              <a:rPr lang="en-US" sz="831" dirty="0"/>
              <a:t>☐  Slightly likely</a:t>
            </a:r>
          </a:p>
          <a:p>
            <a:r>
              <a:rPr lang="en-US" sz="831" dirty="0"/>
              <a:t>☐  Moderately likely</a:t>
            </a:r>
          </a:p>
          <a:p>
            <a:r>
              <a:rPr lang="en-US" sz="831" dirty="0"/>
              <a:t>☐  Very likely</a:t>
            </a:r>
          </a:p>
        </p:txBody>
      </p:sp>
      <p:sp>
        <p:nvSpPr>
          <p:cNvPr id="98" name="Rectangle 97">
            <a:extLst>
              <a:ext uri="{FF2B5EF4-FFF2-40B4-BE49-F238E27FC236}">
                <a16:creationId xmlns:a16="http://schemas.microsoft.com/office/drawing/2014/main" id="{C029F98C-DA20-8B47-A46E-AD1BF9304605}"/>
              </a:ext>
            </a:extLst>
          </p:cNvPr>
          <p:cNvSpPr/>
          <p:nvPr/>
        </p:nvSpPr>
        <p:spPr>
          <a:xfrm>
            <a:off x="3431146" y="1834304"/>
            <a:ext cx="1930436" cy="2466456"/>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pic>
        <p:nvPicPr>
          <p:cNvPr id="99" name="Picture 98">
            <a:extLst>
              <a:ext uri="{FF2B5EF4-FFF2-40B4-BE49-F238E27FC236}">
                <a16:creationId xmlns:a16="http://schemas.microsoft.com/office/drawing/2014/main" id="{5E76C055-BCD3-CC4A-BF36-466E1C63D0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7799" y="971833"/>
            <a:ext cx="355154" cy="299077"/>
          </a:xfrm>
          <a:prstGeom prst="rect">
            <a:avLst/>
          </a:prstGeom>
        </p:spPr>
      </p:pic>
      <p:sp>
        <p:nvSpPr>
          <p:cNvPr id="100" name="TextBox 99">
            <a:extLst>
              <a:ext uri="{FF2B5EF4-FFF2-40B4-BE49-F238E27FC236}">
                <a16:creationId xmlns:a16="http://schemas.microsoft.com/office/drawing/2014/main" id="{14BD3909-CDF1-8A41-9AF8-191DB207DE36}"/>
              </a:ext>
            </a:extLst>
          </p:cNvPr>
          <p:cNvSpPr txBox="1"/>
          <p:nvPr/>
        </p:nvSpPr>
        <p:spPr>
          <a:xfrm>
            <a:off x="4864308" y="372214"/>
            <a:ext cx="1095272" cy="284052"/>
          </a:xfrm>
          <a:prstGeom prst="rect">
            <a:avLst/>
          </a:prstGeom>
          <a:noFill/>
        </p:spPr>
        <p:txBody>
          <a:bodyPr wrap="square" rtlCol="0">
            <a:spAutoFit/>
          </a:bodyPr>
          <a:lstStyle/>
          <a:p>
            <a:pPr algn="ctr"/>
            <a:r>
              <a:rPr lang="en-US" sz="1246" spc="208" dirty="0">
                <a:latin typeface="Gentium Plus" panose="02000503060000020004" pitchFamily="2" charset="0"/>
                <a:ea typeface="Gentium Plus" panose="02000503060000020004" pitchFamily="2" charset="0"/>
                <a:cs typeface="Gentium Plus" panose="02000503060000020004" pitchFamily="2" charset="0"/>
              </a:rPr>
              <a:t>SCROLL 2</a:t>
            </a:r>
          </a:p>
        </p:txBody>
      </p:sp>
      <p:sp>
        <p:nvSpPr>
          <p:cNvPr id="101" name="TextBox 100">
            <a:extLst>
              <a:ext uri="{FF2B5EF4-FFF2-40B4-BE49-F238E27FC236}">
                <a16:creationId xmlns:a16="http://schemas.microsoft.com/office/drawing/2014/main" id="{721E6DB1-87D1-0244-B38E-DEB7FC9B225B}"/>
              </a:ext>
            </a:extLst>
          </p:cNvPr>
          <p:cNvSpPr txBox="1"/>
          <p:nvPr/>
        </p:nvSpPr>
        <p:spPr>
          <a:xfrm>
            <a:off x="4256624" y="708107"/>
            <a:ext cx="2307128" cy="241476"/>
          </a:xfrm>
          <a:prstGeom prst="rect">
            <a:avLst/>
          </a:prstGeom>
          <a:noFill/>
        </p:spPr>
        <p:txBody>
          <a:bodyPr wrap="square" rtlCol="0">
            <a:spAutoFit/>
          </a:bodyPr>
          <a:lstStyle/>
          <a:p>
            <a:pPr algn="ctr"/>
            <a:r>
              <a:rPr lang="en-US" sz="969" spc="208" dirty="0">
                <a:latin typeface="Gentium Plus" panose="02000503060000020004" pitchFamily="2" charset="0"/>
                <a:ea typeface="Gentium Plus" panose="02000503060000020004" pitchFamily="2" charset="0"/>
                <a:cs typeface="Gentium Plus" panose="02000503060000020004" pitchFamily="2" charset="0"/>
              </a:rPr>
              <a:t>AFTER THE FALL OF TROY</a:t>
            </a:r>
          </a:p>
        </p:txBody>
      </p:sp>
      <p:sp>
        <p:nvSpPr>
          <p:cNvPr id="102" name="TextBox 101">
            <a:extLst>
              <a:ext uri="{FF2B5EF4-FFF2-40B4-BE49-F238E27FC236}">
                <a16:creationId xmlns:a16="http://schemas.microsoft.com/office/drawing/2014/main" id="{50AECD86-23CF-DB4C-8902-F8235A833E20}"/>
              </a:ext>
            </a:extLst>
          </p:cNvPr>
          <p:cNvSpPr txBox="1"/>
          <p:nvPr/>
        </p:nvSpPr>
        <p:spPr>
          <a:xfrm>
            <a:off x="3457757" y="1874138"/>
            <a:ext cx="246496" cy="220188"/>
          </a:xfrm>
          <a:prstGeom prst="rect">
            <a:avLst/>
          </a:prstGeom>
          <a:noFill/>
        </p:spPr>
        <p:txBody>
          <a:bodyPr wrap="square" rtlCol="0">
            <a:spAutoFit/>
          </a:bodyPr>
          <a:lstStyle/>
          <a:p>
            <a:r>
              <a:rPr lang="en-US" sz="831" b="1" dirty="0">
                <a:solidFill>
                  <a:srgbClr val="C09449"/>
                </a:solidFill>
              </a:rPr>
              <a:t>Q</a:t>
            </a:r>
          </a:p>
        </p:txBody>
      </p:sp>
      <p:sp>
        <p:nvSpPr>
          <p:cNvPr id="103" name="TextBox 102">
            <a:extLst>
              <a:ext uri="{FF2B5EF4-FFF2-40B4-BE49-F238E27FC236}">
                <a16:creationId xmlns:a16="http://schemas.microsoft.com/office/drawing/2014/main" id="{840EB5A7-E96F-1548-A346-301A5EB0DAA6}"/>
              </a:ext>
            </a:extLst>
          </p:cNvPr>
          <p:cNvSpPr txBox="1"/>
          <p:nvPr/>
        </p:nvSpPr>
        <p:spPr>
          <a:xfrm>
            <a:off x="3637027" y="1874139"/>
            <a:ext cx="1579813" cy="635751"/>
          </a:xfrm>
          <a:prstGeom prst="rect">
            <a:avLst/>
          </a:prstGeom>
          <a:noFill/>
        </p:spPr>
        <p:txBody>
          <a:bodyPr wrap="square" rtlCol="0">
            <a:spAutoFit/>
          </a:bodyPr>
          <a:lstStyle/>
          <a:p>
            <a:r>
              <a:rPr lang="en-GB" sz="831" b="1" dirty="0">
                <a:solidFill>
                  <a:srgbClr val="C09449"/>
                </a:solidFill>
              </a:rPr>
              <a:t>After this event, how much do you feel you know about women in Greek myth?</a:t>
            </a:r>
          </a:p>
          <a:p>
            <a:endParaRPr lang="en-GB" sz="208" b="1" dirty="0">
              <a:solidFill>
                <a:srgbClr val="C09449"/>
              </a:solidFill>
            </a:endParaRPr>
          </a:p>
          <a:p>
            <a:r>
              <a:rPr lang="en-GB" sz="831" dirty="0">
                <a:solidFill>
                  <a:srgbClr val="C09449"/>
                </a:solidFill>
              </a:rPr>
              <a:t>Please tick the appropriate box.</a:t>
            </a:r>
          </a:p>
        </p:txBody>
      </p:sp>
      <p:sp>
        <p:nvSpPr>
          <p:cNvPr id="104" name="TextBox 103">
            <a:extLst>
              <a:ext uri="{FF2B5EF4-FFF2-40B4-BE49-F238E27FC236}">
                <a16:creationId xmlns:a16="http://schemas.microsoft.com/office/drawing/2014/main" id="{391ED642-E380-2A49-B9D6-68D7696AE5E0}"/>
              </a:ext>
            </a:extLst>
          </p:cNvPr>
          <p:cNvSpPr txBox="1"/>
          <p:nvPr/>
        </p:nvSpPr>
        <p:spPr>
          <a:xfrm>
            <a:off x="3468076" y="1356173"/>
            <a:ext cx="3898437" cy="539763"/>
          </a:xfrm>
          <a:prstGeom prst="rect">
            <a:avLst/>
          </a:prstGeom>
          <a:noFill/>
        </p:spPr>
        <p:txBody>
          <a:bodyPr wrap="square" rtlCol="0">
            <a:spAutoFit/>
          </a:bodyPr>
          <a:lstStyle/>
          <a:p>
            <a:pPr algn="just"/>
            <a:r>
              <a:rPr lang="en-US" sz="969" i="1" dirty="0">
                <a:latin typeface="Gentium Plus" panose="02000503060000020004" pitchFamily="2" charset="0"/>
                <a:ea typeface="Gentium Plus" panose="02000503060000020004" pitchFamily="2" charset="0"/>
                <a:cs typeface="Gentium Plus" panose="02000503060000020004" pitchFamily="2" charset="0"/>
              </a:rPr>
              <a:t>Now that Troy has fallen, it’s helpful to know what our heroes have learnt (aside from how to sack a city with the Amazons’ help!) and what your next quests will be!</a:t>
            </a:r>
          </a:p>
        </p:txBody>
      </p:sp>
      <p:sp>
        <p:nvSpPr>
          <p:cNvPr id="105" name="Rectangle 104">
            <a:extLst>
              <a:ext uri="{FF2B5EF4-FFF2-40B4-BE49-F238E27FC236}">
                <a16:creationId xmlns:a16="http://schemas.microsoft.com/office/drawing/2014/main" id="{19A94F9E-537C-2042-B1DA-DF26EC8B6926}"/>
              </a:ext>
            </a:extLst>
          </p:cNvPr>
          <p:cNvSpPr/>
          <p:nvPr/>
        </p:nvSpPr>
        <p:spPr>
          <a:xfrm>
            <a:off x="3248598" y="184096"/>
            <a:ext cx="4323180" cy="6489808"/>
          </a:xfrm>
          <a:prstGeom prst="rect">
            <a:avLst/>
          </a:prstGeom>
          <a:noFill/>
          <a:ln w="28575">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06" name="Rectangle 105">
            <a:extLst>
              <a:ext uri="{FF2B5EF4-FFF2-40B4-BE49-F238E27FC236}">
                <a16:creationId xmlns:a16="http://schemas.microsoft.com/office/drawing/2014/main" id="{B6B71ECF-3275-FE4F-BEA1-824C60CF3E99}"/>
              </a:ext>
            </a:extLst>
          </p:cNvPr>
          <p:cNvSpPr/>
          <p:nvPr/>
        </p:nvSpPr>
        <p:spPr>
          <a:xfrm>
            <a:off x="3300175" y="233952"/>
            <a:ext cx="4224462" cy="6385508"/>
          </a:xfrm>
          <a:prstGeom prst="rect">
            <a:avLst/>
          </a:prstGeom>
          <a:noFill/>
          <a:ln w="12700">
            <a:solidFill>
              <a:srgbClr val="C0944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07" name="Rectangle 106">
            <a:extLst>
              <a:ext uri="{FF2B5EF4-FFF2-40B4-BE49-F238E27FC236}">
                <a16:creationId xmlns:a16="http://schemas.microsoft.com/office/drawing/2014/main" id="{5AC20FA2-C44B-D149-90E0-2F22E8349325}"/>
              </a:ext>
            </a:extLst>
          </p:cNvPr>
          <p:cNvSpPr/>
          <p:nvPr/>
        </p:nvSpPr>
        <p:spPr>
          <a:xfrm>
            <a:off x="3637028" y="3082093"/>
            <a:ext cx="1635688" cy="603755"/>
          </a:xfrm>
          <a:prstGeom prst="rect">
            <a:avLst/>
          </a:prstGeom>
        </p:spPr>
        <p:txBody>
          <a:bodyPr wrap="square">
            <a:spAutoFit/>
          </a:bodyPr>
          <a:lstStyle/>
          <a:p>
            <a:r>
              <a:rPr lang="en-GB" sz="831" b="1" dirty="0">
                <a:solidFill>
                  <a:srgbClr val="C09449"/>
                </a:solidFill>
              </a:rPr>
              <a:t>After this event, how confident are you discussing the ways in which fictional retellings rework ancient myth?</a:t>
            </a:r>
          </a:p>
        </p:txBody>
      </p:sp>
      <p:sp>
        <p:nvSpPr>
          <p:cNvPr id="108" name="TextBox 107">
            <a:extLst>
              <a:ext uri="{FF2B5EF4-FFF2-40B4-BE49-F238E27FC236}">
                <a16:creationId xmlns:a16="http://schemas.microsoft.com/office/drawing/2014/main" id="{7C2F64DD-AAF0-0B41-AA52-4ABBA9219182}"/>
              </a:ext>
            </a:extLst>
          </p:cNvPr>
          <p:cNvSpPr txBox="1"/>
          <p:nvPr/>
        </p:nvSpPr>
        <p:spPr>
          <a:xfrm>
            <a:off x="3457757" y="3084913"/>
            <a:ext cx="246496" cy="220188"/>
          </a:xfrm>
          <a:prstGeom prst="rect">
            <a:avLst/>
          </a:prstGeom>
          <a:noFill/>
        </p:spPr>
        <p:txBody>
          <a:bodyPr wrap="square" rtlCol="0">
            <a:spAutoFit/>
          </a:bodyPr>
          <a:lstStyle/>
          <a:p>
            <a:r>
              <a:rPr lang="en-US" sz="831" b="1" dirty="0">
                <a:solidFill>
                  <a:srgbClr val="C09449"/>
                </a:solidFill>
              </a:rPr>
              <a:t>Q</a:t>
            </a:r>
          </a:p>
        </p:txBody>
      </p:sp>
      <p:sp>
        <p:nvSpPr>
          <p:cNvPr id="109" name="Rectangle 108">
            <a:extLst>
              <a:ext uri="{FF2B5EF4-FFF2-40B4-BE49-F238E27FC236}">
                <a16:creationId xmlns:a16="http://schemas.microsoft.com/office/drawing/2014/main" id="{4C1E7806-C028-5045-921E-15EA7B83ECFD}"/>
              </a:ext>
            </a:extLst>
          </p:cNvPr>
          <p:cNvSpPr/>
          <p:nvPr/>
        </p:nvSpPr>
        <p:spPr>
          <a:xfrm>
            <a:off x="5463582" y="1833811"/>
            <a:ext cx="1930436" cy="4688161"/>
          </a:xfrm>
          <a:prstGeom prst="rect">
            <a:avLst/>
          </a:prstGeom>
          <a:solidFill>
            <a:srgbClr val="FEF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46"/>
          </a:p>
        </p:txBody>
      </p:sp>
      <p:sp>
        <p:nvSpPr>
          <p:cNvPr id="110" name="TextBox 109">
            <a:extLst>
              <a:ext uri="{FF2B5EF4-FFF2-40B4-BE49-F238E27FC236}">
                <a16:creationId xmlns:a16="http://schemas.microsoft.com/office/drawing/2014/main" id="{0A8D64ED-F571-B94F-A29B-88A73945989A}"/>
              </a:ext>
            </a:extLst>
          </p:cNvPr>
          <p:cNvSpPr txBox="1"/>
          <p:nvPr/>
        </p:nvSpPr>
        <p:spPr>
          <a:xfrm>
            <a:off x="5511153" y="1855410"/>
            <a:ext cx="246496" cy="220188"/>
          </a:xfrm>
          <a:prstGeom prst="rect">
            <a:avLst/>
          </a:prstGeom>
          <a:noFill/>
        </p:spPr>
        <p:txBody>
          <a:bodyPr wrap="square" rtlCol="0">
            <a:spAutoFit/>
          </a:bodyPr>
          <a:lstStyle/>
          <a:p>
            <a:r>
              <a:rPr lang="en-US" sz="831" b="1" dirty="0">
                <a:solidFill>
                  <a:srgbClr val="C09449"/>
                </a:solidFill>
              </a:rPr>
              <a:t>Q</a:t>
            </a:r>
          </a:p>
        </p:txBody>
      </p:sp>
      <p:sp>
        <p:nvSpPr>
          <p:cNvPr id="111" name="TextBox 110">
            <a:extLst>
              <a:ext uri="{FF2B5EF4-FFF2-40B4-BE49-F238E27FC236}">
                <a16:creationId xmlns:a16="http://schemas.microsoft.com/office/drawing/2014/main" id="{FE467555-052E-444A-9295-24FC0CDC4362}"/>
              </a:ext>
            </a:extLst>
          </p:cNvPr>
          <p:cNvSpPr txBox="1"/>
          <p:nvPr/>
        </p:nvSpPr>
        <p:spPr>
          <a:xfrm>
            <a:off x="5690423" y="1855410"/>
            <a:ext cx="1579813" cy="475900"/>
          </a:xfrm>
          <a:prstGeom prst="rect">
            <a:avLst/>
          </a:prstGeom>
          <a:noFill/>
        </p:spPr>
        <p:txBody>
          <a:bodyPr wrap="square" rtlCol="0">
            <a:spAutoFit/>
          </a:bodyPr>
          <a:lstStyle/>
          <a:p>
            <a:r>
              <a:rPr lang="en-GB" sz="831" b="1" dirty="0">
                <a:solidFill>
                  <a:srgbClr val="C09449"/>
                </a:solidFill>
              </a:rPr>
              <a:t>To what extent has this event increased your interest in women in antiquity?</a:t>
            </a:r>
          </a:p>
        </p:txBody>
      </p:sp>
      <p:sp>
        <p:nvSpPr>
          <p:cNvPr id="112" name="TextBox 111">
            <a:extLst>
              <a:ext uri="{FF2B5EF4-FFF2-40B4-BE49-F238E27FC236}">
                <a16:creationId xmlns:a16="http://schemas.microsoft.com/office/drawing/2014/main" id="{39601363-5E0E-2840-BDCC-63C1B669D028}"/>
              </a:ext>
            </a:extLst>
          </p:cNvPr>
          <p:cNvSpPr txBox="1"/>
          <p:nvPr/>
        </p:nvSpPr>
        <p:spPr>
          <a:xfrm>
            <a:off x="5558665" y="2299225"/>
            <a:ext cx="1893536" cy="1200457"/>
          </a:xfrm>
          <a:prstGeom prst="rect">
            <a:avLst/>
          </a:prstGeom>
          <a:noFill/>
        </p:spPr>
        <p:txBody>
          <a:bodyPr wrap="square" rtlCol="0">
            <a:spAutoFit/>
          </a:bodyPr>
          <a:lstStyle/>
          <a:p>
            <a:r>
              <a:rPr lang="en-US" sz="831" dirty="0"/>
              <a:t>☐  Not at all</a:t>
            </a:r>
          </a:p>
          <a:p>
            <a:r>
              <a:rPr lang="en-US" sz="831" dirty="0"/>
              <a:t>☐  Slightly</a:t>
            </a:r>
          </a:p>
          <a:p>
            <a:r>
              <a:rPr lang="en-US" sz="831" dirty="0"/>
              <a:t>☐  Moderately</a:t>
            </a:r>
          </a:p>
          <a:p>
            <a:r>
              <a:rPr lang="en-US" sz="831" dirty="0"/>
              <a:t>☐  Very much</a:t>
            </a:r>
          </a:p>
          <a:p>
            <a:endParaRPr lang="en-US" sz="554" dirty="0"/>
          </a:p>
          <a:p>
            <a:r>
              <a:rPr lang="en-US" sz="831" dirty="0"/>
              <a:t>Detail, if appropriate:</a:t>
            </a:r>
          </a:p>
          <a:p>
            <a:r>
              <a:rPr lang="en-US" sz="831" dirty="0"/>
              <a:t>________________________________</a:t>
            </a:r>
          </a:p>
          <a:p>
            <a:endParaRPr lang="en-US" sz="831" dirty="0"/>
          </a:p>
          <a:p>
            <a:r>
              <a:rPr lang="en-US" sz="831" dirty="0"/>
              <a:t>________________________________</a:t>
            </a:r>
          </a:p>
        </p:txBody>
      </p:sp>
      <p:sp>
        <p:nvSpPr>
          <p:cNvPr id="113" name="TextBox 112">
            <a:extLst>
              <a:ext uri="{FF2B5EF4-FFF2-40B4-BE49-F238E27FC236}">
                <a16:creationId xmlns:a16="http://schemas.microsoft.com/office/drawing/2014/main" id="{FEB934D9-0718-2046-B554-65AF63CDE28B}"/>
              </a:ext>
            </a:extLst>
          </p:cNvPr>
          <p:cNvSpPr txBox="1"/>
          <p:nvPr/>
        </p:nvSpPr>
        <p:spPr>
          <a:xfrm>
            <a:off x="5511153" y="3481410"/>
            <a:ext cx="246496" cy="220188"/>
          </a:xfrm>
          <a:prstGeom prst="rect">
            <a:avLst/>
          </a:prstGeom>
          <a:noFill/>
        </p:spPr>
        <p:txBody>
          <a:bodyPr wrap="square" rtlCol="0">
            <a:spAutoFit/>
          </a:bodyPr>
          <a:lstStyle/>
          <a:p>
            <a:r>
              <a:rPr lang="en-US" sz="831" b="1" dirty="0">
                <a:solidFill>
                  <a:srgbClr val="C09449"/>
                </a:solidFill>
              </a:rPr>
              <a:t>Q</a:t>
            </a:r>
          </a:p>
        </p:txBody>
      </p:sp>
      <p:sp>
        <p:nvSpPr>
          <p:cNvPr id="114" name="TextBox 113">
            <a:extLst>
              <a:ext uri="{FF2B5EF4-FFF2-40B4-BE49-F238E27FC236}">
                <a16:creationId xmlns:a16="http://schemas.microsoft.com/office/drawing/2014/main" id="{5F7A4CB4-0F6D-4E4C-8399-D50C7B471449}"/>
              </a:ext>
            </a:extLst>
          </p:cNvPr>
          <p:cNvSpPr txBox="1"/>
          <p:nvPr/>
        </p:nvSpPr>
        <p:spPr>
          <a:xfrm>
            <a:off x="5690423" y="3481410"/>
            <a:ext cx="1579813" cy="475900"/>
          </a:xfrm>
          <a:prstGeom prst="rect">
            <a:avLst/>
          </a:prstGeom>
          <a:noFill/>
        </p:spPr>
        <p:txBody>
          <a:bodyPr wrap="square" rtlCol="0">
            <a:spAutoFit/>
          </a:bodyPr>
          <a:lstStyle/>
          <a:p>
            <a:r>
              <a:rPr lang="en-GB" sz="831" b="1" dirty="0">
                <a:solidFill>
                  <a:srgbClr val="C09449"/>
                </a:solidFill>
              </a:rPr>
              <a:t>To what extent has this event encouraged you to find out more about the ancient world?</a:t>
            </a:r>
          </a:p>
        </p:txBody>
      </p:sp>
      <p:sp>
        <p:nvSpPr>
          <p:cNvPr id="115" name="TextBox 114">
            <a:extLst>
              <a:ext uri="{FF2B5EF4-FFF2-40B4-BE49-F238E27FC236}">
                <a16:creationId xmlns:a16="http://schemas.microsoft.com/office/drawing/2014/main" id="{70653C24-01AD-0244-8092-F26DBF0DB142}"/>
              </a:ext>
            </a:extLst>
          </p:cNvPr>
          <p:cNvSpPr txBox="1"/>
          <p:nvPr/>
        </p:nvSpPr>
        <p:spPr>
          <a:xfrm>
            <a:off x="5524052" y="3935253"/>
            <a:ext cx="1893536" cy="1200457"/>
          </a:xfrm>
          <a:prstGeom prst="rect">
            <a:avLst/>
          </a:prstGeom>
          <a:noFill/>
        </p:spPr>
        <p:txBody>
          <a:bodyPr wrap="square" rtlCol="0">
            <a:spAutoFit/>
          </a:bodyPr>
          <a:lstStyle/>
          <a:p>
            <a:r>
              <a:rPr lang="en-US" sz="831" dirty="0"/>
              <a:t>☐  Not at all</a:t>
            </a:r>
          </a:p>
          <a:p>
            <a:r>
              <a:rPr lang="en-US" sz="831" dirty="0"/>
              <a:t>☐  Slightly</a:t>
            </a:r>
          </a:p>
          <a:p>
            <a:r>
              <a:rPr lang="en-US" sz="831" dirty="0"/>
              <a:t>☐  Moderately</a:t>
            </a:r>
          </a:p>
          <a:p>
            <a:r>
              <a:rPr lang="en-US" sz="831" dirty="0"/>
              <a:t>☐  Very much</a:t>
            </a:r>
          </a:p>
          <a:p>
            <a:endParaRPr lang="en-US" sz="554" dirty="0"/>
          </a:p>
          <a:p>
            <a:r>
              <a:rPr lang="en-US" sz="831" dirty="0"/>
              <a:t>Detail, if appropriate:</a:t>
            </a:r>
          </a:p>
          <a:p>
            <a:r>
              <a:rPr lang="en-US" sz="831" dirty="0"/>
              <a:t>________________________________</a:t>
            </a:r>
          </a:p>
          <a:p>
            <a:endParaRPr lang="en-US" sz="831" dirty="0"/>
          </a:p>
          <a:p>
            <a:r>
              <a:rPr lang="en-US" sz="831" dirty="0"/>
              <a:t>________________________________</a:t>
            </a:r>
          </a:p>
        </p:txBody>
      </p:sp>
      <p:sp>
        <p:nvSpPr>
          <p:cNvPr id="116" name="TextBox 115">
            <a:extLst>
              <a:ext uri="{FF2B5EF4-FFF2-40B4-BE49-F238E27FC236}">
                <a16:creationId xmlns:a16="http://schemas.microsoft.com/office/drawing/2014/main" id="{13416865-BD28-3546-81BC-392B2EFE7412}"/>
              </a:ext>
            </a:extLst>
          </p:cNvPr>
          <p:cNvSpPr txBox="1"/>
          <p:nvPr/>
        </p:nvSpPr>
        <p:spPr>
          <a:xfrm>
            <a:off x="3468076" y="2477280"/>
            <a:ext cx="1893536" cy="603755"/>
          </a:xfrm>
          <a:prstGeom prst="rect">
            <a:avLst/>
          </a:prstGeom>
          <a:noFill/>
        </p:spPr>
        <p:txBody>
          <a:bodyPr wrap="square" rtlCol="0">
            <a:spAutoFit/>
          </a:bodyPr>
          <a:lstStyle/>
          <a:p>
            <a:r>
              <a:rPr lang="en-US" sz="831" dirty="0"/>
              <a:t>☐  Nothing</a:t>
            </a:r>
          </a:p>
          <a:p>
            <a:r>
              <a:rPr lang="en-US" sz="831" dirty="0"/>
              <a:t>☐  Slight level of knowledge</a:t>
            </a:r>
          </a:p>
          <a:p>
            <a:r>
              <a:rPr lang="en-US" sz="831" dirty="0"/>
              <a:t>☐  Moderate level of knowledge</a:t>
            </a:r>
          </a:p>
          <a:p>
            <a:r>
              <a:rPr lang="en-US" sz="831" dirty="0"/>
              <a:t>☐  High level of knowledge</a:t>
            </a:r>
          </a:p>
        </p:txBody>
      </p:sp>
      <p:sp>
        <p:nvSpPr>
          <p:cNvPr id="117" name="TextBox 116">
            <a:extLst>
              <a:ext uri="{FF2B5EF4-FFF2-40B4-BE49-F238E27FC236}">
                <a16:creationId xmlns:a16="http://schemas.microsoft.com/office/drawing/2014/main" id="{5CA57A12-4AE1-ED43-9B44-CEBFCE3B77D2}"/>
              </a:ext>
            </a:extLst>
          </p:cNvPr>
          <p:cNvSpPr txBox="1"/>
          <p:nvPr/>
        </p:nvSpPr>
        <p:spPr>
          <a:xfrm>
            <a:off x="3494894" y="3678653"/>
            <a:ext cx="1284371" cy="603755"/>
          </a:xfrm>
          <a:prstGeom prst="rect">
            <a:avLst/>
          </a:prstGeom>
          <a:noFill/>
        </p:spPr>
        <p:txBody>
          <a:bodyPr wrap="square" rtlCol="0">
            <a:spAutoFit/>
          </a:bodyPr>
          <a:lstStyle/>
          <a:p>
            <a:r>
              <a:rPr lang="en-US" sz="831" dirty="0"/>
              <a:t>☐  Not confident</a:t>
            </a:r>
          </a:p>
          <a:p>
            <a:r>
              <a:rPr lang="en-US" sz="831" dirty="0"/>
              <a:t>☐  Slightly confident</a:t>
            </a:r>
          </a:p>
          <a:p>
            <a:r>
              <a:rPr lang="en-US" sz="831" dirty="0"/>
              <a:t>☐  Moderately confident</a:t>
            </a:r>
          </a:p>
          <a:p>
            <a:r>
              <a:rPr lang="en-US" sz="831" dirty="0"/>
              <a:t>☐  Very confident</a:t>
            </a:r>
          </a:p>
        </p:txBody>
      </p:sp>
      <p:sp>
        <p:nvSpPr>
          <p:cNvPr id="118" name="TextBox 117">
            <a:extLst>
              <a:ext uri="{FF2B5EF4-FFF2-40B4-BE49-F238E27FC236}">
                <a16:creationId xmlns:a16="http://schemas.microsoft.com/office/drawing/2014/main" id="{5CC88BEB-DF39-304A-8A9D-B6ADD5954234}"/>
              </a:ext>
            </a:extLst>
          </p:cNvPr>
          <p:cNvSpPr txBox="1"/>
          <p:nvPr/>
        </p:nvSpPr>
        <p:spPr>
          <a:xfrm>
            <a:off x="5511194" y="5199135"/>
            <a:ext cx="246496" cy="220188"/>
          </a:xfrm>
          <a:prstGeom prst="rect">
            <a:avLst/>
          </a:prstGeom>
          <a:noFill/>
        </p:spPr>
        <p:txBody>
          <a:bodyPr wrap="square" rtlCol="0">
            <a:spAutoFit/>
          </a:bodyPr>
          <a:lstStyle/>
          <a:p>
            <a:r>
              <a:rPr lang="en-US" sz="831" b="1" dirty="0">
                <a:solidFill>
                  <a:srgbClr val="C09449"/>
                </a:solidFill>
              </a:rPr>
              <a:t>Q</a:t>
            </a:r>
          </a:p>
        </p:txBody>
      </p:sp>
      <p:sp>
        <p:nvSpPr>
          <p:cNvPr id="119" name="TextBox 118">
            <a:extLst>
              <a:ext uri="{FF2B5EF4-FFF2-40B4-BE49-F238E27FC236}">
                <a16:creationId xmlns:a16="http://schemas.microsoft.com/office/drawing/2014/main" id="{5483CF50-5BCD-364F-BC8E-46A7FC1857CB}"/>
              </a:ext>
            </a:extLst>
          </p:cNvPr>
          <p:cNvSpPr txBox="1"/>
          <p:nvPr/>
        </p:nvSpPr>
        <p:spPr>
          <a:xfrm>
            <a:off x="5690465" y="5199135"/>
            <a:ext cx="1676048" cy="475900"/>
          </a:xfrm>
          <a:prstGeom prst="rect">
            <a:avLst/>
          </a:prstGeom>
          <a:noFill/>
        </p:spPr>
        <p:txBody>
          <a:bodyPr wrap="square" rtlCol="0">
            <a:spAutoFit/>
          </a:bodyPr>
          <a:lstStyle/>
          <a:p>
            <a:r>
              <a:rPr lang="en-GB" sz="831" b="1" dirty="0">
                <a:solidFill>
                  <a:srgbClr val="C09449"/>
                </a:solidFill>
              </a:rPr>
              <a:t>If you would like to find out more, how might you like to achieve this?</a:t>
            </a:r>
          </a:p>
        </p:txBody>
      </p:sp>
      <p:sp>
        <p:nvSpPr>
          <p:cNvPr id="120" name="TextBox 119">
            <a:extLst>
              <a:ext uri="{FF2B5EF4-FFF2-40B4-BE49-F238E27FC236}">
                <a16:creationId xmlns:a16="http://schemas.microsoft.com/office/drawing/2014/main" id="{EE840B42-E103-3D40-A4DE-BCAF3044AD02}"/>
              </a:ext>
            </a:extLst>
          </p:cNvPr>
          <p:cNvSpPr txBox="1"/>
          <p:nvPr/>
        </p:nvSpPr>
        <p:spPr>
          <a:xfrm>
            <a:off x="5531408" y="5508509"/>
            <a:ext cx="1835104" cy="1243033"/>
          </a:xfrm>
          <a:prstGeom prst="rect">
            <a:avLst/>
          </a:prstGeom>
          <a:noFill/>
        </p:spPr>
        <p:txBody>
          <a:bodyPr wrap="square" rtlCol="0">
            <a:spAutoFit/>
          </a:bodyPr>
          <a:lstStyle/>
          <a:p>
            <a:r>
              <a:rPr lang="en-US" sz="831" dirty="0"/>
              <a:t>☐  Participating in more events like this</a:t>
            </a:r>
          </a:p>
          <a:p>
            <a:r>
              <a:rPr lang="en-US" sz="831" dirty="0"/>
              <a:t>☐  Reading the Golden Apple trilogy</a:t>
            </a:r>
          </a:p>
          <a:p>
            <a:r>
              <a:rPr lang="en-US" sz="831" dirty="0"/>
              <a:t>☐  Reading other historical fiction</a:t>
            </a:r>
          </a:p>
          <a:p>
            <a:r>
              <a:rPr lang="en-US" sz="831" dirty="0"/>
              <a:t>☐  Reading non-fiction </a:t>
            </a:r>
          </a:p>
          <a:p>
            <a:r>
              <a:rPr lang="en-US" sz="831" dirty="0"/>
              <a:t>☐  Taking a course (online/school/</a:t>
            </a:r>
            <a:r>
              <a:rPr lang="en-US" sz="831" dirty="0" err="1"/>
              <a:t>uni</a:t>
            </a:r>
            <a:r>
              <a:rPr lang="en-US" sz="831" dirty="0"/>
              <a:t>)</a:t>
            </a:r>
          </a:p>
          <a:p>
            <a:r>
              <a:rPr lang="en-US" sz="831" dirty="0"/>
              <a:t>☐  Writing your own fiction</a:t>
            </a:r>
          </a:p>
          <a:p>
            <a:r>
              <a:rPr lang="en-US" sz="831" dirty="0"/>
              <a:t>☐  Other: ________________________</a:t>
            </a:r>
          </a:p>
        </p:txBody>
      </p:sp>
      <p:sp>
        <p:nvSpPr>
          <p:cNvPr id="2" name="TextBox 1">
            <a:extLst>
              <a:ext uri="{FF2B5EF4-FFF2-40B4-BE49-F238E27FC236}">
                <a16:creationId xmlns:a16="http://schemas.microsoft.com/office/drawing/2014/main" id="{AEB65E69-7F14-324A-AACC-92D3974BCE18}"/>
              </a:ext>
            </a:extLst>
          </p:cNvPr>
          <p:cNvSpPr txBox="1"/>
          <p:nvPr/>
        </p:nvSpPr>
        <p:spPr>
          <a:xfrm>
            <a:off x="8558961" y="956799"/>
            <a:ext cx="2921640" cy="4939814"/>
          </a:xfrm>
          <a:prstGeom prst="rect">
            <a:avLst/>
          </a:prstGeom>
          <a:noFill/>
        </p:spPr>
        <p:txBody>
          <a:bodyPr wrap="square" rtlCol="0">
            <a:spAutoFit/>
          </a:bodyPr>
          <a:lstStyle/>
          <a:p>
            <a:r>
              <a:rPr lang="en-US" sz="3500" dirty="0">
                <a:solidFill>
                  <a:srgbClr val="A95B28"/>
                </a:solidFill>
                <a:latin typeface="Optima" panose="02000503060000020004" pitchFamily="2" charset="0"/>
              </a:rPr>
              <a:t>… and please fill out Scroll 2 on your handouts and </a:t>
            </a:r>
            <a:r>
              <a:rPr lang="en-US" sz="3500" dirty="0" smtClean="0">
                <a:solidFill>
                  <a:srgbClr val="A95B28"/>
                </a:solidFill>
                <a:latin typeface="Optima" panose="02000503060000020004" pitchFamily="2" charset="0"/>
              </a:rPr>
              <a:t>hand to ambassadors on way out.</a:t>
            </a:r>
            <a:endParaRPr lang="en-US" sz="3500" dirty="0">
              <a:solidFill>
                <a:srgbClr val="A95B28"/>
              </a:solidFill>
              <a:latin typeface="Optima" panose="02000503060000020004" pitchFamily="2" charset="0"/>
            </a:endParaRPr>
          </a:p>
          <a:p>
            <a:endParaRPr lang="en-US" sz="3500" dirty="0">
              <a:solidFill>
                <a:srgbClr val="A95B28"/>
              </a:solidFill>
              <a:latin typeface="Optima" panose="02000503060000020004" pitchFamily="2" charset="0"/>
            </a:endParaRPr>
          </a:p>
          <a:p>
            <a:r>
              <a:rPr lang="en-US" sz="3500" dirty="0">
                <a:solidFill>
                  <a:srgbClr val="593B05"/>
                </a:solidFill>
                <a:latin typeface="Optima" panose="02000503060000020004" pitchFamily="2" charset="0"/>
              </a:rPr>
              <a:t>Thank you!</a:t>
            </a:r>
          </a:p>
        </p:txBody>
      </p:sp>
    </p:spTree>
    <p:extLst>
      <p:ext uri="{BB962C8B-B14F-4D97-AF65-F5344CB8AC3E}">
        <p14:creationId xmlns:p14="http://schemas.microsoft.com/office/powerpoint/2010/main" val="3470442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8868" y="528158"/>
            <a:ext cx="3807366" cy="5870274"/>
          </a:xfrm>
          <a:prstGeom prst="rect">
            <a:avLst/>
          </a:prstGeom>
          <a:effectLst>
            <a:outerShdw blurRad="50800" dist="38100" dir="2700000" algn="tl" rotWithShape="0">
              <a:prstClr val="black">
                <a:alpha val="40000"/>
              </a:prstClr>
            </a:outerShdw>
          </a:effectLst>
        </p:spPr>
      </p:pic>
      <p:sp>
        <p:nvSpPr>
          <p:cNvPr id="8" name="TextBox 7"/>
          <p:cNvSpPr txBox="1"/>
          <p:nvPr/>
        </p:nvSpPr>
        <p:spPr>
          <a:xfrm>
            <a:off x="6285166" y="4980105"/>
            <a:ext cx="5763126"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“Written with energy and passion”</a:t>
            </a:r>
            <a:r>
              <a:rPr lang="en-US" dirty="0">
                <a:latin typeface="Optima" panose="02000503060000020004" pitchFamily="2" charset="0"/>
                <a:ea typeface="Times New Roman" charset="0"/>
                <a:cs typeface="Times New Roman" charset="0"/>
              </a:rPr>
              <a:t> — THE TIMES</a:t>
            </a:r>
          </a:p>
        </p:txBody>
      </p:sp>
      <p:sp>
        <p:nvSpPr>
          <p:cNvPr id="11" name="TextBox 10"/>
          <p:cNvSpPr txBox="1"/>
          <p:nvPr/>
        </p:nvSpPr>
        <p:spPr>
          <a:xfrm>
            <a:off x="6285166" y="4055198"/>
            <a:ext cx="5763126" cy="738664"/>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“Stunning”</a:t>
            </a:r>
            <a:r>
              <a:rPr lang="en-US" dirty="0">
                <a:latin typeface="Optima" panose="02000503060000020004" pitchFamily="2" charset="0"/>
                <a:ea typeface="Times New Roman" charset="0"/>
                <a:cs typeface="Times New Roman" charset="0"/>
              </a:rPr>
              <a:t> — MANDA SCOTT, bestselling author of </a:t>
            </a:r>
            <a:r>
              <a:rPr lang="en-US" i="1" dirty="0" err="1">
                <a:latin typeface="Optima" panose="02000503060000020004" pitchFamily="2" charset="0"/>
                <a:ea typeface="Times New Roman" charset="0"/>
                <a:cs typeface="Times New Roman" charset="0"/>
              </a:rPr>
              <a:t>Boudica</a:t>
            </a:r>
            <a:endParaRPr lang="en-US" dirty="0">
              <a:latin typeface="Optima" panose="02000503060000020004" pitchFamily="2" charset="0"/>
              <a:ea typeface="Times New Roman" charset="0"/>
              <a:cs typeface="Times New Roman" charset="0"/>
            </a:endParaRPr>
          </a:p>
        </p:txBody>
      </p:sp>
      <p:sp>
        <p:nvSpPr>
          <p:cNvPr id="13" name="TextBox 12"/>
          <p:cNvSpPr txBox="1"/>
          <p:nvPr/>
        </p:nvSpPr>
        <p:spPr>
          <a:xfrm>
            <a:off x="6285166" y="5905012"/>
            <a:ext cx="5763126" cy="461665"/>
          </a:xfrm>
          <a:prstGeom prst="rect">
            <a:avLst/>
          </a:prstGeom>
          <a:noFill/>
        </p:spPr>
        <p:txBody>
          <a:bodyPr wrap="square" rtlCol="0">
            <a:spAutoFit/>
          </a:bodyPr>
          <a:lstStyle/>
          <a:p>
            <a:r>
              <a:rPr lang="en-US" sz="2400" dirty="0">
                <a:latin typeface="Optima" panose="02000503060000020004" pitchFamily="2" charset="0"/>
                <a:ea typeface="Times New Roman" charset="0"/>
                <a:cs typeface="Times New Roman" charset="0"/>
              </a:rPr>
              <a:t>“Fascinating”</a:t>
            </a:r>
            <a:r>
              <a:rPr lang="en-US" dirty="0">
                <a:latin typeface="Optima" panose="02000503060000020004" pitchFamily="2" charset="0"/>
                <a:ea typeface="Times New Roman" charset="0"/>
                <a:cs typeface="Times New Roman" charset="0"/>
              </a:rPr>
              <a:t> — BBC HISTORY</a:t>
            </a:r>
          </a:p>
        </p:txBody>
      </p:sp>
      <p:sp>
        <p:nvSpPr>
          <p:cNvPr id="14" name="TextBox 13"/>
          <p:cNvSpPr txBox="1"/>
          <p:nvPr/>
        </p:nvSpPr>
        <p:spPr>
          <a:xfrm>
            <a:off x="6285166" y="528158"/>
            <a:ext cx="5445623" cy="3046988"/>
          </a:xfrm>
          <a:prstGeom prst="rect">
            <a:avLst/>
          </a:prstGeom>
          <a:noFill/>
        </p:spPr>
        <p:txBody>
          <a:bodyPr wrap="square" rtlCol="0">
            <a:spAutoFit/>
          </a:bodyPr>
          <a:lstStyle/>
          <a:p>
            <a:pPr algn="ctr"/>
            <a:r>
              <a:rPr lang="en-GB" sz="2400" i="1" spc="150" dirty="0">
                <a:latin typeface="Optima" panose="02000503060000020004" pitchFamily="2" charset="0"/>
                <a:ea typeface="Times New Roman" charset="0"/>
                <a:cs typeface="Times New Roman" charset="0"/>
              </a:rPr>
              <a:t>It was a war that gave birth to legends – to Achilles, the greatest of the Greeks, and Hector, prince of Troy. </a:t>
            </a:r>
          </a:p>
          <a:p>
            <a:pPr algn="ctr"/>
            <a:endParaRPr lang="en-GB" sz="2400" i="1" spc="150" dirty="0">
              <a:latin typeface="Optima" panose="02000503060000020004" pitchFamily="2" charset="0"/>
              <a:ea typeface="Times New Roman" charset="0"/>
              <a:cs typeface="Times New Roman" charset="0"/>
            </a:endParaRPr>
          </a:p>
          <a:p>
            <a:pPr algn="ctr"/>
            <a:r>
              <a:rPr lang="en-GB" sz="2400" i="1" spc="150" dirty="0">
                <a:latin typeface="Optima" panose="02000503060000020004" pitchFamily="2" charset="0"/>
                <a:ea typeface="Times New Roman" charset="0"/>
                <a:cs typeface="Times New Roman" charset="0"/>
              </a:rPr>
              <a:t>Three thousand years later, it’s time for the women of Troy to tell their story</a:t>
            </a:r>
            <a:r>
              <a:rPr lang="mr-IN" sz="2400" i="1" spc="150" dirty="0">
                <a:latin typeface="Optima" panose="02000503060000020004" pitchFamily="2" charset="0"/>
                <a:ea typeface="Times New Roman" charset="0"/>
                <a:cs typeface="Times New Roman" charset="0"/>
              </a:rPr>
              <a:t>…</a:t>
            </a:r>
            <a:endParaRPr lang="en-US" sz="2400" i="1" spc="150" dirty="0">
              <a:latin typeface="Optima" panose="02000503060000020004" pitchFamily="2" charset="0"/>
              <a:ea typeface="Times New Roman" charset="0"/>
              <a:cs typeface="Times New Roman" charset="0"/>
            </a:endParaRPr>
          </a:p>
        </p:txBody>
      </p:sp>
    </p:spTree>
    <p:extLst>
      <p:ext uri="{BB962C8B-B14F-4D97-AF65-F5344CB8AC3E}">
        <p14:creationId xmlns:p14="http://schemas.microsoft.com/office/powerpoint/2010/main" val="2773886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6200" y="0"/>
            <a:ext cx="6949593" cy="6858000"/>
          </a:xfrm>
          <a:prstGeom prst="rect">
            <a:avLst/>
          </a:prstGeom>
        </p:spPr>
      </p:pic>
    </p:spTree>
    <p:extLst>
      <p:ext uri="{BB962C8B-B14F-4D97-AF65-F5344CB8AC3E}">
        <p14:creationId xmlns:p14="http://schemas.microsoft.com/office/powerpoint/2010/main" val="1582256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610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67" y="12700"/>
            <a:ext cx="9347200" cy="6845300"/>
          </a:xfrm>
          <a:prstGeom prst="rect">
            <a:avLst/>
          </a:prstGeom>
        </p:spPr>
      </p:pic>
      <p:sp>
        <p:nvSpPr>
          <p:cNvPr id="3" name="TextBox 2"/>
          <p:cNvSpPr txBox="1"/>
          <p:nvPr/>
        </p:nvSpPr>
        <p:spPr>
          <a:xfrm>
            <a:off x="9057776" y="756357"/>
            <a:ext cx="2739112" cy="1785104"/>
          </a:xfrm>
          <a:prstGeom prst="rect">
            <a:avLst/>
          </a:prstGeom>
          <a:noFill/>
        </p:spPr>
        <p:txBody>
          <a:bodyPr wrap="square" rtlCol="0">
            <a:spAutoFit/>
          </a:bodyPr>
          <a:lstStyle/>
          <a:p>
            <a:r>
              <a:rPr lang="en-US" sz="2000" dirty="0">
                <a:latin typeface="Times New Roman" charset="0"/>
                <a:ea typeface="Times New Roman" charset="0"/>
                <a:cs typeface="Times New Roman" charset="0"/>
              </a:rPr>
              <a:t>Papyrus fragment of the </a:t>
            </a:r>
            <a:r>
              <a:rPr lang="en-US" sz="2000" i="1" dirty="0">
                <a:latin typeface="Times New Roman" charset="0"/>
                <a:ea typeface="Times New Roman" charset="0"/>
                <a:cs typeface="Times New Roman" charset="0"/>
              </a:rPr>
              <a:t>Iliad</a:t>
            </a:r>
          </a:p>
          <a:p>
            <a:endParaRPr lang="en-US" sz="1400" i="1" dirty="0">
              <a:latin typeface="Times New Roman" charset="0"/>
              <a:ea typeface="Times New Roman" charset="0"/>
              <a:cs typeface="Times New Roman" charset="0"/>
            </a:endParaRPr>
          </a:p>
          <a:p>
            <a:r>
              <a:rPr lang="sk-SK" sz="1400" dirty="0">
                <a:latin typeface="Times New Roman" charset="0"/>
                <a:ea typeface="Times New Roman" charset="0"/>
                <a:cs typeface="Times New Roman" charset="0"/>
              </a:rPr>
              <a:t>Iliad. </a:t>
            </a:r>
            <a:r>
              <a:rPr lang="sk-SK" sz="1400" dirty="0" err="1">
                <a:latin typeface="Times New Roman" charset="0"/>
                <a:ea typeface="Times New Roman" charset="0"/>
                <a:cs typeface="Times New Roman" charset="0"/>
              </a:rPr>
              <a:t>Book</a:t>
            </a:r>
            <a:r>
              <a:rPr lang="sk-SK" sz="1400" dirty="0">
                <a:latin typeface="Times New Roman" charset="0"/>
                <a:ea typeface="Times New Roman" charset="0"/>
                <a:cs typeface="Times New Roman" charset="0"/>
              </a:rPr>
              <a:t> 10. 421-434, 445-460 </a:t>
            </a:r>
          </a:p>
          <a:p>
            <a:r>
              <a:rPr lang="sk-SK" sz="1400" dirty="0">
                <a:latin typeface="Times New Roman" charset="0"/>
                <a:ea typeface="Times New Roman" charset="0"/>
                <a:cs typeface="Times New Roman" charset="0"/>
              </a:rPr>
              <a:t>(P. </a:t>
            </a:r>
            <a:r>
              <a:rPr lang="sk-SK" sz="1400" dirty="0" err="1">
                <a:latin typeface="Times New Roman" charset="0"/>
                <a:ea typeface="Times New Roman" charset="0"/>
                <a:cs typeface="Times New Roman" charset="0"/>
              </a:rPr>
              <a:t>Mich</a:t>
            </a:r>
            <a:r>
              <a:rPr lang="sk-SK" sz="1400" dirty="0">
                <a:latin typeface="Times New Roman" charset="0"/>
                <a:ea typeface="Times New Roman" charset="0"/>
                <a:cs typeface="Times New Roman" charset="0"/>
              </a:rPr>
              <a:t>. </a:t>
            </a:r>
            <a:r>
              <a:rPr lang="sk-SK" sz="1400" dirty="0" err="1">
                <a:latin typeface="Times New Roman" charset="0"/>
                <a:ea typeface="Times New Roman" charset="0"/>
                <a:cs typeface="Times New Roman" charset="0"/>
              </a:rPr>
              <a:t>Inv</a:t>
            </a:r>
            <a:r>
              <a:rPr lang="sk-SK" sz="1400" dirty="0">
                <a:latin typeface="Times New Roman" charset="0"/>
                <a:ea typeface="Times New Roman" charset="0"/>
                <a:cs typeface="Times New Roman" charset="0"/>
              </a:rPr>
              <a:t>. 6972)</a:t>
            </a:r>
          </a:p>
          <a:p>
            <a:endParaRPr lang="sk-SK" sz="1400" dirty="0">
              <a:latin typeface="Times New Roman" charset="0"/>
              <a:ea typeface="Times New Roman" charset="0"/>
              <a:cs typeface="Times New Roman" charset="0"/>
            </a:endParaRPr>
          </a:p>
          <a:p>
            <a:r>
              <a:rPr lang="sk-SK" sz="1400" dirty="0">
                <a:latin typeface="Times New Roman" charset="0"/>
                <a:ea typeface="Times New Roman" charset="0"/>
                <a:cs typeface="Times New Roman" charset="0"/>
              </a:rPr>
              <a:t>2nd </a:t>
            </a:r>
            <a:r>
              <a:rPr lang="sk-SK" sz="1400" dirty="0" err="1">
                <a:latin typeface="Times New Roman" charset="0"/>
                <a:ea typeface="Times New Roman" charset="0"/>
                <a:cs typeface="Times New Roman" charset="0"/>
              </a:rPr>
              <a:t>century</a:t>
            </a:r>
            <a:r>
              <a:rPr lang="sk-SK" sz="1400" dirty="0">
                <a:latin typeface="Times New Roman" charset="0"/>
                <a:ea typeface="Times New Roman" charset="0"/>
                <a:cs typeface="Times New Roman" charset="0"/>
              </a:rPr>
              <a:t> BCE</a:t>
            </a:r>
            <a:endParaRPr lang="en-US" sz="14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638329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1081" t="15185" r="10958" b="15741"/>
          <a:stretch/>
        </p:blipFill>
        <p:spPr>
          <a:xfrm>
            <a:off x="638337" y="0"/>
            <a:ext cx="10994863" cy="6858000"/>
          </a:xfrm>
          <a:prstGeom prst="rect">
            <a:avLst/>
          </a:prstGeom>
        </p:spPr>
      </p:pic>
      <p:sp>
        <p:nvSpPr>
          <p:cNvPr id="3" name="Oval 2"/>
          <p:cNvSpPr/>
          <p:nvPr/>
        </p:nvSpPr>
        <p:spPr>
          <a:xfrm>
            <a:off x="3994484" y="3477125"/>
            <a:ext cx="794084" cy="24063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336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87831" y="4380090"/>
            <a:ext cx="3888706" cy="1138773"/>
          </a:xfrm>
          <a:prstGeom prst="rect">
            <a:avLst/>
          </a:prstGeom>
          <a:noFill/>
        </p:spPr>
        <p:txBody>
          <a:bodyPr wrap="square" rtlCol="0">
            <a:spAutoFit/>
          </a:bodyPr>
          <a:lstStyle/>
          <a:p>
            <a:r>
              <a:rPr lang="en-US" sz="2000" dirty="0">
                <a:latin typeface="Times New Roman" charset="0"/>
                <a:ea typeface="Times New Roman" charset="0"/>
                <a:cs typeface="Times New Roman" charset="0"/>
              </a:rPr>
              <a:t>Cross-section: Site of Troy</a:t>
            </a:r>
          </a:p>
          <a:p>
            <a:endParaRPr lang="en-US" sz="2000" i="1" dirty="0">
              <a:latin typeface="Times New Roman" charset="0"/>
              <a:ea typeface="Times New Roman" charset="0"/>
              <a:cs typeface="Times New Roman" charset="0"/>
            </a:endParaRPr>
          </a:p>
          <a:p>
            <a:r>
              <a:rPr lang="en-US" sz="1400" i="1" dirty="0">
                <a:latin typeface="Times New Roman" charset="0"/>
                <a:ea typeface="Times New Roman" charset="0"/>
                <a:cs typeface="Times New Roman" charset="0"/>
              </a:rPr>
              <a:t>Source: University of Cincinnati CERHAS Project, </a:t>
            </a:r>
            <a:r>
              <a:rPr lang="en-US" sz="1400" i="1" dirty="0">
                <a:latin typeface="Times New Roman" charset="0"/>
                <a:ea typeface="Times New Roman" charset="0"/>
                <a:cs typeface="Times New Roman" charset="0"/>
                <a:hlinkClick r:id="rId2"/>
              </a:rPr>
              <a:t>http://cerhas.uc.edu/troy/timeline.html</a:t>
            </a:r>
            <a:r>
              <a:rPr lang="en-US" sz="1400" i="1" dirty="0">
                <a:latin typeface="Times New Roman" charset="0"/>
                <a:ea typeface="Times New Roman" charset="0"/>
                <a:cs typeface="Times New Roman" charset="0"/>
              </a:rPr>
              <a:t>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4055"/>
            <a:ext cx="12192000" cy="3433307"/>
          </a:xfrm>
          <a:prstGeom prst="rect">
            <a:avLst/>
          </a:prstGeom>
        </p:spPr>
      </p:pic>
    </p:spTree>
    <p:extLst>
      <p:ext uri="{BB962C8B-B14F-4D97-AF65-F5344CB8AC3E}">
        <p14:creationId xmlns:p14="http://schemas.microsoft.com/office/powerpoint/2010/main" val="1575971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3083</TotalTime>
  <Words>1518</Words>
  <Application>Microsoft Office PowerPoint</Application>
  <PresentationFormat>Widescreen</PresentationFormat>
  <Paragraphs>238</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Light</vt:lpstr>
      <vt:lpstr>Gentium Plus</vt:lpstr>
      <vt:lpstr>Optima</vt:lpstr>
      <vt:lpstr>Times New Roman</vt:lpstr>
      <vt:lpstr>Office Theme</vt:lpstr>
      <vt:lpstr>REWRITING ANCIENT GREEK MYTH IN FICTION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Hauser, Oliver Paul</dc:creator>
  <cp:lastModifiedBy>CO-LT-A001</cp:lastModifiedBy>
  <cp:revision>95</cp:revision>
  <cp:lastPrinted>2017-10-06T20:03:44Z</cp:lastPrinted>
  <dcterms:created xsi:type="dcterms:W3CDTF">2016-07-05T07:02:49Z</dcterms:created>
  <dcterms:modified xsi:type="dcterms:W3CDTF">2019-11-21T15:47:43Z</dcterms:modified>
</cp:coreProperties>
</file>