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0"/>
  </p:notesMasterIdLst>
  <p:sldIdLst>
    <p:sldId id="256" r:id="rId2"/>
    <p:sldId id="411" r:id="rId3"/>
    <p:sldId id="419" r:id="rId4"/>
    <p:sldId id="410" r:id="rId5"/>
    <p:sldId id="379" r:id="rId6"/>
    <p:sldId id="363" r:id="rId7"/>
    <p:sldId id="398" r:id="rId8"/>
    <p:sldId id="364" r:id="rId9"/>
    <p:sldId id="383" r:id="rId10"/>
    <p:sldId id="445" r:id="rId11"/>
    <p:sldId id="420" r:id="rId12"/>
    <p:sldId id="365" r:id="rId13"/>
    <p:sldId id="385" r:id="rId14"/>
    <p:sldId id="386" r:id="rId15"/>
    <p:sldId id="388" r:id="rId16"/>
    <p:sldId id="389" r:id="rId17"/>
    <p:sldId id="421" r:id="rId18"/>
    <p:sldId id="422" r:id="rId19"/>
    <p:sldId id="443" r:id="rId20"/>
    <p:sldId id="446" r:id="rId21"/>
    <p:sldId id="447" r:id="rId22"/>
    <p:sldId id="450" r:id="rId23"/>
    <p:sldId id="436" r:id="rId24"/>
    <p:sldId id="437" r:id="rId25"/>
    <p:sldId id="438" r:id="rId26"/>
    <p:sldId id="373" r:id="rId27"/>
    <p:sldId id="374" r:id="rId28"/>
    <p:sldId id="361" r:id="rId29"/>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FFFC"/>
    <a:srgbClr val="A27A49"/>
    <a:srgbClr val="D5A161"/>
    <a:srgbClr val="FFC070"/>
    <a:srgbClr val="FFE4CE"/>
    <a:srgbClr val="FFC7A2"/>
    <a:srgbClr val="FDFFA9"/>
    <a:srgbClr val="FFF8E0"/>
    <a:srgbClr val="F5F5F5"/>
    <a:srgbClr val="C2F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100"/>
    <p:restoredTop sz="94674"/>
  </p:normalViewPr>
  <p:slideViewPr>
    <p:cSldViewPr>
      <p:cViewPr varScale="1">
        <p:scale>
          <a:sx n="95" d="100"/>
          <a:sy n="95" d="100"/>
        </p:scale>
        <p:origin x="176" y="80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1267"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126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27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127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pPr>
              <a:defRPr/>
            </a:pPr>
            <a:fld id="{9B447C4A-AC07-B648-A8D7-962D0F41DB7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60" charset="0"/>
        <a:ea typeface="ＭＳ Ｐゴシック" pitchFamily="-60" charset="-128"/>
        <a:cs typeface="ＭＳ Ｐゴシック" pitchFamily="-60" charset="-128"/>
      </a:defRPr>
    </a:lvl1pPr>
    <a:lvl2pPr marL="457200" algn="l" rtl="0" eaLnBrk="0" fontAlgn="base" hangingPunct="0">
      <a:spcBef>
        <a:spcPct val="30000"/>
      </a:spcBef>
      <a:spcAft>
        <a:spcPct val="0"/>
      </a:spcAft>
      <a:defRPr sz="1200" kern="1200">
        <a:solidFill>
          <a:schemeClr val="tx1"/>
        </a:solidFill>
        <a:latin typeface="Arial" pitchFamily="-60" charset="0"/>
        <a:ea typeface="ＭＳ Ｐゴシック" pitchFamily="-60" charset="-128"/>
        <a:cs typeface="+mn-cs"/>
      </a:defRPr>
    </a:lvl2pPr>
    <a:lvl3pPr marL="914400" algn="l" rtl="0" eaLnBrk="0" fontAlgn="base" hangingPunct="0">
      <a:spcBef>
        <a:spcPct val="30000"/>
      </a:spcBef>
      <a:spcAft>
        <a:spcPct val="0"/>
      </a:spcAft>
      <a:defRPr sz="1200" kern="1200">
        <a:solidFill>
          <a:schemeClr val="tx1"/>
        </a:solidFill>
        <a:latin typeface="Arial" pitchFamily="-60" charset="0"/>
        <a:ea typeface="ＭＳ Ｐゴシック" pitchFamily="-60" charset="-128"/>
        <a:cs typeface="+mn-cs"/>
      </a:defRPr>
    </a:lvl3pPr>
    <a:lvl4pPr marL="1371600" algn="l" rtl="0" eaLnBrk="0" fontAlgn="base" hangingPunct="0">
      <a:spcBef>
        <a:spcPct val="30000"/>
      </a:spcBef>
      <a:spcAft>
        <a:spcPct val="0"/>
      </a:spcAft>
      <a:defRPr sz="1200" kern="1200">
        <a:solidFill>
          <a:schemeClr val="tx1"/>
        </a:solidFill>
        <a:latin typeface="Arial" pitchFamily="-60" charset="0"/>
        <a:ea typeface="ＭＳ Ｐゴシック" pitchFamily="-60" charset="-128"/>
        <a:cs typeface="+mn-cs"/>
      </a:defRPr>
    </a:lvl4pPr>
    <a:lvl5pPr marL="1828800" algn="l" rtl="0" eaLnBrk="0" fontAlgn="base" hangingPunct="0">
      <a:spcBef>
        <a:spcPct val="30000"/>
      </a:spcBef>
      <a:spcAft>
        <a:spcPct val="0"/>
      </a:spcAft>
      <a:defRPr sz="1200" kern="1200">
        <a:solidFill>
          <a:schemeClr val="tx1"/>
        </a:solidFill>
        <a:latin typeface="Arial" pitchFamily="-60" charset="0"/>
        <a:ea typeface="ＭＳ Ｐゴシック" pitchFamily="-60"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D7F413F3-823B-EE45-9F86-5E1D01091FB7}" type="slidenum">
              <a:rPr lang="en-US"/>
              <a:pPr/>
              <a:t>1</a:t>
            </a:fld>
            <a:endParaRPr lang="en-US"/>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18457AD8-2CF3-E742-BFE9-3A25403B4EDA}" type="slidenum">
              <a:rPr lang="en-US"/>
              <a:pPr/>
              <a:t>23</a:t>
            </a:fld>
            <a:endParaRPr lang="en-US"/>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eaLnBrk="1" hangingPunct="1"/>
            <a:endParaRPr lang="en-US">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28572843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18457AD8-2CF3-E742-BFE9-3A25403B4EDA}" type="slidenum">
              <a:rPr lang="en-US"/>
              <a:pPr/>
              <a:t>25</a:t>
            </a:fld>
            <a:endParaRPr lang="en-US"/>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eaLnBrk="1" hangingPunct="1"/>
            <a:endParaRPr lang="en-US">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23430861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B7E68C39-3E85-1346-88D2-B529A8E73AE9}" type="slidenum">
              <a:rPr lang="en-US"/>
              <a:pPr/>
              <a:t>26</a:t>
            </a:fld>
            <a:endParaRPr lang="en-US"/>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5B56AE4-94D9-7349-B04B-17C68560B616}" type="slidenum">
              <a:rPr lang="en-US"/>
              <a:pPr/>
              <a:t>27</a:t>
            </a:fld>
            <a:endParaRPr lang="en-US"/>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EBC7AD66-DB8F-DB4C-BF01-2AAE411A2A44}" type="slidenum">
              <a:rPr lang="en-US"/>
              <a:pPr/>
              <a:t>28</a:t>
            </a:fld>
            <a:endParaRPr lang="en-US"/>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eaLnBrk="1" hangingPunct="1"/>
            <a:endParaRPr lang="en-US">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5802742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B447C4A-AC07-B648-A8D7-962D0F41DB78}" type="slidenum">
              <a:rPr lang="en-US"/>
              <a:pPr>
                <a:defRPr/>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E516D3A4-ABCA-0B4A-91D0-8AAB576D0B83}" type="slidenum">
              <a:rPr lang="en-US"/>
              <a:pPr/>
              <a:t>5</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1B5C098B-CFEC-344F-95B9-D0D1ECD6A7EB}" type="slidenum">
              <a:rPr lang="en-US"/>
              <a:pPr/>
              <a:t>6</a:t>
            </a:fld>
            <a:endParaRPr 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5624A8F3-1865-7A44-8BD5-6834D8E11C62}" type="slidenum">
              <a:rPr lang="en-US"/>
              <a:pPr/>
              <a:t>8</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781F8D0C-2A1E-4C46-819D-3AD60038E305}" type="slidenum">
              <a:rPr lang="en-US"/>
              <a:pPr/>
              <a:t>9</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B447C4A-AC07-B648-A8D7-962D0F41DB78}" type="slidenum">
              <a:rPr lang="en-US"/>
              <a:pPr>
                <a:defRPr/>
              </a:pPr>
              <a:t>10</a:t>
            </a:fld>
            <a:endParaRPr lang="en-US"/>
          </a:p>
        </p:txBody>
      </p:sp>
    </p:spTree>
    <p:extLst>
      <p:ext uri="{BB962C8B-B14F-4D97-AF65-F5344CB8AC3E}">
        <p14:creationId xmlns:p14="http://schemas.microsoft.com/office/powerpoint/2010/main" val="32973800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18457AD8-2CF3-E742-BFE9-3A25403B4EDA}" type="slidenum">
              <a:rPr lang="en-US"/>
              <a:pPr/>
              <a:t>12</a:t>
            </a:fld>
            <a:endParaRPr lang="en-US"/>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18457AD8-2CF3-E742-BFE9-3A25403B4EDA}" type="slidenum">
              <a:rPr lang="en-US"/>
              <a:pPr/>
              <a:t>22</a:t>
            </a:fld>
            <a:endParaRPr lang="en-US"/>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eaLnBrk="1" hangingPunct="1"/>
            <a:endParaRPr lang="en-US">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26423280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AU"/>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2B9FCC9-8D25-0147-8B23-D8EF0955463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037CBBE-3D2C-C74C-A306-6E8E4EB6B5C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AU"/>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8A90D97-139F-BC46-913E-B64807EEC65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Content Placeholder 2"/>
          <p:cNvSpPr>
            <a:spLocks noGrp="1"/>
          </p:cNvSpPr>
          <p:nvPr>
            <p:ph idx="1"/>
          </p:nvPr>
        </p:nvSpPr>
        <p:spPr/>
        <p:txBody>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9BF7E74-0D0C-4049-868C-605A8D3FA43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AU"/>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CE2BB83-0806-D541-AB5D-60AC28B9AB2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2B5D37C-1993-5E41-B6B8-A2716E160A5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AU"/>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CFD1314-4AF4-AA49-8DAB-BFC88FF9FB3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BFC6E7E6-D287-EE49-A1FF-DF8FC337BEF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C4D1CD07-5484-954B-BAE6-9B2E7BB2882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352B847-F5B8-7246-8CE9-3E144CDD82D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608EC57-E409-C748-83FC-66DCD80B3FE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a:defRPr/>
            </a:pPr>
            <a:fld id="{5F51A37A-C5F3-C941-9D18-2CBB0D9CE52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60" charset="0"/>
          <a:ea typeface="ＭＳ Ｐゴシック" pitchFamily="-60" charset="-128"/>
          <a:cs typeface="ＭＳ Ｐゴシック" pitchFamily="-60" charset="-128"/>
        </a:defRPr>
      </a:lvl2pPr>
      <a:lvl3pPr algn="ctr" rtl="0" eaLnBrk="0" fontAlgn="base" hangingPunct="0">
        <a:spcBef>
          <a:spcPct val="0"/>
        </a:spcBef>
        <a:spcAft>
          <a:spcPct val="0"/>
        </a:spcAft>
        <a:defRPr sz="4400">
          <a:solidFill>
            <a:schemeClr val="tx2"/>
          </a:solidFill>
          <a:latin typeface="Arial" pitchFamily="-60" charset="0"/>
          <a:ea typeface="ＭＳ Ｐゴシック" pitchFamily="-60" charset="-128"/>
          <a:cs typeface="ＭＳ Ｐゴシック" pitchFamily="-60" charset="-128"/>
        </a:defRPr>
      </a:lvl3pPr>
      <a:lvl4pPr algn="ctr" rtl="0" eaLnBrk="0" fontAlgn="base" hangingPunct="0">
        <a:spcBef>
          <a:spcPct val="0"/>
        </a:spcBef>
        <a:spcAft>
          <a:spcPct val="0"/>
        </a:spcAft>
        <a:defRPr sz="4400">
          <a:solidFill>
            <a:schemeClr val="tx2"/>
          </a:solidFill>
          <a:latin typeface="Arial" pitchFamily="-60" charset="0"/>
          <a:ea typeface="ＭＳ Ｐゴシック" pitchFamily="-60" charset="-128"/>
          <a:cs typeface="ＭＳ Ｐゴシック" pitchFamily="-60" charset="-128"/>
        </a:defRPr>
      </a:lvl4pPr>
      <a:lvl5pPr algn="ctr" rtl="0" eaLnBrk="0" fontAlgn="base" hangingPunct="0">
        <a:spcBef>
          <a:spcPct val="0"/>
        </a:spcBef>
        <a:spcAft>
          <a:spcPct val="0"/>
        </a:spcAft>
        <a:defRPr sz="4400">
          <a:solidFill>
            <a:schemeClr val="tx2"/>
          </a:solidFill>
          <a:latin typeface="Arial" pitchFamily="-60" charset="0"/>
          <a:ea typeface="ＭＳ Ｐゴシック" pitchFamily="-60" charset="-128"/>
          <a:cs typeface="ＭＳ Ｐゴシック" pitchFamily="-60" charset="-128"/>
        </a:defRPr>
      </a:lvl5pPr>
      <a:lvl6pPr marL="457200" algn="ctr" rtl="0" fontAlgn="base">
        <a:spcBef>
          <a:spcPct val="0"/>
        </a:spcBef>
        <a:spcAft>
          <a:spcPct val="0"/>
        </a:spcAft>
        <a:defRPr sz="4400">
          <a:solidFill>
            <a:schemeClr val="tx2"/>
          </a:solidFill>
          <a:latin typeface="Arial" pitchFamily="-60" charset="0"/>
          <a:ea typeface="ＭＳ Ｐゴシック" pitchFamily="-60" charset="-128"/>
          <a:cs typeface="ＭＳ Ｐゴシック" pitchFamily="-60" charset="-128"/>
        </a:defRPr>
      </a:lvl6pPr>
      <a:lvl7pPr marL="914400" algn="ctr" rtl="0" fontAlgn="base">
        <a:spcBef>
          <a:spcPct val="0"/>
        </a:spcBef>
        <a:spcAft>
          <a:spcPct val="0"/>
        </a:spcAft>
        <a:defRPr sz="4400">
          <a:solidFill>
            <a:schemeClr val="tx2"/>
          </a:solidFill>
          <a:latin typeface="Arial" pitchFamily="-60" charset="0"/>
          <a:ea typeface="ＭＳ Ｐゴシック" pitchFamily="-60" charset="-128"/>
          <a:cs typeface="ＭＳ Ｐゴシック" pitchFamily="-60" charset="-128"/>
        </a:defRPr>
      </a:lvl7pPr>
      <a:lvl8pPr marL="1371600" algn="ctr" rtl="0" fontAlgn="base">
        <a:spcBef>
          <a:spcPct val="0"/>
        </a:spcBef>
        <a:spcAft>
          <a:spcPct val="0"/>
        </a:spcAft>
        <a:defRPr sz="4400">
          <a:solidFill>
            <a:schemeClr val="tx2"/>
          </a:solidFill>
          <a:latin typeface="Arial" pitchFamily="-60" charset="0"/>
          <a:ea typeface="ＭＳ Ｐゴシック" pitchFamily="-60" charset="-128"/>
          <a:cs typeface="ＭＳ Ｐゴシック" pitchFamily="-60" charset="-128"/>
        </a:defRPr>
      </a:lvl8pPr>
      <a:lvl9pPr marL="1828800" algn="ctr" rtl="0" fontAlgn="base">
        <a:spcBef>
          <a:spcPct val="0"/>
        </a:spcBef>
        <a:spcAft>
          <a:spcPct val="0"/>
        </a:spcAft>
        <a:defRPr sz="4400">
          <a:solidFill>
            <a:schemeClr val="tx2"/>
          </a:solidFill>
          <a:latin typeface="Arial" pitchFamily="-60" charset="0"/>
          <a:ea typeface="ＭＳ Ｐゴシック" pitchFamily="-60" charset="-128"/>
          <a:cs typeface="ＭＳ Ｐゴシック" pitchFamily="-60"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jpg"/><Relationship Id="rId2" Type="http://schemas.openxmlformats.org/officeDocument/2006/relationships/image" Target="../media/image7.jpeg"/><Relationship Id="rId1" Type="http://schemas.openxmlformats.org/officeDocument/2006/relationships/slideLayout" Target="../slideLayouts/slideLayout7.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 Id="rId4" Type="http://schemas.openxmlformats.org/officeDocument/2006/relationships/image" Target="../media/image30.jpeg"/></Relationships>
</file>

<file path=ppt/slides/_rels/slide1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36.jpeg"/><Relationship Id="rId4" Type="http://schemas.openxmlformats.org/officeDocument/2006/relationships/image" Target="../media/image5.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23.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2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D9DC"/>
        </a:solidFill>
        <a:effectLst/>
      </p:bgPr>
    </p:bg>
    <p:spTree>
      <p:nvGrpSpPr>
        <p:cNvPr id="1" name=""/>
        <p:cNvGrpSpPr/>
        <p:nvPr/>
      </p:nvGrpSpPr>
      <p:grpSpPr>
        <a:xfrm>
          <a:off x="0" y="0"/>
          <a:ext cx="0" cy="0"/>
          <a:chOff x="0" y="0"/>
          <a:chExt cx="0" cy="0"/>
        </a:xfrm>
      </p:grpSpPr>
      <p:pic>
        <p:nvPicPr>
          <p:cNvPr id="6" name="Picture 5" descr="078">
            <a:extLst>
              <a:ext uri="{FF2B5EF4-FFF2-40B4-BE49-F238E27FC236}">
                <a16:creationId xmlns:a16="http://schemas.microsoft.com/office/drawing/2014/main" id="{7E135355-F712-D14C-9A66-51C1FE6B6EB8}"/>
              </a:ext>
            </a:extLst>
          </p:cNvPr>
          <p:cNvPicPr>
            <a:picLocks noChangeAspect="1" noChangeArrowheads="1"/>
          </p:cNvPicPr>
          <p:nvPr/>
        </p:nvPicPr>
        <p:blipFill>
          <a:blip r:embed="rId3"/>
          <a:srcRect/>
          <a:stretch>
            <a:fillRect/>
          </a:stretch>
        </p:blipFill>
        <p:spPr bwMode="auto">
          <a:xfrm>
            <a:off x="2483768" y="833393"/>
            <a:ext cx="4320480" cy="5598553"/>
          </a:xfrm>
          <a:prstGeom prst="rect">
            <a:avLst/>
          </a:prstGeom>
          <a:noFill/>
          <a:ln w="9525">
            <a:solidFill>
              <a:srgbClr val="FFBE3E"/>
            </a:solidFill>
            <a:miter lim="800000"/>
            <a:headEnd/>
            <a:tailEnd/>
          </a:ln>
        </p:spPr>
      </p:pic>
      <p:sp>
        <p:nvSpPr>
          <p:cNvPr id="2" name="TextBox 1">
            <a:extLst>
              <a:ext uri="{FF2B5EF4-FFF2-40B4-BE49-F238E27FC236}">
                <a16:creationId xmlns:a16="http://schemas.microsoft.com/office/drawing/2014/main" id="{823E9425-3985-234F-968C-B87833E504F6}"/>
              </a:ext>
            </a:extLst>
          </p:cNvPr>
          <p:cNvSpPr txBox="1"/>
          <p:nvPr/>
        </p:nvSpPr>
        <p:spPr>
          <a:xfrm>
            <a:off x="2370536" y="6453336"/>
            <a:ext cx="4577728" cy="307777"/>
          </a:xfrm>
          <a:prstGeom prst="rect">
            <a:avLst/>
          </a:prstGeom>
          <a:noFill/>
        </p:spPr>
        <p:txBody>
          <a:bodyPr wrap="none" rtlCol="0">
            <a:spAutoFit/>
          </a:bodyPr>
          <a:lstStyle/>
          <a:p>
            <a:r>
              <a:rPr lang="en-US" sz="1400" dirty="0">
                <a:solidFill>
                  <a:srgbClr val="A27A49"/>
                </a:solidFill>
              </a:rPr>
              <a:t>ANCIENT</a:t>
            </a:r>
            <a:r>
              <a:rPr lang="en-US" sz="1400" dirty="0">
                <a:solidFill>
                  <a:srgbClr val="FFC070"/>
                </a:solidFill>
              </a:rPr>
              <a:t> </a:t>
            </a:r>
            <a:r>
              <a:rPr lang="en-US" sz="1400" dirty="0">
                <a:solidFill>
                  <a:srgbClr val="A27A49"/>
                </a:solidFill>
              </a:rPr>
              <a:t>WORLDS, STORY TELLING, NOV. 21, 2019</a:t>
            </a:r>
            <a:endParaRPr lang="en-US" sz="1400" dirty="0">
              <a:solidFill>
                <a:srgbClr val="D5A161"/>
              </a:solidFill>
            </a:endParaRPr>
          </a:p>
        </p:txBody>
      </p:sp>
      <p:sp>
        <p:nvSpPr>
          <p:cNvPr id="3" name="TextBox 2">
            <a:extLst>
              <a:ext uri="{FF2B5EF4-FFF2-40B4-BE49-F238E27FC236}">
                <a16:creationId xmlns:a16="http://schemas.microsoft.com/office/drawing/2014/main" id="{75F1B6D2-C78C-1B40-8E6E-F98F73A97315}"/>
              </a:ext>
            </a:extLst>
          </p:cNvPr>
          <p:cNvSpPr txBox="1"/>
          <p:nvPr/>
        </p:nvSpPr>
        <p:spPr>
          <a:xfrm>
            <a:off x="534256" y="400692"/>
            <a:ext cx="8282139" cy="461665"/>
          </a:xfrm>
          <a:prstGeom prst="rect">
            <a:avLst/>
          </a:prstGeom>
          <a:noFill/>
        </p:spPr>
        <p:txBody>
          <a:bodyPr wrap="none" rtlCol="0">
            <a:spAutoFit/>
          </a:bodyPr>
          <a:lstStyle/>
          <a:p>
            <a:r>
              <a:rPr lang="en-US" i="1" dirty="0"/>
              <a:t>ACHILLES’ BIRTH &amp; DEATH: ART, EPIC, MYTH &amp; DRAMA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2" name="Picture 1" descr="redFrancois 2 Peleus &amp; Thetis.jpg"/>
          <p:cNvPicPr>
            <a:picLocks noChangeAspect="1"/>
          </p:cNvPicPr>
          <p:nvPr/>
        </p:nvPicPr>
        <p:blipFill>
          <a:blip r:embed="rId3"/>
          <a:stretch>
            <a:fillRect/>
          </a:stretch>
        </p:blipFill>
        <p:spPr>
          <a:xfrm>
            <a:off x="3491986" y="1981200"/>
            <a:ext cx="3382751" cy="1524000"/>
          </a:xfrm>
          <a:prstGeom prst="rect">
            <a:avLst/>
          </a:prstGeom>
        </p:spPr>
      </p:pic>
      <p:sp>
        <p:nvSpPr>
          <p:cNvPr id="3" name="Rectangle 2"/>
          <p:cNvSpPr/>
          <p:nvPr/>
        </p:nvSpPr>
        <p:spPr>
          <a:xfrm>
            <a:off x="228600" y="152400"/>
            <a:ext cx="9067800" cy="523220"/>
          </a:xfrm>
          <a:prstGeom prst="rect">
            <a:avLst/>
          </a:prstGeom>
        </p:spPr>
        <p:txBody>
          <a:bodyPr wrap="square">
            <a:spAutoFit/>
          </a:bodyPr>
          <a:lstStyle/>
          <a:p>
            <a:r>
              <a:rPr lang="en-US" sz="2800" dirty="0">
                <a:solidFill>
                  <a:srgbClr val="660066"/>
                </a:solidFill>
              </a:rPr>
              <a:t>Wedding of </a:t>
            </a:r>
            <a:r>
              <a:rPr lang="en-US" sz="2800" dirty="0" err="1">
                <a:solidFill>
                  <a:srgbClr val="660066"/>
                </a:solidFill>
              </a:rPr>
              <a:t>Peleus</a:t>
            </a:r>
            <a:r>
              <a:rPr lang="en-US" sz="2800" dirty="0">
                <a:solidFill>
                  <a:srgbClr val="660066"/>
                </a:solidFill>
              </a:rPr>
              <a:t> and Thetis: </a:t>
            </a:r>
            <a:r>
              <a:rPr lang="en-US" sz="2000" dirty="0">
                <a:solidFill>
                  <a:srgbClr val="660066"/>
                </a:solidFill>
              </a:rPr>
              <a:t>All gods but Strife (Eris) invited.</a:t>
            </a:r>
          </a:p>
        </p:txBody>
      </p:sp>
      <p:pic>
        <p:nvPicPr>
          <p:cNvPr id="5" name="Picture 4" descr="redFrancois 1 Peleus &amp;Thetis.jpg"/>
          <p:cNvPicPr>
            <a:picLocks noChangeAspect="1"/>
          </p:cNvPicPr>
          <p:nvPr/>
        </p:nvPicPr>
        <p:blipFill>
          <a:blip r:embed="rId4"/>
          <a:stretch>
            <a:fillRect/>
          </a:stretch>
        </p:blipFill>
        <p:spPr>
          <a:xfrm>
            <a:off x="6857999" y="2057400"/>
            <a:ext cx="2135761" cy="1447800"/>
          </a:xfrm>
          <a:prstGeom prst="rect">
            <a:avLst/>
          </a:prstGeom>
        </p:spPr>
      </p:pic>
      <p:pic>
        <p:nvPicPr>
          <p:cNvPr id="7" name="Picture 6" descr="redFrancois 3 Peleus&amp; Thetis.jpg"/>
          <p:cNvPicPr>
            <a:picLocks noChangeAspect="1"/>
          </p:cNvPicPr>
          <p:nvPr/>
        </p:nvPicPr>
        <p:blipFill>
          <a:blip r:embed="rId5"/>
          <a:stretch>
            <a:fillRect/>
          </a:stretch>
        </p:blipFill>
        <p:spPr>
          <a:xfrm>
            <a:off x="152400" y="2057400"/>
            <a:ext cx="3454477" cy="1479848"/>
          </a:xfrm>
          <a:prstGeom prst="rect">
            <a:avLst/>
          </a:prstGeom>
        </p:spPr>
      </p:pic>
      <p:pic>
        <p:nvPicPr>
          <p:cNvPr id="8" name="Picture 7" descr="peleus&amp;thetdrawing"/>
          <p:cNvPicPr>
            <a:picLocks noChangeAspect="1" noChangeArrowheads="1"/>
          </p:cNvPicPr>
          <p:nvPr/>
        </p:nvPicPr>
        <p:blipFill>
          <a:blip r:embed="rId6"/>
          <a:srcRect/>
          <a:stretch>
            <a:fillRect/>
          </a:stretch>
        </p:blipFill>
        <p:spPr bwMode="auto">
          <a:xfrm>
            <a:off x="-761998" y="3733800"/>
            <a:ext cx="11300576" cy="1729279"/>
          </a:xfrm>
          <a:prstGeom prst="rect">
            <a:avLst/>
          </a:prstGeom>
          <a:noFill/>
          <a:ln w="9525">
            <a:noFill/>
            <a:miter lim="800000"/>
            <a:headEnd/>
            <a:tailEnd/>
          </a:ln>
        </p:spPr>
      </p:pic>
      <p:sp>
        <p:nvSpPr>
          <p:cNvPr id="9" name="Rectangle 8"/>
          <p:cNvSpPr/>
          <p:nvPr/>
        </p:nvSpPr>
        <p:spPr>
          <a:xfrm>
            <a:off x="7772400" y="1295400"/>
            <a:ext cx="640645" cy="246221"/>
          </a:xfrm>
          <a:prstGeom prst="rect">
            <a:avLst/>
          </a:prstGeom>
        </p:spPr>
        <p:txBody>
          <a:bodyPr wrap="none">
            <a:spAutoFit/>
          </a:bodyPr>
          <a:lstStyle/>
          <a:p>
            <a:pPr lvl="0"/>
            <a:r>
              <a:rPr lang="en-US" sz="1000" dirty="0">
                <a:solidFill>
                  <a:srgbClr val="660066"/>
                </a:solidFill>
              </a:rPr>
              <a:t>THETIS</a:t>
            </a:r>
          </a:p>
        </p:txBody>
      </p:sp>
      <p:pic>
        <p:nvPicPr>
          <p:cNvPr id="10" name="Picture 9" descr="redfrancois-vasea.jpg"/>
          <p:cNvPicPr>
            <a:picLocks noChangeAspect="1"/>
          </p:cNvPicPr>
          <p:nvPr/>
        </p:nvPicPr>
        <p:blipFill>
          <a:blip r:embed="rId7"/>
          <a:stretch>
            <a:fillRect/>
          </a:stretch>
        </p:blipFill>
        <p:spPr>
          <a:xfrm>
            <a:off x="838200" y="6019800"/>
            <a:ext cx="571500" cy="590550"/>
          </a:xfrm>
          <a:prstGeom prst="rect">
            <a:avLst/>
          </a:prstGeom>
        </p:spPr>
      </p:pic>
      <p:sp>
        <p:nvSpPr>
          <p:cNvPr id="11" name="Line 10"/>
          <p:cNvSpPr>
            <a:spLocks noChangeShapeType="1"/>
          </p:cNvSpPr>
          <p:nvPr/>
        </p:nvSpPr>
        <p:spPr bwMode="auto">
          <a:xfrm flipH="1">
            <a:off x="8077200" y="1524000"/>
            <a:ext cx="0" cy="685800"/>
          </a:xfrm>
          <a:prstGeom prst="line">
            <a:avLst/>
          </a:prstGeom>
          <a:noFill/>
          <a:ln w="28575">
            <a:solidFill>
              <a:srgbClr val="FF0000"/>
            </a:solidFill>
            <a:round/>
            <a:headEnd/>
            <a:tailEnd type="triangle" w="med" len="med"/>
          </a:ln>
        </p:spPr>
        <p:txBody>
          <a:bodyPr wrap="none" anchor="ctr">
            <a:prstTxWarp prst="textNoShape">
              <a:avLst/>
            </a:prstTxWarp>
          </a:bodyPr>
          <a:lstStyle/>
          <a:p>
            <a:endParaRPr lang="en-US"/>
          </a:p>
        </p:txBody>
      </p:sp>
      <p:sp>
        <p:nvSpPr>
          <p:cNvPr id="12" name="Rectangle 11"/>
          <p:cNvSpPr/>
          <p:nvPr/>
        </p:nvSpPr>
        <p:spPr>
          <a:xfrm>
            <a:off x="6705600" y="1295400"/>
            <a:ext cx="741346" cy="261610"/>
          </a:xfrm>
          <a:prstGeom prst="rect">
            <a:avLst/>
          </a:prstGeom>
        </p:spPr>
        <p:txBody>
          <a:bodyPr wrap="none">
            <a:spAutoFit/>
          </a:bodyPr>
          <a:lstStyle/>
          <a:p>
            <a:pPr lvl="0"/>
            <a:r>
              <a:rPr lang="en-US" sz="1100" dirty="0">
                <a:solidFill>
                  <a:srgbClr val="660066"/>
                </a:solidFill>
              </a:rPr>
              <a:t>PELEUS</a:t>
            </a:r>
          </a:p>
        </p:txBody>
      </p:sp>
      <p:sp>
        <p:nvSpPr>
          <p:cNvPr id="13" name="Line 10"/>
          <p:cNvSpPr>
            <a:spLocks noChangeShapeType="1"/>
          </p:cNvSpPr>
          <p:nvPr/>
        </p:nvSpPr>
        <p:spPr bwMode="auto">
          <a:xfrm flipH="1">
            <a:off x="7086600" y="1524000"/>
            <a:ext cx="0" cy="533400"/>
          </a:xfrm>
          <a:prstGeom prst="line">
            <a:avLst/>
          </a:prstGeom>
          <a:noFill/>
          <a:ln w="28575">
            <a:solidFill>
              <a:srgbClr val="FF0000"/>
            </a:solidFill>
            <a:round/>
            <a:headEnd/>
            <a:tailEnd type="triangle" w="med" len="med"/>
          </a:ln>
        </p:spPr>
        <p:txBody>
          <a:bodyPr wrap="none" anchor="ctr">
            <a:prstTxWarp prst="textNoShape">
              <a:avLst/>
            </a:prstTxWarp>
          </a:bodyPr>
          <a:lstStyle/>
          <a:p>
            <a:endParaRPr lang="en-US"/>
          </a:p>
        </p:txBody>
      </p:sp>
      <p:sp>
        <p:nvSpPr>
          <p:cNvPr id="14" name="Rectangle 13"/>
          <p:cNvSpPr/>
          <p:nvPr/>
        </p:nvSpPr>
        <p:spPr>
          <a:xfrm>
            <a:off x="2057400" y="6172200"/>
            <a:ext cx="6019800" cy="461665"/>
          </a:xfrm>
          <a:prstGeom prst="rect">
            <a:avLst/>
          </a:prstGeom>
        </p:spPr>
        <p:txBody>
          <a:bodyPr wrap="square">
            <a:spAutoFit/>
          </a:bodyPr>
          <a:lstStyle/>
          <a:p>
            <a:pPr lvl="0"/>
            <a:r>
              <a:rPr lang="en-US" sz="1200" dirty="0">
                <a:solidFill>
                  <a:srgbClr val="F4F9FF"/>
                </a:solidFill>
              </a:rPr>
              <a:t>‘François Vase,’</a:t>
            </a:r>
          </a:p>
          <a:p>
            <a:pPr lvl="0"/>
            <a:r>
              <a:rPr lang="en-US" sz="1200" dirty="0">
                <a:solidFill>
                  <a:srgbClr val="660066"/>
                </a:solidFill>
              </a:rPr>
              <a:t>Attic bf volute </a:t>
            </a:r>
            <a:r>
              <a:rPr lang="en-US" sz="1200" dirty="0" err="1">
                <a:solidFill>
                  <a:srgbClr val="660066"/>
                </a:solidFill>
              </a:rPr>
              <a:t>krater</a:t>
            </a:r>
            <a:r>
              <a:rPr lang="en-US" sz="1200" dirty="0">
                <a:solidFill>
                  <a:srgbClr val="660066"/>
                </a:solidFill>
              </a:rPr>
              <a:t>, </a:t>
            </a:r>
            <a:r>
              <a:rPr lang="en-US" sz="1200" dirty="0" err="1">
                <a:solidFill>
                  <a:srgbClr val="660066"/>
                </a:solidFill>
              </a:rPr>
              <a:t>Ergotimos</a:t>
            </a:r>
            <a:r>
              <a:rPr lang="en-US" sz="1200" dirty="0">
                <a:solidFill>
                  <a:srgbClr val="660066"/>
                </a:solidFill>
              </a:rPr>
              <a:t> and </a:t>
            </a:r>
            <a:r>
              <a:rPr lang="en-US" sz="1200" dirty="0" err="1">
                <a:solidFill>
                  <a:srgbClr val="660066"/>
                </a:solidFill>
              </a:rPr>
              <a:t>Kleitias</a:t>
            </a:r>
            <a:r>
              <a:rPr lang="en-US" sz="1200" dirty="0">
                <a:solidFill>
                  <a:srgbClr val="660066"/>
                </a:solidFill>
              </a:rPr>
              <a:t>, ca.570 BC, Florence 4209</a:t>
            </a:r>
          </a:p>
        </p:txBody>
      </p:sp>
      <p:sp>
        <p:nvSpPr>
          <p:cNvPr id="15" name="Rectangle 14"/>
          <p:cNvSpPr/>
          <p:nvPr/>
        </p:nvSpPr>
        <p:spPr bwMode="auto">
          <a:xfrm>
            <a:off x="3276600" y="1752600"/>
            <a:ext cx="1219200" cy="304800"/>
          </a:xfrm>
          <a:prstGeom prst="rect">
            <a:avLst/>
          </a:prstGeom>
          <a:solidFill>
            <a:srgbClr val="F5F5F5"/>
          </a:solidFill>
          <a:ln w="9525" cap="flat" cmpd="sng" algn="ctr">
            <a:solidFill>
              <a:srgbClr val="F5F5F5"/>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60" charset="0"/>
              <a:ea typeface="ＭＳ Ｐゴシック" pitchFamily="-60" charset="-128"/>
              <a:cs typeface="ＭＳ Ｐゴシック" pitchFamily="-60" charset="-128"/>
            </a:endParaRPr>
          </a:p>
        </p:txBody>
      </p:sp>
    </p:spTree>
    <p:extLst>
      <p:ext uri="{BB962C8B-B14F-4D97-AF65-F5344CB8AC3E}">
        <p14:creationId xmlns:p14="http://schemas.microsoft.com/office/powerpoint/2010/main" val="33394435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Rectangle 2"/>
          <p:cNvSpPr/>
          <p:nvPr/>
        </p:nvSpPr>
        <p:spPr>
          <a:xfrm>
            <a:off x="228600" y="152400"/>
            <a:ext cx="9067800" cy="523220"/>
          </a:xfrm>
          <a:prstGeom prst="rect">
            <a:avLst/>
          </a:prstGeom>
        </p:spPr>
        <p:txBody>
          <a:bodyPr wrap="square">
            <a:spAutoFit/>
          </a:bodyPr>
          <a:lstStyle/>
          <a:p>
            <a:r>
              <a:rPr lang="en-US" sz="2800" dirty="0">
                <a:solidFill>
                  <a:srgbClr val="660066"/>
                </a:solidFill>
              </a:rPr>
              <a:t>Wedding of </a:t>
            </a:r>
            <a:r>
              <a:rPr lang="en-US" sz="2800" dirty="0" err="1">
                <a:solidFill>
                  <a:srgbClr val="660066"/>
                </a:solidFill>
              </a:rPr>
              <a:t>Peleus</a:t>
            </a:r>
            <a:r>
              <a:rPr lang="en-US" sz="2800" dirty="0">
                <a:solidFill>
                  <a:srgbClr val="660066"/>
                </a:solidFill>
              </a:rPr>
              <a:t> and Thetis: </a:t>
            </a:r>
            <a:r>
              <a:rPr lang="en-US" sz="2000" dirty="0">
                <a:solidFill>
                  <a:srgbClr val="660066"/>
                </a:solidFill>
              </a:rPr>
              <a:t>All gods but Strife (Eris) invited.</a:t>
            </a:r>
          </a:p>
        </p:txBody>
      </p:sp>
      <p:sp>
        <p:nvSpPr>
          <p:cNvPr id="9" name="Rectangle 8"/>
          <p:cNvSpPr/>
          <p:nvPr/>
        </p:nvSpPr>
        <p:spPr>
          <a:xfrm>
            <a:off x="8102371" y="2882033"/>
            <a:ext cx="961246" cy="400110"/>
          </a:xfrm>
          <a:prstGeom prst="rect">
            <a:avLst/>
          </a:prstGeom>
        </p:spPr>
        <p:txBody>
          <a:bodyPr wrap="none">
            <a:spAutoFit/>
          </a:bodyPr>
          <a:lstStyle/>
          <a:p>
            <a:pPr lvl="0"/>
            <a:r>
              <a:rPr lang="en-US" sz="1000" dirty="0">
                <a:solidFill>
                  <a:srgbClr val="660066"/>
                </a:solidFill>
              </a:rPr>
              <a:t>POSEIDON</a:t>
            </a:r>
          </a:p>
          <a:p>
            <a:pPr lvl="0"/>
            <a:r>
              <a:rPr lang="en-US" sz="1000" dirty="0">
                <a:solidFill>
                  <a:srgbClr val="660066"/>
                </a:solidFill>
              </a:rPr>
              <a:t>AMPHITRITE</a:t>
            </a:r>
          </a:p>
        </p:txBody>
      </p:sp>
      <p:pic>
        <p:nvPicPr>
          <p:cNvPr id="10" name="Picture 9" descr="redfrancois-vasea.jpg"/>
          <p:cNvPicPr>
            <a:picLocks noChangeAspect="1"/>
          </p:cNvPicPr>
          <p:nvPr/>
        </p:nvPicPr>
        <p:blipFill>
          <a:blip r:embed="rId2"/>
          <a:stretch>
            <a:fillRect/>
          </a:stretch>
        </p:blipFill>
        <p:spPr>
          <a:xfrm>
            <a:off x="6553200" y="5800085"/>
            <a:ext cx="571500" cy="590550"/>
          </a:xfrm>
          <a:prstGeom prst="rect">
            <a:avLst/>
          </a:prstGeom>
        </p:spPr>
      </p:pic>
      <p:sp>
        <p:nvSpPr>
          <p:cNvPr id="12" name="Rectangle 11"/>
          <p:cNvSpPr/>
          <p:nvPr/>
        </p:nvSpPr>
        <p:spPr>
          <a:xfrm>
            <a:off x="7088786" y="2951283"/>
            <a:ext cx="686312" cy="261610"/>
          </a:xfrm>
          <a:prstGeom prst="rect">
            <a:avLst/>
          </a:prstGeom>
        </p:spPr>
        <p:txBody>
          <a:bodyPr wrap="square">
            <a:spAutoFit/>
          </a:bodyPr>
          <a:lstStyle/>
          <a:p>
            <a:pPr lvl="0"/>
            <a:r>
              <a:rPr lang="en-US" sz="1100" dirty="0">
                <a:solidFill>
                  <a:srgbClr val="660066"/>
                </a:solidFill>
              </a:rPr>
              <a:t>MUSES</a:t>
            </a:r>
          </a:p>
        </p:txBody>
      </p:sp>
      <p:sp>
        <p:nvSpPr>
          <p:cNvPr id="14" name="Rectangle 13"/>
          <p:cNvSpPr/>
          <p:nvPr/>
        </p:nvSpPr>
        <p:spPr>
          <a:xfrm>
            <a:off x="4114800" y="4557543"/>
            <a:ext cx="6019800" cy="461665"/>
          </a:xfrm>
          <a:prstGeom prst="rect">
            <a:avLst/>
          </a:prstGeom>
        </p:spPr>
        <p:txBody>
          <a:bodyPr wrap="square">
            <a:spAutoFit/>
          </a:bodyPr>
          <a:lstStyle/>
          <a:p>
            <a:pPr lvl="0"/>
            <a:r>
              <a:rPr lang="en-US" sz="1200" dirty="0">
                <a:solidFill>
                  <a:srgbClr val="F4F9FF"/>
                </a:solidFill>
              </a:rPr>
              <a:t>‘François Vase,’</a:t>
            </a:r>
          </a:p>
          <a:p>
            <a:pPr lvl="0"/>
            <a:r>
              <a:rPr lang="en-US" sz="1200" dirty="0">
                <a:solidFill>
                  <a:srgbClr val="660066"/>
                </a:solidFill>
              </a:rPr>
              <a:t>Attic bf volute </a:t>
            </a:r>
            <a:r>
              <a:rPr lang="en-US" sz="1200" dirty="0" err="1">
                <a:solidFill>
                  <a:srgbClr val="660066"/>
                </a:solidFill>
              </a:rPr>
              <a:t>krater</a:t>
            </a:r>
            <a:r>
              <a:rPr lang="en-US" sz="1200" dirty="0">
                <a:solidFill>
                  <a:srgbClr val="660066"/>
                </a:solidFill>
              </a:rPr>
              <a:t>, </a:t>
            </a:r>
            <a:r>
              <a:rPr lang="en-US" sz="1200" dirty="0" err="1">
                <a:solidFill>
                  <a:srgbClr val="660066"/>
                </a:solidFill>
              </a:rPr>
              <a:t>Ergotimos</a:t>
            </a:r>
            <a:r>
              <a:rPr lang="en-US" sz="1200" dirty="0">
                <a:solidFill>
                  <a:srgbClr val="660066"/>
                </a:solidFill>
              </a:rPr>
              <a:t> and </a:t>
            </a:r>
            <a:r>
              <a:rPr lang="en-US" sz="1200" dirty="0" err="1">
                <a:solidFill>
                  <a:srgbClr val="660066"/>
                </a:solidFill>
              </a:rPr>
              <a:t>Kleitias</a:t>
            </a:r>
            <a:r>
              <a:rPr lang="en-US" sz="1200" dirty="0">
                <a:solidFill>
                  <a:srgbClr val="660066"/>
                </a:solidFill>
              </a:rPr>
              <a:t>, ca.570 BC, Florence 4209</a:t>
            </a:r>
          </a:p>
        </p:txBody>
      </p:sp>
      <p:pic>
        <p:nvPicPr>
          <p:cNvPr id="15" name="Picture 14" descr="redFrancois 4 Peleus &amp; Thetis.jpg"/>
          <p:cNvPicPr>
            <a:picLocks noChangeAspect="1"/>
          </p:cNvPicPr>
          <p:nvPr/>
        </p:nvPicPr>
        <p:blipFill>
          <a:blip r:embed="rId3"/>
          <a:stretch>
            <a:fillRect/>
          </a:stretch>
        </p:blipFill>
        <p:spPr>
          <a:xfrm>
            <a:off x="7124700" y="1579539"/>
            <a:ext cx="1927174" cy="1192130"/>
          </a:xfrm>
          <a:prstGeom prst="rect">
            <a:avLst/>
          </a:prstGeom>
        </p:spPr>
      </p:pic>
      <p:pic>
        <p:nvPicPr>
          <p:cNvPr id="16" name="Picture 15" descr="redFrancois 5 Peleus &amp; Thetis.jpg"/>
          <p:cNvPicPr>
            <a:picLocks noChangeAspect="1"/>
          </p:cNvPicPr>
          <p:nvPr/>
        </p:nvPicPr>
        <p:blipFill>
          <a:blip r:embed="rId4"/>
          <a:stretch>
            <a:fillRect/>
          </a:stretch>
        </p:blipFill>
        <p:spPr>
          <a:xfrm>
            <a:off x="5067300" y="1555116"/>
            <a:ext cx="2057400" cy="1173773"/>
          </a:xfrm>
          <a:prstGeom prst="rect">
            <a:avLst/>
          </a:prstGeom>
        </p:spPr>
      </p:pic>
      <p:pic>
        <p:nvPicPr>
          <p:cNvPr id="17" name="Picture 16" descr="redFrancois 6 Peleus &amp; Thetis.jpg"/>
          <p:cNvPicPr>
            <a:picLocks noChangeAspect="1"/>
          </p:cNvPicPr>
          <p:nvPr/>
        </p:nvPicPr>
        <p:blipFill>
          <a:blip r:embed="rId5"/>
          <a:stretch>
            <a:fillRect/>
          </a:stretch>
        </p:blipFill>
        <p:spPr>
          <a:xfrm>
            <a:off x="2449659" y="1544958"/>
            <a:ext cx="2689291" cy="1173063"/>
          </a:xfrm>
          <a:prstGeom prst="rect">
            <a:avLst/>
          </a:prstGeom>
        </p:spPr>
      </p:pic>
      <p:pic>
        <p:nvPicPr>
          <p:cNvPr id="21" name="Picture 20" descr="redFrancois 7 Peleus &amp; Thetis.jpg"/>
          <p:cNvPicPr>
            <a:picLocks noChangeAspect="1"/>
          </p:cNvPicPr>
          <p:nvPr/>
        </p:nvPicPr>
        <p:blipFill>
          <a:blip r:embed="rId6"/>
          <a:stretch>
            <a:fillRect/>
          </a:stretch>
        </p:blipFill>
        <p:spPr>
          <a:xfrm>
            <a:off x="-102116" y="1583422"/>
            <a:ext cx="2720788" cy="1156335"/>
          </a:xfrm>
          <a:prstGeom prst="rect">
            <a:avLst/>
          </a:prstGeom>
        </p:spPr>
      </p:pic>
      <p:sp>
        <p:nvSpPr>
          <p:cNvPr id="22" name="Rectangle 21"/>
          <p:cNvSpPr/>
          <p:nvPr/>
        </p:nvSpPr>
        <p:spPr>
          <a:xfrm>
            <a:off x="5847514" y="2857471"/>
            <a:ext cx="990600" cy="400110"/>
          </a:xfrm>
          <a:prstGeom prst="rect">
            <a:avLst/>
          </a:prstGeom>
        </p:spPr>
        <p:txBody>
          <a:bodyPr wrap="square">
            <a:spAutoFit/>
          </a:bodyPr>
          <a:lstStyle/>
          <a:p>
            <a:pPr lvl="0"/>
            <a:r>
              <a:rPr lang="en-US" sz="1000" dirty="0">
                <a:solidFill>
                  <a:srgbClr val="660066"/>
                </a:solidFill>
              </a:rPr>
              <a:t>ARES</a:t>
            </a:r>
          </a:p>
          <a:p>
            <a:pPr lvl="0"/>
            <a:r>
              <a:rPr lang="en-US" sz="1000" dirty="0">
                <a:solidFill>
                  <a:srgbClr val="660066"/>
                </a:solidFill>
              </a:rPr>
              <a:t>APHRODITE</a:t>
            </a:r>
          </a:p>
        </p:txBody>
      </p:sp>
      <p:sp>
        <p:nvSpPr>
          <p:cNvPr id="24" name="Rectangle 23"/>
          <p:cNvSpPr/>
          <p:nvPr/>
        </p:nvSpPr>
        <p:spPr>
          <a:xfrm>
            <a:off x="5067300" y="2958978"/>
            <a:ext cx="762000" cy="246221"/>
          </a:xfrm>
          <a:prstGeom prst="rect">
            <a:avLst/>
          </a:prstGeom>
        </p:spPr>
        <p:txBody>
          <a:bodyPr wrap="square">
            <a:spAutoFit/>
          </a:bodyPr>
          <a:lstStyle/>
          <a:p>
            <a:pPr lvl="0"/>
            <a:r>
              <a:rPr lang="en-US" sz="1000" dirty="0">
                <a:solidFill>
                  <a:srgbClr val="660066"/>
                </a:solidFill>
              </a:rPr>
              <a:t>APOLLO</a:t>
            </a:r>
          </a:p>
        </p:txBody>
      </p:sp>
      <p:sp>
        <p:nvSpPr>
          <p:cNvPr id="25" name="Rectangle 24"/>
          <p:cNvSpPr/>
          <p:nvPr/>
        </p:nvSpPr>
        <p:spPr>
          <a:xfrm>
            <a:off x="3912923" y="2780762"/>
            <a:ext cx="762000" cy="400110"/>
          </a:xfrm>
          <a:prstGeom prst="rect">
            <a:avLst/>
          </a:prstGeom>
        </p:spPr>
        <p:txBody>
          <a:bodyPr wrap="square">
            <a:spAutoFit/>
          </a:bodyPr>
          <a:lstStyle/>
          <a:p>
            <a:pPr lvl="0"/>
            <a:r>
              <a:rPr lang="en-US" sz="1000" dirty="0">
                <a:solidFill>
                  <a:srgbClr val="660066"/>
                </a:solidFill>
              </a:rPr>
              <a:t>NEREUS</a:t>
            </a:r>
          </a:p>
          <a:p>
            <a:pPr lvl="0"/>
            <a:r>
              <a:rPr lang="en-US" sz="1000" dirty="0">
                <a:solidFill>
                  <a:srgbClr val="660066"/>
                </a:solidFill>
              </a:rPr>
              <a:t>DORIS</a:t>
            </a:r>
          </a:p>
        </p:txBody>
      </p:sp>
      <p:sp>
        <p:nvSpPr>
          <p:cNvPr id="26" name="Rectangle 25"/>
          <p:cNvSpPr/>
          <p:nvPr/>
        </p:nvSpPr>
        <p:spPr>
          <a:xfrm>
            <a:off x="3249000" y="2934416"/>
            <a:ext cx="697627" cy="246221"/>
          </a:xfrm>
          <a:prstGeom prst="rect">
            <a:avLst/>
          </a:prstGeom>
        </p:spPr>
        <p:txBody>
          <a:bodyPr wrap="none">
            <a:spAutoFit/>
          </a:bodyPr>
          <a:lstStyle/>
          <a:p>
            <a:pPr lvl="0"/>
            <a:r>
              <a:rPr lang="en-US" sz="1000" dirty="0">
                <a:solidFill>
                  <a:srgbClr val="660066"/>
                </a:solidFill>
              </a:rPr>
              <a:t>ATHENA</a:t>
            </a:r>
          </a:p>
        </p:txBody>
      </p:sp>
      <p:sp>
        <p:nvSpPr>
          <p:cNvPr id="27" name="Rectangle 26"/>
          <p:cNvSpPr/>
          <p:nvPr/>
        </p:nvSpPr>
        <p:spPr>
          <a:xfrm>
            <a:off x="2158985" y="2934416"/>
            <a:ext cx="581347" cy="246221"/>
          </a:xfrm>
          <a:prstGeom prst="rect">
            <a:avLst/>
          </a:prstGeom>
        </p:spPr>
        <p:txBody>
          <a:bodyPr wrap="none">
            <a:spAutoFit/>
          </a:bodyPr>
          <a:lstStyle/>
          <a:p>
            <a:pPr lvl="0"/>
            <a:r>
              <a:rPr lang="en-US" sz="1000" dirty="0">
                <a:solidFill>
                  <a:srgbClr val="660066"/>
                </a:solidFill>
              </a:rPr>
              <a:t>FATES</a:t>
            </a:r>
          </a:p>
        </p:txBody>
      </p:sp>
      <p:sp>
        <p:nvSpPr>
          <p:cNvPr id="28" name="Rectangle 27"/>
          <p:cNvSpPr/>
          <p:nvPr/>
        </p:nvSpPr>
        <p:spPr>
          <a:xfrm>
            <a:off x="1628880" y="2805089"/>
            <a:ext cx="733319" cy="400110"/>
          </a:xfrm>
          <a:prstGeom prst="rect">
            <a:avLst/>
          </a:prstGeom>
        </p:spPr>
        <p:txBody>
          <a:bodyPr wrap="none">
            <a:spAutoFit/>
          </a:bodyPr>
          <a:lstStyle/>
          <a:p>
            <a:pPr lvl="0"/>
            <a:r>
              <a:rPr lang="en-US" sz="1000" dirty="0">
                <a:solidFill>
                  <a:srgbClr val="660066"/>
                </a:solidFill>
              </a:rPr>
              <a:t>HERMES</a:t>
            </a:r>
          </a:p>
          <a:p>
            <a:pPr lvl="0"/>
            <a:r>
              <a:rPr lang="en-US" sz="1000" dirty="0">
                <a:solidFill>
                  <a:srgbClr val="660066"/>
                </a:solidFill>
              </a:rPr>
              <a:t>MAIA</a:t>
            </a:r>
          </a:p>
        </p:txBody>
      </p:sp>
      <p:sp>
        <p:nvSpPr>
          <p:cNvPr id="29" name="Rectangle 28"/>
          <p:cNvSpPr/>
          <p:nvPr/>
        </p:nvSpPr>
        <p:spPr>
          <a:xfrm>
            <a:off x="1553837" y="714084"/>
            <a:ext cx="1616725" cy="369332"/>
          </a:xfrm>
          <a:prstGeom prst="rect">
            <a:avLst/>
          </a:prstGeom>
        </p:spPr>
        <p:txBody>
          <a:bodyPr wrap="none">
            <a:spAutoFit/>
          </a:bodyPr>
          <a:lstStyle/>
          <a:p>
            <a:pPr>
              <a:defRPr/>
            </a:pPr>
            <a:r>
              <a:rPr lang="en-US" sz="1800" dirty="0">
                <a:solidFill>
                  <a:srgbClr val="FF0000"/>
                </a:solidFill>
              </a:rPr>
              <a:t>FOUR FATES</a:t>
            </a:r>
          </a:p>
        </p:txBody>
      </p:sp>
      <p:sp>
        <p:nvSpPr>
          <p:cNvPr id="30" name="Line 11"/>
          <p:cNvSpPr>
            <a:spLocks noChangeShapeType="1"/>
          </p:cNvSpPr>
          <p:nvPr/>
        </p:nvSpPr>
        <p:spPr bwMode="auto">
          <a:xfrm flipH="1">
            <a:off x="2449659" y="1083416"/>
            <a:ext cx="0" cy="457200"/>
          </a:xfrm>
          <a:prstGeom prst="line">
            <a:avLst/>
          </a:prstGeom>
          <a:noFill/>
          <a:ln w="28575">
            <a:solidFill>
              <a:srgbClr val="FF0211"/>
            </a:solidFill>
            <a:round/>
            <a:headEnd/>
            <a:tailEnd type="triangle" w="med" len="med"/>
          </a:ln>
        </p:spPr>
        <p:txBody>
          <a:bodyPr wrap="none" anchor="ctr">
            <a:prstTxWarp prst="textNoShape">
              <a:avLst/>
            </a:prstTxWarp>
          </a:bodyPr>
          <a:lstStyle/>
          <a:p>
            <a:endParaRPr lang="en-US"/>
          </a:p>
        </p:txBody>
      </p:sp>
      <p:pic>
        <p:nvPicPr>
          <p:cNvPr id="4" name="Picture 3">
            <a:extLst>
              <a:ext uri="{FF2B5EF4-FFF2-40B4-BE49-F238E27FC236}">
                <a16:creationId xmlns:a16="http://schemas.microsoft.com/office/drawing/2014/main" id="{F6116895-783A-7742-BFFD-4B78C46FEA05}"/>
              </a:ext>
            </a:extLst>
          </p:cNvPr>
          <p:cNvPicPr>
            <a:picLocks noChangeAspect="1"/>
          </p:cNvPicPr>
          <p:nvPr/>
        </p:nvPicPr>
        <p:blipFill>
          <a:blip r:embed="rId7"/>
          <a:stretch>
            <a:fillRect/>
          </a:stretch>
        </p:blipFill>
        <p:spPr>
          <a:xfrm>
            <a:off x="666062" y="3179563"/>
            <a:ext cx="3412162" cy="3654266"/>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7" name="Picture 5" descr="parq_cap_styx"/>
          <p:cNvPicPr>
            <a:picLocks noChangeAspect="1" noChangeArrowheads="1"/>
          </p:cNvPicPr>
          <p:nvPr/>
        </p:nvPicPr>
        <p:blipFill>
          <a:blip r:embed="rId3"/>
          <a:srcRect/>
          <a:stretch>
            <a:fillRect/>
          </a:stretch>
        </p:blipFill>
        <p:spPr bwMode="auto">
          <a:xfrm>
            <a:off x="152400" y="685800"/>
            <a:ext cx="3810000" cy="2039497"/>
          </a:xfrm>
          <a:prstGeom prst="rect">
            <a:avLst/>
          </a:prstGeom>
          <a:noFill/>
          <a:ln w="9525">
            <a:solidFill>
              <a:srgbClr val="FBFFB2"/>
            </a:solidFill>
            <a:miter lim="800000"/>
            <a:headEnd/>
            <a:tailEnd/>
          </a:ln>
        </p:spPr>
      </p:pic>
      <p:pic>
        <p:nvPicPr>
          <p:cNvPr id="72708" name="Picture 8" descr="achilles2"/>
          <p:cNvPicPr>
            <a:picLocks noChangeAspect="1" noChangeArrowheads="1"/>
          </p:cNvPicPr>
          <p:nvPr/>
        </p:nvPicPr>
        <p:blipFill>
          <a:blip r:embed="rId4"/>
          <a:srcRect/>
          <a:stretch>
            <a:fillRect/>
          </a:stretch>
        </p:blipFill>
        <p:spPr bwMode="auto">
          <a:xfrm>
            <a:off x="63808" y="2971800"/>
            <a:ext cx="7710400" cy="3810000"/>
          </a:xfrm>
          <a:prstGeom prst="rect">
            <a:avLst/>
          </a:prstGeom>
          <a:noFill/>
          <a:ln w="9525">
            <a:solidFill>
              <a:srgbClr val="FBFFB2"/>
            </a:solidFill>
            <a:miter lim="800000"/>
            <a:headEnd/>
            <a:tailEnd/>
          </a:ln>
        </p:spPr>
      </p:pic>
      <p:sp>
        <p:nvSpPr>
          <p:cNvPr id="72710" name="Rectangle 11"/>
          <p:cNvSpPr>
            <a:spLocks noChangeArrowheads="1"/>
          </p:cNvSpPr>
          <p:nvPr/>
        </p:nvSpPr>
        <p:spPr bwMode="auto">
          <a:xfrm>
            <a:off x="8104007" y="5486400"/>
            <a:ext cx="1039993" cy="1015663"/>
          </a:xfrm>
          <a:prstGeom prst="rect">
            <a:avLst/>
          </a:prstGeom>
          <a:noFill/>
          <a:ln w="9525">
            <a:noFill/>
            <a:miter lim="800000"/>
            <a:headEnd/>
            <a:tailEnd/>
          </a:ln>
        </p:spPr>
        <p:txBody>
          <a:bodyPr wrap="none">
            <a:prstTxWarp prst="textNoShape">
              <a:avLst/>
            </a:prstTxWarp>
            <a:spAutoFit/>
          </a:bodyPr>
          <a:lstStyle/>
          <a:p>
            <a:r>
              <a:rPr lang="en-US" sz="1200">
                <a:solidFill>
                  <a:srgbClr val="FFFFE2"/>
                </a:solidFill>
              </a:rPr>
              <a:t>Silver Plate, </a:t>
            </a:r>
          </a:p>
          <a:p>
            <a:r>
              <a:rPr lang="en-US" sz="1200">
                <a:solidFill>
                  <a:srgbClr val="FFFFE2"/>
                </a:solidFill>
              </a:rPr>
              <a:t>made in </a:t>
            </a:r>
          </a:p>
          <a:p>
            <a:r>
              <a:rPr lang="en-US" sz="1200">
                <a:solidFill>
                  <a:srgbClr val="FFFFE2"/>
                </a:solidFill>
              </a:rPr>
              <a:t>Thessaloniki</a:t>
            </a:r>
          </a:p>
          <a:p>
            <a:r>
              <a:rPr lang="en-US" sz="1200">
                <a:solidFill>
                  <a:srgbClr val="FFFFE2"/>
                </a:solidFill>
              </a:rPr>
              <a:t> ca. 330 AD</a:t>
            </a:r>
          </a:p>
          <a:p>
            <a:r>
              <a:rPr lang="en-US" sz="1200">
                <a:solidFill>
                  <a:srgbClr val="FFFFE2"/>
                </a:solidFill>
              </a:rPr>
              <a:t>Kaiseraugst</a:t>
            </a:r>
          </a:p>
        </p:txBody>
      </p:sp>
      <p:sp>
        <p:nvSpPr>
          <p:cNvPr id="72711" name="Rectangle 12"/>
          <p:cNvSpPr>
            <a:spLocks noChangeArrowheads="1"/>
          </p:cNvSpPr>
          <p:nvPr/>
        </p:nvSpPr>
        <p:spPr bwMode="auto">
          <a:xfrm>
            <a:off x="4114800" y="1447800"/>
            <a:ext cx="2284413" cy="457200"/>
          </a:xfrm>
          <a:prstGeom prst="rect">
            <a:avLst/>
          </a:prstGeom>
          <a:noFill/>
          <a:ln w="9525">
            <a:noFill/>
            <a:miter lim="800000"/>
            <a:headEnd/>
            <a:tailEnd/>
          </a:ln>
        </p:spPr>
        <p:txBody>
          <a:bodyPr wrap="none">
            <a:prstTxWarp prst="textNoShape">
              <a:avLst/>
            </a:prstTxWarp>
            <a:spAutoFit/>
          </a:bodyPr>
          <a:lstStyle/>
          <a:p>
            <a:r>
              <a:rPr lang="en-US" sz="1200">
                <a:solidFill>
                  <a:srgbClr val="FFFFE2"/>
                </a:solidFill>
              </a:rPr>
              <a:t>Stone relief, ca. 100 AD, Rome</a:t>
            </a:r>
          </a:p>
          <a:p>
            <a:r>
              <a:rPr lang="en-US" sz="1200">
                <a:solidFill>
                  <a:srgbClr val="FFFFE2"/>
                </a:solidFill>
              </a:rPr>
              <a:t>Musei Capitolini 64</a:t>
            </a:r>
          </a:p>
        </p:txBody>
      </p:sp>
      <p:sp>
        <p:nvSpPr>
          <p:cNvPr id="72712" name="Rectangle 13"/>
          <p:cNvSpPr>
            <a:spLocks noChangeArrowheads="1"/>
          </p:cNvSpPr>
          <p:nvPr/>
        </p:nvSpPr>
        <p:spPr bwMode="auto">
          <a:xfrm>
            <a:off x="609600" y="76200"/>
            <a:ext cx="7978775" cy="400050"/>
          </a:xfrm>
          <a:prstGeom prst="rect">
            <a:avLst/>
          </a:prstGeom>
          <a:noFill/>
          <a:ln w="9525">
            <a:noFill/>
            <a:miter lim="800000"/>
            <a:headEnd/>
            <a:tailEnd/>
          </a:ln>
        </p:spPr>
        <p:txBody>
          <a:bodyPr wrap="none">
            <a:prstTxWarp prst="textNoShape">
              <a:avLst/>
            </a:prstTxWarp>
            <a:spAutoFit/>
          </a:bodyPr>
          <a:lstStyle/>
          <a:p>
            <a:r>
              <a:rPr lang="en-US" sz="2000">
                <a:solidFill>
                  <a:srgbClr val="FDFFD5"/>
                </a:solidFill>
              </a:rPr>
              <a:t>ACHILLES’ ‘BAPTISM’ IN ART FROM THE END OF THE 1ST C. 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ChangeArrowheads="1"/>
          </p:cNvSpPr>
          <p:nvPr/>
        </p:nvSpPr>
        <p:spPr bwMode="auto">
          <a:xfrm>
            <a:off x="152400" y="6197600"/>
            <a:ext cx="2111375" cy="396875"/>
          </a:xfrm>
          <a:prstGeom prst="rect">
            <a:avLst/>
          </a:prstGeom>
          <a:noFill/>
          <a:ln w="9525">
            <a:noFill/>
            <a:miter lim="800000"/>
            <a:headEnd/>
            <a:tailEnd/>
          </a:ln>
        </p:spPr>
        <p:txBody>
          <a:bodyPr wrap="none">
            <a:prstTxWarp prst="textNoShape">
              <a:avLst/>
            </a:prstTxWarp>
            <a:spAutoFit/>
          </a:bodyPr>
          <a:lstStyle/>
          <a:p>
            <a:r>
              <a:rPr lang="en-US" sz="1000">
                <a:solidFill>
                  <a:srgbClr val="FFDED1"/>
                </a:solidFill>
              </a:rPr>
              <a:t>Roman wall painting from Pompeii</a:t>
            </a:r>
          </a:p>
          <a:p>
            <a:r>
              <a:rPr lang="en-US" sz="1000">
                <a:solidFill>
                  <a:srgbClr val="FFDED1"/>
                </a:solidFill>
              </a:rPr>
              <a:t>ca. AD 70, Naples MN</a:t>
            </a:r>
          </a:p>
        </p:txBody>
      </p:sp>
      <p:sp>
        <p:nvSpPr>
          <p:cNvPr id="59395" name="Rectangle 3"/>
          <p:cNvSpPr>
            <a:spLocks noChangeArrowheads="1"/>
          </p:cNvSpPr>
          <p:nvPr/>
        </p:nvSpPr>
        <p:spPr bwMode="auto">
          <a:xfrm>
            <a:off x="1447800" y="0"/>
            <a:ext cx="6703778" cy="461665"/>
          </a:xfrm>
          <a:prstGeom prst="rect">
            <a:avLst/>
          </a:prstGeom>
          <a:noFill/>
          <a:ln w="9525">
            <a:noFill/>
            <a:miter lim="800000"/>
            <a:headEnd/>
            <a:tailEnd/>
          </a:ln>
        </p:spPr>
        <p:txBody>
          <a:bodyPr wrap="none">
            <a:prstTxWarp prst="textNoShape">
              <a:avLst/>
            </a:prstTxWarp>
            <a:spAutoFit/>
          </a:bodyPr>
          <a:lstStyle/>
          <a:p>
            <a:r>
              <a:rPr lang="en-US" dirty="0">
                <a:solidFill>
                  <a:srgbClr val="FFDED1"/>
                </a:solidFill>
              </a:rPr>
              <a:t>Achilles at Skyros with daughters of </a:t>
            </a:r>
            <a:r>
              <a:rPr lang="en-US" dirty="0" err="1">
                <a:solidFill>
                  <a:srgbClr val="FFDED1"/>
                </a:solidFill>
              </a:rPr>
              <a:t>Lycomedes</a:t>
            </a:r>
            <a:endParaRPr lang="en-US" sz="1600" dirty="0">
              <a:solidFill>
                <a:srgbClr val="FFDED1"/>
              </a:solidFill>
            </a:endParaRPr>
          </a:p>
        </p:txBody>
      </p:sp>
      <p:pic>
        <p:nvPicPr>
          <p:cNvPr id="59396" name="Picture 4" descr="Rom Achilles"/>
          <p:cNvPicPr>
            <a:picLocks noChangeAspect="1" noChangeArrowheads="1"/>
          </p:cNvPicPr>
          <p:nvPr/>
        </p:nvPicPr>
        <p:blipFill>
          <a:blip r:embed="rId2"/>
          <a:srcRect/>
          <a:stretch>
            <a:fillRect/>
          </a:stretch>
        </p:blipFill>
        <p:spPr bwMode="auto">
          <a:xfrm>
            <a:off x="457200" y="4038600"/>
            <a:ext cx="1776413" cy="1981200"/>
          </a:xfrm>
          <a:prstGeom prst="rect">
            <a:avLst/>
          </a:prstGeom>
          <a:noFill/>
          <a:ln w="9525">
            <a:solidFill>
              <a:srgbClr val="FFC2A0"/>
            </a:solidFill>
            <a:miter lim="800000"/>
            <a:headEnd/>
            <a:tailEnd/>
          </a:ln>
        </p:spPr>
      </p:pic>
      <p:pic>
        <p:nvPicPr>
          <p:cNvPr id="59397" name="Picture 5" descr="05-Mosaico_del_Oecus"/>
          <p:cNvPicPr>
            <a:picLocks noChangeAspect="1" noChangeArrowheads="1"/>
          </p:cNvPicPr>
          <p:nvPr/>
        </p:nvPicPr>
        <p:blipFill>
          <a:blip r:embed="rId3"/>
          <a:srcRect/>
          <a:stretch>
            <a:fillRect/>
          </a:stretch>
        </p:blipFill>
        <p:spPr bwMode="auto">
          <a:xfrm>
            <a:off x="2514600" y="533400"/>
            <a:ext cx="4159250" cy="5562600"/>
          </a:xfrm>
          <a:prstGeom prst="rect">
            <a:avLst/>
          </a:prstGeom>
          <a:noFill/>
          <a:ln w="12700">
            <a:solidFill>
              <a:srgbClr val="FFC2A0"/>
            </a:solidFill>
            <a:miter lim="800000"/>
            <a:headEnd/>
            <a:tailEnd/>
          </a:ln>
        </p:spPr>
      </p:pic>
      <p:pic>
        <p:nvPicPr>
          <p:cNvPr id="59398" name="Picture 6" descr="zeugmambb4"/>
          <p:cNvPicPr>
            <a:picLocks noChangeAspect="1" noChangeArrowheads="1"/>
          </p:cNvPicPr>
          <p:nvPr/>
        </p:nvPicPr>
        <p:blipFill>
          <a:blip r:embed="rId4"/>
          <a:srcRect/>
          <a:stretch>
            <a:fillRect/>
          </a:stretch>
        </p:blipFill>
        <p:spPr bwMode="auto">
          <a:xfrm>
            <a:off x="6858000" y="4114800"/>
            <a:ext cx="2043113" cy="2082800"/>
          </a:xfrm>
          <a:prstGeom prst="rect">
            <a:avLst/>
          </a:prstGeom>
          <a:noFill/>
          <a:ln w="9525">
            <a:noFill/>
            <a:miter lim="800000"/>
            <a:headEnd/>
            <a:tailEnd/>
          </a:ln>
        </p:spPr>
      </p:pic>
      <p:sp>
        <p:nvSpPr>
          <p:cNvPr id="59399" name="Rectangle 7"/>
          <p:cNvSpPr>
            <a:spLocks noChangeArrowheads="1"/>
          </p:cNvSpPr>
          <p:nvPr/>
        </p:nvSpPr>
        <p:spPr bwMode="auto">
          <a:xfrm>
            <a:off x="3048000" y="6248400"/>
            <a:ext cx="3395663" cy="244475"/>
          </a:xfrm>
          <a:prstGeom prst="rect">
            <a:avLst/>
          </a:prstGeom>
          <a:noFill/>
          <a:ln w="9525">
            <a:noFill/>
            <a:miter lim="800000"/>
            <a:headEnd/>
            <a:tailEnd/>
          </a:ln>
        </p:spPr>
        <p:txBody>
          <a:bodyPr wrap="none">
            <a:prstTxWarp prst="textNoShape">
              <a:avLst/>
            </a:prstTxWarp>
            <a:spAutoFit/>
          </a:bodyPr>
          <a:lstStyle/>
          <a:p>
            <a:r>
              <a:rPr lang="en-US" sz="1000">
                <a:solidFill>
                  <a:srgbClr val="FFDED1"/>
                </a:solidFill>
              </a:rPr>
              <a:t>Roman mosaic, Villa Romana de la Olmeda, 300-450 AD</a:t>
            </a:r>
            <a:endParaRPr lang="en-US" sz="1000"/>
          </a:p>
        </p:txBody>
      </p:sp>
      <p:sp>
        <p:nvSpPr>
          <p:cNvPr id="59400" name="Rectangle 8"/>
          <p:cNvSpPr>
            <a:spLocks noChangeArrowheads="1"/>
          </p:cNvSpPr>
          <p:nvPr/>
        </p:nvSpPr>
        <p:spPr bwMode="auto">
          <a:xfrm>
            <a:off x="7086600" y="6400800"/>
            <a:ext cx="1820863" cy="244475"/>
          </a:xfrm>
          <a:prstGeom prst="rect">
            <a:avLst/>
          </a:prstGeom>
          <a:noFill/>
          <a:ln w="9525">
            <a:noFill/>
            <a:miter lim="800000"/>
            <a:headEnd/>
            <a:tailEnd/>
          </a:ln>
        </p:spPr>
        <p:txBody>
          <a:bodyPr wrap="none">
            <a:prstTxWarp prst="textNoShape">
              <a:avLst/>
            </a:prstTxWarp>
            <a:spAutoFit/>
          </a:bodyPr>
          <a:lstStyle/>
          <a:p>
            <a:r>
              <a:rPr lang="en-US" sz="1000">
                <a:solidFill>
                  <a:srgbClr val="FFDED1"/>
                </a:solidFill>
              </a:rPr>
              <a:t>Roman mosaic from Zeugma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2" descr="Hydria_Achilles_weapons_Louvre_E869"/>
          <p:cNvPicPr>
            <a:picLocks noChangeAspect="1" noChangeArrowheads="1"/>
          </p:cNvPicPr>
          <p:nvPr/>
        </p:nvPicPr>
        <p:blipFill>
          <a:blip r:embed="rId2"/>
          <a:srcRect/>
          <a:stretch>
            <a:fillRect/>
          </a:stretch>
        </p:blipFill>
        <p:spPr bwMode="auto">
          <a:xfrm>
            <a:off x="304800" y="1600200"/>
            <a:ext cx="8610600" cy="4729163"/>
          </a:xfrm>
          <a:prstGeom prst="rect">
            <a:avLst/>
          </a:prstGeom>
          <a:noFill/>
          <a:ln w="9525">
            <a:noFill/>
            <a:miter lim="800000"/>
            <a:headEnd/>
            <a:tailEnd/>
          </a:ln>
        </p:spPr>
      </p:pic>
      <p:sp>
        <p:nvSpPr>
          <p:cNvPr id="60419" name="Rectangle 3"/>
          <p:cNvSpPr>
            <a:spLocks noChangeArrowheads="1"/>
          </p:cNvSpPr>
          <p:nvPr/>
        </p:nvSpPr>
        <p:spPr bwMode="auto">
          <a:xfrm>
            <a:off x="1219200" y="457200"/>
            <a:ext cx="7246938" cy="457200"/>
          </a:xfrm>
          <a:prstGeom prst="rect">
            <a:avLst/>
          </a:prstGeom>
          <a:noFill/>
          <a:ln w="9525">
            <a:noFill/>
            <a:miter lim="800000"/>
            <a:headEnd/>
            <a:tailEnd/>
          </a:ln>
        </p:spPr>
        <p:txBody>
          <a:bodyPr wrap="none">
            <a:prstTxWarp prst="textNoShape">
              <a:avLst/>
            </a:prstTxWarp>
            <a:spAutoFit/>
          </a:bodyPr>
          <a:lstStyle/>
          <a:p>
            <a:r>
              <a:rPr lang="en-US">
                <a:solidFill>
                  <a:srgbClr val="FFBE3E"/>
                </a:solidFill>
              </a:rPr>
              <a:t>THETIS GIVES ACHILLES IMPENETRABLE ARMS</a:t>
            </a:r>
            <a:endParaRPr lang="en-US">
              <a:solidFill>
                <a:srgbClr val="FFDED1"/>
              </a:solidFill>
            </a:endParaRPr>
          </a:p>
        </p:txBody>
      </p:sp>
      <p:sp>
        <p:nvSpPr>
          <p:cNvPr id="4" name="TextBox 3"/>
          <p:cNvSpPr txBox="1"/>
          <p:nvPr/>
        </p:nvSpPr>
        <p:spPr>
          <a:xfrm>
            <a:off x="2057400" y="6400800"/>
            <a:ext cx="4554640" cy="261610"/>
          </a:xfrm>
          <a:prstGeom prst="rect">
            <a:avLst/>
          </a:prstGeom>
          <a:noFill/>
        </p:spPr>
        <p:txBody>
          <a:bodyPr wrap="none" rtlCol="0">
            <a:spAutoFit/>
          </a:bodyPr>
          <a:lstStyle/>
          <a:p>
            <a:r>
              <a:rPr lang="en-US" sz="1100" dirty="0">
                <a:solidFill>
                  <a:srgbClr val="FFCC07"/>
                </a:solidFill>
              </a:rPr>
              <a:t>Attic bf hydria, Near the Tyrrhenian Group, 575-550 BC, Louvre E 869</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descr="NAMA_Pélée,_Achille_&amp;_Chiron"/>
          <p:cNvPicPr>
            <a:picLocks noChangeAspect="1" noChangeArrowheads="1"/>
          </p:cNvPicPr>
          <p:nvPr/>
        </p:nvPicPr>
        <p:blipFill>
          <a:blip r:embed="rId2"/>
          <a:srcRect/>
          <a:stretch>
            <a:fillRect/>
          </a:stretch>
        </p:blipFill>
        <p:spPr bwMode="auto">
          <a:xfrm>
            <a:off x="4419600" y="228600"/>
            <a:ext cx="4221163" cy="6451600"/>
          </a:xfrm>
          <a:prstGeom prst="rect">
            <a:avLst/>
          </a:prstGeom>
          <a:noFill/>
          <a:ln w="9525">
            <a:solidFill>
              <a:srgbClr val="FFE5DF"/>
            </a:solidFill>
            <a:miter lim="800000"/>
            <a:headEnd/>
            <a:tailEnd/>
          </a:ln>
        </p:spPr>
      </p:pic>
      <p:sp>
        <p:nvSpPr>
          <p:cNvPr id="65539" name="Rectangle 3"/>
          <p:cNvSpPr>
            <a:spLocks noChangeArrowheads="1"/>
          </p:cNvSpPr>
          <p:nvPr/>
        </p:nvSpPr>
        <p:spPr bwMode="auto">
          <a:xfrm>
            <a:off x="381000" y="609600"/>
            <a:ext cx="3656013" cy="822325"/>
          </a:xfrm>
          <a:prstGeom prst="rect">
            <a:avLst/>
          </a:prstGeom>
          <a:noFill/>
          <a:ln w="9525">
            <a:noFill/>
            <a:miter lim="800000"/>
            <a:headEnd/>
            <a:tailEnd/>
          </a:ln>
        </p:spPr>
        <p:txBody>
          <a:bodyPr wrap="none">
            <a:prstTxWarp prst="textNoShape">
              <a:avLst/>
            </a:prstTxWarp>
            <a:spAutoFit/>
          </a:bodyPr>
          <a:lstStyle/>
          <a:p>
            <a:r>
              <a:rPr lang="en-US">
                <a:solidFill>
                  <a:srgbClr val="FFE5DF"/>
                </a:solidFill>
              </a:rPr>
              <a:t>CHIRON SCHOOLS</a:t>
            </a:r>
          </a:p>
          <a:p>
            <a:r>
              <a:rPr lang="en-US">
                <a:solidFill>
                  <a:srgbClr val="FFE5DF"/>
                </a:solidFill>
              </a:rPr>
              <a:t>ACHILLES IN WARFARE</a:t>
            </a:r>
            <a:endParaRPr lang="en-US">
              <a:solidFill>
                <a:schemeClr val="bg1"/>
              </a:solidFill>
            </a:endParaRPr>
          </a:p>
        </p:txBody>
      </p:sp>
      <p:sp>
        <p:nvSpPr>
          <p:cNvPr id="65540" name="Rectangle 4"/>
          <p:cNvSpPr>
            <a:spLocks noChangeArrowheads="1"/>
          </p:cNvSpPr>
          <p:nvPr/>
        </p:nvSpPr>
        <p:spPr bwMode="auto">
          <a:xfrm>
            <a:off x="838200" y="6424613"/>
            <a:ext cx="2928938" cy="274637"/>
          </a:xfrm>
          <a:prstGeom prst="rect">
            <a:avLst/>
          </a:prstGeom>
          <a:noFill/>
          <a:ln w="9525">
            <a:noFill/>
            <a:miter lim="800000"/>
            <a:headEnd/>
            <a:tailEnd/>
          </a:ln>
        </p:spPr>
        <p:txBody>
          <a:bodyPr wrap="none">
            <a:prstTxWarp prst="textNoShape">
              <a:avLst/>
            </a:prstTxWarp>
            <a:spAutoFit/>
          </a:bodyPr>
          <a:lstStyle/>
          <a:p>
            <a:r>
              <a:rPr lang="en-US" sz="1200">
                <a:solidFill>
                  <a:srgbClr val="FFE5DF"/>
                </a:solidFill>
              </a:rPr>
              <a:t>Attic bf lekythos, ca. 500 BC, Athens NM</a:t>
            </a:r>
            <a:endParaRPr lang="en-US" sz="1400">
              <a:solidFill>
                <a:srgbClr val="FFE5DF"/>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descr="jupiter_and_thetis-huge"/>
          <p:cNvPicPr>
            <a:picLocks noChangeAspect="1" noChangeArrowheads="1"/>
          </p:cNvPicPr>
          <p:nvPr/>
        </p:nvPicPr>
        <p:blipFill>
          <a:blip r:embed="rId2"/>
          <a:srcRect/>
          <a:stretch>
            <a:fillRect/>
          </a:stretch>
        </p:blipFill>
        <p:spPr bwMode="auto">
          <a:xfrm>
            <a:off x="3810000" y="2449513"/>
            <a:ext cx="1524000" cy="1957387"/>
          </a:xfrm>
          <a:prstGeom prst="rect">
            <a:avLst/>
          </a:prstGeom>
          <a:noFill/>
          <a:ln w="9525">
            <a:noFill/>
            <a:miter lim="800000"/>
            <a:headEnd/>
            <a:tailEnd/>
          </a:ln>
        </p:spPr>
      </p:pic>
      <p:pic>
        <p:nvPicPr>
          <p:cNvPr id="66563" name="Picture 3" descr="jupiter_and_thetis-huge"/>
          <p:cNvPicPr>
            <a:picLocks noChangeAspect="1" noChangeArrowheads="1"/>
          </p:cNvPicPr>
          <p:nvPr/>
        </p:nvPicPr>
        <p:blipFill>
          <a:blip r:embed="rId2"/>
          <a:srcRect/>
          <a:stretch>
            <a:fillRect/>
          </a:stretch>
        </p:blipFill>
        <p:spPr bwMode="auto">
          <a:xfrm>
            <a:off x="3690938" y="0"/>
            <a:ext cx="5340350" cy="6858000"/>
          </a:xfrm>
          <a:prstGeom prst="rect">
            <a:avLst/>
          </a:prstGeom>
          <a:noFill/>
          <a:ln w="9525">
            <a:noFill/>
            <a:miter lim="800000"/>
            <a:headEnd/>
            <a:tailEnd/>
          </a:ln>
        </p:spPr>
      </p:pic>
      <p:sp>
        <p:nvSpPr>
          <p:cNvPr id="66564" name="Rectangle 4"/>
          <p:cNvSpPr>
            <a:spLocks noChangeArrowheads="1"/>
          </p:cNvSpPr>
          <p:nvPr/>
        </p:nvSpPr>
        <p:spPr bwMode="auto">
          <a:xfrm>
            <a:off x="152400" y="762000"/>
            <a:ext cx="3464009" cy="3046988"/>
          </a:xfrm>
          <a:prstGeom prst="rect">
            <a:avLst/>
          </a:prstGeom>
          <a:noFill/>
          <a:ln w="9525">
            <a:noFill/>
            <a:miter lim="800000"/>
            <a:headEnd/>
            <a:tailEnd/>
          </a:ln>
        </p:spPr>
        <p:txBody>
          <a:bodyPr wrap="none">
            <a:prstTxWarp prst="textNoShape">
              <a:avLst/>
            </a:prstTxWarp>
            <a:spAutoFit/>
          </a:bodyPr>
          <a:lstStyle/>
          <a:p>
            <a:r>
              <a:rPr lang="en-US">
                <a:solidFill>
                  <a:srgbClr val="FFE5DF"/>
                </a:solidFill>
              </a:rPr>
              <a:t>THETIS BEGS ZEUS</a:t>
            </a:r>
          </a:p>
          <a:p>
            <a:r>
              <a:rPr lang="en-US">
                <a:solidFill>
                  <a:srgbClr val="FFE5DF"/>
                </a:solidFill>
              </a:rPr>
              <a:t>TO SUPPORT THE</a:t>
            </a:r>
          </a:p>
          <a:p>
            <a:r>
              <a:rPr lang="en-US">
                <a:solidFill>
                  <a:srgbClr val="FFE5DF"/>
                </a:solidFill>
              </a:rPr>
              <a:t>TROJAN ADVANCE IN</a:t>
            </a:r>
          </a:p>
          <a:p>
            <a:r>
              <a:rPr lang="en-US">
                <a:solidFill>
                  <a:srgbClr val="FFE5DF"/>
                </a:solidFill>
              </a:rPr>
              <a:t>ORDER TO MAKE THE</a:t>
            </a:r>
          </a:p>
          <a:p>
            <a:r>
              <a:rPr lang="en-US">
                <a:solidFill>
                  <a:srgbClr val="FFE5DF"/>
                </a:solidFill>
              </a:rPr>
              <a:t>GREEKS RESENT</a:t>
            </a:r>
          </a:p>
          <a:p>
            <a:r>
              <a:rPr lang="en-US">
                <a:solidFill>
                  <a:srgbClr val="FFE5DF"/>
                </a:solidFill>
              </a:rPr>
              <a:t>AGAMEMNON’S </a:t>
            </a:r>
          </a:p>
          <a:p>
            <a:r>
              <a:rPr lang="en-US">
                <a:solidFill>
                  <a:srgbClr val="FFE5DF"/>
                </a:solidFill>
              </a:rPr>
              <a:t>TREATMENT OF </a:t>
            </a:r>
          </a:p>
          <a:p>
            <a:r>
              <a:rPr lang="en-US">
                <a:solidFill>
                  <a:srgbClr val="FFE5DF"/>
                </a:solidFill>
              </a:rPr>
              <a:t>ACHILLES</a:t>
            </a:r>
          </a:p>
        </p:txBody>
      </p:sp>
      <p:sp>
        <p:nvSpPr>
          <p:cNvPr id="66565" name="Rectangle 5"/>
          <p:cNvSpPr>
            <a:spLocks noChangeArrowheads="1"/>
          </p:cNvSpPr>
          <p:nvPr/>
        </p:nvSpPr>
        <p:spPr bwMode="auto">
          <a:xfrm>
            <a:off x="1219200" y="6273800"/>
            <a:ext cx="2076450" cy="396875"/>
          </a:xfrm>
          <a:prstGeom prst="rect">
            <a:avLst/>
          </a:prstGeom>
          <a:noFill/>
          <a:ln w="9525">
            <a:noFill/>
            <a:miter lim="800000"/>
            <a:headEnd/>
            <a:tailEnd/>
          </a:ln>
        </p:spPr>
        <p:txBody>
          <a:bodyPr wrap="none">
            <a:prstTxWarp prst="textNoShape">
              <a:avLst/>
            </a:prstTxWarp>
            <a:spAutoFit/>
          </a:bodyPr>
          <a:lstStyle/>
          <a:p>
            <a:r>
              <a:rPr lang="en-US" sz="1000">
                <a:solidFill>
                  <a:srgbClr val="FFE5DF"/>
                </a:solidFill>
              </a:rPr>
              <a:t>Ingres, </a:t>
            </a:r>
            <a:r>
              <a:rPr lang="en-US" sz="1000" i="1">
                <a:solidFill>
                  <a:srgbClr val="FFE5DF"/>
                </a:solidFill>
              </a:rPr>
              <a:t>Juppiter and Thetis, </a:t>
            </a:r>
            <a:r>
              <a:rPr lang="en-US" sz="1000">
                <a:solidFill>
                  <a:srgbClr val="FFE5DF"/>
                </a:solidFill>
              </a:rPr>
              <a:t> 1811</a:t>
            </a:r>
            <a:endParaRPr lang="en-US" sz="1000" i="1">
              <a:solidFill>
                <a:srgbClr val="FFE5DF"/>
              </a:solidFill>
            </a:endParaRPr>
          </a:p>
          <a:p>
            <a:r>
              <a:rPr lang="en-US" sz="1000">
                <a:solidFill>
                  <a:srgbClr val="FFE5DF"/>
                </a:solidFill>
              </a:rPr>
              <a:t>Mus</a:t>
            </a:r>
            <a:r>
              <a:rPr lang="en-US" altLang="ja-JP" sz="1000">
                <a:solidFill>
                  <a:srgbClr val="FFE5DF"/>
                </a:solidFill>
              </a:rPr>
              <a:t>ée Granet, Aix-en-Provence</a:t>
            </a:r>
            <a:endParaRPr lang="en-US" sz="1200">
              <a:solidFill>
                <a:srgbClr val="FFE5DF"/>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2" name="Picture 1" descr="redFrancois 2 Peleus &amp; Thetis.jpg"/>
          <p:cNvPicPr>
            <a:picLocks noChangeAspect="1"/>
          </p:cNvPicPr>
          <p:nvPr/>
        </p:nvPicPr>
        <p:blipFill>
          <a:blip r:embed="rId2"/>
          <a:stretch>
            <a:fillRect/>
          </a:stretch>
        </p:blipFill>
        <p:spPr>
          <a:xfrm>
            <a:off x="3491986" y="1981200"/>
            <a:ext cx="3382751" cy="1524000"/>
          </a:xfrm>
          <a:prstGeom prst="rect">
            <a:avLst/>
          </a:prstGeom>
        </p:spPr>
      </p:pic>
      <p:sp>
        <p:nvSpPr>
          <p:cNvPr id="3" name="Rectangle 2"/>
          <p:cNvSpPr/>
          <p:nvPr/>
        </p:nvSpPr>
        <p:spPr>
          <a:xfrm>
            <a:off x="228600" y="152400"/>
            <a:ext cx="9067800" cy="523220"/>
          </a:xfrm>
          <a:prstGeom prst="rect">
            <a:avLst/>
          </a:prstGeom>
        </p:spPr>
        <p:txBody>
          <a:bodyPr wrap="square">
            <a:spAutoFit/>
          </a:bodyPr>
          <a:lstStyle/>
          <a:p>
            <a:r>
              <a:rPr lang="en-US" sz="2800" dirty="0">
                <a:solidFill>
                  <a:srgbClr val="660066"/>
                </a:solidFill>
              </a:rPr>
              <a:t>Wedding of </a:t>
            </a:r>
            <a:r>
              <a:rPr lang="en-US" sz="2800" dirty="0" err="1">
                <a:solidFill>
                  <a:srgbClr val="660066"/>
                </a:solidFill>
              </a:rPr>
              <a:t>Peleus</a:t>
            </a:r>
            <a:r>
              <a:rPr lang="en-US" sz="2800" dirty="0">
                <a:solidFill>
                  <a:srgbClr val="660066"/>
                </a:solidFill>
              </a:rPr>
              <a:t> and Thetis: </a:t>
            </a:r>
            <a:r>
              <a:rPr lang="en-US" sz="2000" dirty="0">
                <a:solidFill>
                  <a:srgbClr val="660066"/>
                </a:solidFill>
              </a:rPr>
              <a:t>All gods but Strife (Eris) invited.</a:t>
            </a:r>
          </a:p>
        </p:txBody>
      </p:sp>
      <p:pic>
        <p:nvPicPr>
          <p:cNvPr id="5" name="Picture 4" descr="redFrancois 1 Peleus &amp;Thetis.jpg"/>
          <p:cNvPicPr>
            <a:picLocks noChangeAspect="1"/>
          </p:cNvPicPr>
          <p:nvPr/>
        </p:nvPicPr>
        <p:blipFill>
          <a:blip r:embed="rId3"/>
          <a:stretch>
            <a:fillRect/>
          </a:stretch>
        </p:blipFill>
        <p:spPr>
          <a:xfrm>
            <a:off x="6857999" y="2057400"/>
            <a:ext cx="2135761" cy="1447800"/>
          </a:xfrm>
          <a:prstGeom prst="rect">
            <a:avLst/>
          </a:prstGeom>
        </p:spPr>
      </p:pic>
      <p:pic>
        <p:nvPicPr>
          <p:cNvPr id="7" name="Picture 6" descr="redFrancois 3 Peleus&amp; Thetis.jpg"/>
          <p:cNvPicPr>
            <a:picLocks noChangeAspect="1"/>
          </p:cNvPicPr>
          <p:nvPr/>
        </p:nvPicPr>
        <p:blipFill>
          <a:blip r:embed="rId4"/>
          <a:stretch>
            <a:fillRect/>
          </a:stretch>
        </p:blipFill>
        <p:spPr>
          <a:xfrm>
            <a:off x="152400" y="2057400"/>
            <a:ext cx="3454477" cy="1479848"/>
          </a:xfrm>
          <a:prstGeom prst="rect">
            <a:avLst/>
          </a:prstGeom>
        </p:spPr>
      </p:pic>
      <p:sp>
        <p:nvSpPr>
          <p:cNvPr id="9" name="Rectangle 8"/>
          <p:cNvSpPr/>
          <p:nvPr/>
        </p:nvSpPr>
        <p:spPr>
          <a:xfrm>
            <a:off x="5486400" y="1066800"/>
            <a:ext cx="892818" cy="307777"/>
          </a:xfrm>
          <a:prstGeom prst="rect">
            <a:avLst/>
          </a:prstGeom>
        </p:spPr>
        <p:txBody>
          <a:bodyPr wrap="none">
            <a:spAutoFit/>
          </a:bodyPr>
          <a:lstStyle/>
          <a:p>
            <a:pPr lvl="0"/>
            <a:r>
              <a:rPr lang="en-US" sz="1400" dirty="0">
                <a:solidFill>
                  <a:srgbClr val="660066"/>
                </a:solidFill>
              </a:rPr>
              <a:t>CHIRON</a:t>
            </a:r>
          </a:p>
        </p:txBody>
      </p:sp>
      <p:sp>
        <p:nvSpPr>
          <p:cNvPr id="11" name="Line 10"/>
          <p:cNvSpPr>
            <a:spLocks noChangeShapeType="1"/>
          </p:cNvSpPr>
          <p:nvPr/>
        </p:nvSpPr>
        <p:spPr bwMode="auto">
          <a:xfrm flipH="1">
            <a:off x="5943600" y="1524000"/>
            <a:ext cx="0" cy="457200"/>
          </a:xfrm>
          <a:prstGeom prst="line">
            <a:avLst/>
          </a:prstGeom>
          <a:noFill/>
          <a:ln w="28575">
            <a:solidFill>
              <a:srgbClr val="FF0000"/>
            </a:solidFill>
            <a:round/>
            <a:headEnd/>
            <a:tailEnd type="triangle" w="med" len="med"/>
          </a:ln>
        </p:spPr>
        <p:txBody>
          <a:bodyPr wrap="none" anchor="ctr">
            <a:prstTxWarp prst="textNoShape">
              <a:avLst/>
            </a:prstTxWarp>
          </a:bodyPr>
          <a:lstStyle/>
          <a:p>
            <a:endParaRPr lang="en-US"/>
          </a:p>
        </p:txBody>
      </p:sp>
      <p:sp>
        <p:nvSpPr>
          <p:cNvPr id="12" name="Rectangle 11"/>
          <p:cNvSpPr/>
          <p:nvPr/>
        </p:nvSpPr>
        <p:spPr>
          <a:xfrm>
            <a:off x="6705600" y="1295400"/>
            <a:ext cx="741346" cy="261610"/>
          </a:xfrm>
          <a:prstGeom prst="rect">
            <a:avLst/>
          </a:prstGeom>
        </p:spPr>
        <p:txBody>
          <a:bodyPr wrap="none">
            <a:spAutoFit/>
          </a:bodyPr>
          <a:lstStyle/>
          <a:p>
            <a:pPr lvl="0"/>
            <a:r>
              <a:rPr lang="en-US" sz="1100" dirty="0">
                <a:solidFill>
                  <a:srgbClr val="660066"/>
                </a:solidFill>
              </a:rPr>
              <a:t>PELEUS</a:t>
            </a:r>
          </a:p>
        </p:txBody>
      </p:sp>
      <p:sp>
        <p:nvSpPr>
          <p:cNvPr id="13" name="Line 10"/>
          <p:cNvSpPr>
            <a:spLocks noChangeShapeType="1"/>
          </p:cNvSpPr>
          <p:nvPr/>
        </p:nvSpPr>
        <p:spPr bwMode="auto">
          <a:xfrm flipH="1">
            <a:off x="7086600" y="1524000"/>
            <a:ext cx="0" cy="533400"/>
          </a:xfrm>
          <a:prstGeom prst="line">
            <a:avLst/>
          </a:prstGeom>
          <a:noFill/>
          <a:ln w="28575">
            <a:solidFill>
              <a:srgbClr val="FF0000"/>
            </a:solidFill>
            <a:round/>
            <a:headEnd/>
            <a:tailEnd type="triangle" w="med" len="med"/>
          </a:ln>
        </p:spPr>
        <p:txBody>
          <a:bodyPr wrap="none" anchor="ctr">
            <a:prstTxWarp prst="textNoShape">
              <a:avLst/>
            </a:prstTxWarp>
          </a:bodyPr>
          <a:lstStyle/>
          <a:p>
            <a:endParaRPr lang="en-US"/>
          </a:p>
        </p:txBody>
      </p:sp>
      <p:sp>
        <p:nvSpPr>
          <p:cNvPr id="14" name="Rectangle 13"/>
          <p:cNvSpPr/>
          <p:nvPr/>
        </p:nvSpPr>
        <p:spPr>
          <a:xfrm>
            <a:off x="1905000" y="5638800"/>
            <a:ext cx="2895600" cy="646331"/>
          </a:xfrm>
          <a:prstGeom prst="rect">
            <a:avLst/>
          </a:prstGeom>
        </p:spPr>
        <p:txBody>
          <a:bodyPr wrap="square">
            <a:spAutoFit/>
          </a:bodyPr>
          <a:lstStyle/>
          <a:p>
            <a:pPr lvl="0"/>
            <a:r>
              <a:rPr lang="en-US" sz="1200" dirty="0">
                <a:solidFill>
                  <a:srgbClr val="F4F9FF"/>
                </a:solidFill>
              </a:rPr>
              <a:t>‘François Vase,’</a:t>
            </a:r>
          </a:p>
          <a:p>
            <a:r>
              <a:rPr lang="en-US" sz="1200" dirty="0">
                <a:solidFill>
                  <a:srgbClr val="660066"/>
                </a:solidFill>
              </a:rPr>
              <a:t>Erskine </a:t>
            </a:r>
            <a:r>
              <a:rPr lang="en-US" sz="1200" dirty="0" err="1">
                <a:solidFill>
                  <a:srgbClr val="660066"/>
                </a:solidFill>
              </a:rPr>
              <a:t>Dinos</a:t>
            </a:r>
            <a:r>
              <a:rPr lang="en-US" sz="1200" dirty="0">
                <a:solidFill>
                  <a:srgbClr val="660066"/>
                </a:solidFill>
              </a:rPr>
              <a:t>,’ Attic BF </a:t>
            </a:r>
            <a:r>
              <a:rPr lang="en-US" sz="1200" dirty="0" err="1">
                <a:solidFill>
                  <a:srgbClr val="660066"/>
                </a:solidFill>
              </a:rPr>
              <a:t>dinos</a:t>
            </a:r>
            <a:r>
              <a:rPr lang="en-US" sz="1200" dirty="0">
                <a:solidFill>
                  <a:srgbClr val="660066"/>
                </a:solidFill>
              </a:rPr>
              <a:t>, </a:t>
            </a:r>
            <a:r>
              <a:rPr lang="en-US" sz="1200" dirty="0" err="1">
                <a:solidFill>
                  <a:srgbClr val="660066"/>
                </a:solidFill>
              </a:rPr>
              <a:t>Sophilos</a:t>
            </a:r>
            <a:r>
              <a:rPr lang="en-US" sz="1200" dirty="0">
                <a:solidFill>
                  <a:srgbClr val="660066"/>
                </a:solidFill>
              </a:rPr>
              <a:t>,</a:t>
            </a:r>
          </a:p>
          <a:p>
            <a:r>
              <a:rPr lang="en-US" sz="1200" dirty="0">
                <a:solidFill>
                  <a:srgbClr val="660066"/>
                </a:solidFill>
              </a:rPr>
              <a:t> ca. 580, London 1971.11-1.1</a:t>
            </a:r>
          </a:p>
        </p:txBody>
      </p:sp>
      <p:pic>
        <p:nvPicPr>
          <p:cNvPr id="16" name="Picture 3" descr="London GR 1971_11_1_1"/>
          <p:cNvPicPr>
            <a:picLocks noChangeAspect="1" noChangeArrowheads="1"/>
          </p:cNvPicPr>
          <p:nvPr/>
        </p:nvPicPr>
        <p:blipFill>
          <a:blip r:embed="rId5"/>
          <a:srcRect/>
          <a:stretch>
            <a:fillRect/>
          </a:stretch>
        </p:blipFill>
        <p:spPr bwMode="auto">
          <a:xfrm>
            <a:off x="4953000" y="3505200"/>
            <a:ext cx="4191000" cy="3196043"/>
          </a:xfrm>
          <a:prstGeom prst="rect">
            <a:avLst/>
          </a:prstGeom>
          <a:noFill/>
          <a:ln w="9525">
            <a:noFill/>
            <a:miter lim="800000"/>
            <a:headEnd/>
            <a:tailEnd/>
          </a:ln>
        </p:spPr>
      </p:pic>
      <p:sp>
        <p:nvSpPr>
          <p:cNvPr id="17" name="Rectangle 16"/>
          <p:cNvSpPr/>
          <p:nvPr/>
        </p:nvSpPr>
        <p:spPr>
          <a:xfrm>
            <a:off x="3886200" y="5334000"/>
            <a:ext cx="892818" cy="307777"/>
          </a:xfrm>
          <a:prstGeom prst="rect">
            <a:avLst/>
          </a:prstGeom>
        </p:spPr>
        <p:txBody>
          <a:bodyPr wrap="none">
            <a:spAutoFit/>
          </a:bodyPr>
          <a:lstStyle/>
          <a:p>
            <a:pPr lvl="0"/>
            <a:r>
              <a:rPr lang="en-US" sz="1400" dirty="0">
                <a:solidFill>
                  <a:srgbClr val="660066"/>
                </a:solidFill>
              </a:rPr>
              <a:t>CHIRON</a:t>
            </a:r>
          </a:p>
        </p:txBody>
      </p:sp>
      <p:sp>
        <p:nvSpPr>
          <p:cNvPr id="18" name="Line 10"/>
          <p:cNvSpPr>
            <a:spLocks noChangeShapeType="1"/>
          </p:cNvSpPr>
          <p:nvPr/>
        </p:nvSpPr>
        <p:spPr bwMode="auto">
          <a:xfrm flipV="1">
            <a:off x="4648200" y="4648200"/>
            <a:ext cx="1219200" cy="685800"/>
          </a:xfrm>
          <a:prstGeom prst="line">
            <a:avLst/>
          </a:prstGeom>
          <a:noFill/>
          <a:ln w="28575">
            <a:solidFill>
              <a:srgbClr val="FF0000"/>
            </a:solidFill>
            <a:round/>
            <a:headEnd/>
            <a:tailEnd type="triangle" w="med" len="med"/>
          </a:ln>
        </p:spPr>
        <p:txBody>
          <a:bodyPr wrap="none" anchor="ctr">
            <a:prstTxWarp prst="textNoShape">
              <a:avLst/>
            </a:prstTxWarp>
          </a:bodyPr>
          <a:lstStyle/>
          <a:p>
            <a:endParaRPr lang="en-US"/>
          </a:p>
        </p:txBody>
      </p:sp>
      <p:pic>
        <p:nvPicPr>
          <p:cNvPr id="19" name="Picture 18" descr="detail Chiron Francois 2 Peleus &amp; Thetis.jpg"/>
          <p:cNvPicPr>
            <a:picLocks noChangeAspect="1"/>
          </p:cNvPicPr>
          <p:nvPr/>
        </p:nvPicPr>
        <p:blipFill>
          <a:blip r:embed="rId6"/>
          <a:stretch>
            <a:fillRect/>
          </a:stretch>
        </p:blipFill>
        <p:spPr>
          <a:xfrm>
            <a:off x="0" y="670983"/>
            <a:ext cx="4572000" cy="4564063"/>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2" name="Picture 1" descr="redFrancois 2 Peleus &amp; Thetis.jpg"/>
          <p:cNvPicPr>
            <a:picLocks noChangeAspect="1"/>
          </p:cNvPicPr>
          <p:nvPr/>
        </p:nvPicPr>
        <p:blipFill>
          <a:blip r:embed="rId2"/>
          <a:stretch>
            <a:fillRect/>
          </a:stretch>
        </p:blipFill>
        <p:spPr>
          <a:xfrm>
            <a:off x="3491986" y="1981200"/>
            <a:ext cx="3382751" cy="1524000"/>
          </a:xfrm>
          <a:prstGeom prst="rect">
            <a:avLst/>
          </a:prstGeom>
        </p:spPr>
      </p:pic>
      <p:sp>
        <p:nvSpPr>
          <p:cNvPr id="3" name="Rectangle 2"/>
          <p:cNvSpPr/>
          <p:nvPr/>
        </p:nvSpPr>
        <p:spPr>
          <a:xfrm>
            <a:off x="228600" y="152400"/>
            <a:ext cx="9067800" cy="523220"/>
          </a:xfrm>
          <a:prstGeom prst="rect">
            <a:avLst/>
          </a:prstGeom>
        </p:spPr>
        <p:txBody>
          <a:bodyPr wrap="square">
            <a:spAutoFit/>
          </a:bodyPr>
          <a:lstStyle/>
          <a:p>
            <a:r>
              <a:rPr lang="en-US" sz="2800" dirty="0">
                <a:solidFill>
                  <a:srgbClr val="660066"/>
                </a:solidFill>
              </a:rPr>
              <a:t>Wedding of </a:t>
            </a:r>
            <a:r>
              <a:rPr lang="en-US" sz="2800" dirty="0" err="1">
                <a:solidFill>
                  <a:srgbClr val="660066"/>
                </a:solidFill>
              </a:rPr>
              <a:t>Peleus</a:t>
            </a:r>
            <a:r>
              <a:rPr lang="en-US" sz="2800" dirty="0">
                <a:solidFill>
                  <a:srgbClr val="660066"/>
                </a:solidFill>
              </a:rPr>
              <a:t> and Thetis: </a:t>
            </a:r>
            <a:r>
              <a:rPr lang="en-US" sz="2000" dirty="0">
                <a:solidFill>
                  <a:srgbClr val="660066"/>
                </a:solidFill>
              </a:rPr>
              <a:t>All gods but Strife (Eris) invited.</a:t>
            </a:r>
          </a:p>
        </p:txBody>
      </p:sp>
      <p:pic>
        <p:nvPicPr>
          <p:cNvPr id="5" name="Picture 4" descr="redFrancois 1 Peleus &amp;Thetis.jpg"/>
          <p:cNvPicPr>
            <a:picLocks noChangeAspect="1"/>
          </p:cNvPicPr>
          <p:nvPr/>
        </p:nvPicPr>
        <p:blipFill>
          <a:blip r:embed="rId3"/>
          <a:stretch>
            <a:fillRect/>
          </a:stretch>
        </p:blipFill>
        <p:spPr>
          <a:xfrm>
            <a:off x="6857999" y="2057400"/>
            <a:ext cx="2135761" cy="1447800"/>
          </a:xfrm>
          <a:prstGeom prst="rect">
            <a:avLst/>
          </a:prstGeom>
        </p:spPr>
      </p:pic>
      <p:pic>
        <p:nvPicPr>
          <p:cNvPr id="7" name="Picture 6" descr="redFrancois 3 Peleus&amp; Thetis.jpg"/>
          <p:cNvPicPr>
            <a:picLocks noChangeAspect="1"/>
          </p:cNvPicPr>
          <p:nvPr/>
        </p:nvPicPr>
        <p:blipFill>
          <a:blip r:embed="rId4"/>
          <a:stretch>
            <a:fillRect/>
          </a:stretch>
        </p:blipFill>
        <p:spPr>
          <a:xfrm>
            <a:off x="152400" y="2057400"/>
            <a:ext cx="3454477" cy="1479848"/>
          </a:xfrm>
          <a:prstGeom prst="rect">
            <a:avLst/>
          </a:prstGeom>
        </p:spPr>
      </p:pic>
      <p:sp>
        <p:nvSpPr>
          <p:cNvPr id="9" name="Rectangle 8"/>
          <p:cNvSpPr/>
          <p:nvPr/>
        </p:nvSpPr>
        <p:spPr>
          <a:xfrm>
            <a:off x="4114800" y="990600"/>
            <a:ext cx="1122410" cy="307777"/>
          </a:xfrm>
          <a:prstGeom prst="rect">
            <a:avLst/>
          </a:prstGeom>
        </p:spPr>
        <p:txBody>
          <a:bodyPr wrap="none">
            <a:spAutoFit/>
          </a:bodyPr>
          <a:lstStyle/>
          <a:p>
            <a:pPr lvl="0"/>
            <a:r>
              <a:rPr lang="en-US" sz="1400" dirty="0">
                <a:solidFill>
                  <a:srgbClr val="660066"/>
                </a:solidFill>
              </a:rPr>
              <a:t>DIONYSUS</a:t>
            </a:r>
          </a:p>
        </p:txBody>
      </p:sp>
      <p:sp>
        <p:nvSpPr>
          <p:cNvPr id="11" name="Line 10"/>
          <p:cNvSpPr>
            <a:spLocks noChangeShapeType="1"/>
          </p:cNvSpPr>
          <p:nvPr/>
        </p:nvSpPr>
        <p:spPr bwMode="auto">
          <a:xfrm flipH="1">
            <a:off x="4724400" y="1447800"/>
            <a:ext cx="0" cy="457200"/>
          </a:xfrm>
          <a:prstGeom prst="line">
            <a:avLst/>
          </a:prstGeom>
          <a:noFill/>
          <a:ln w="28575">
            <a:solidFill>
              <a:srgbClr val="FF0000"/>
            </a:solidFill>
            <a:round/>
            <a:headEnd/>
            <a:tailEnd type="triangle" w="med" len="med"/>
          </a:ln>
        </p:spPr>
        <p:txBody>
          <a:bodyPr wrap="none" anchor="ctr">
            <a:prstTxWarp prst="textNoShape">
              <a:avLst/>
            </a:prstTxWarp>
          </a:bodyPr>
          <a:lstStyle/>
          <a:p>
            <a:endParaRPr lang="en-US"/>
          </a:p>
        </p:txBody>
      </p:sp>
      <p:sp>
        <p:nvSpPr>
          <p:cNvPr id="12" name="Rectangle 11"/>
          <p:cNvSpPr/>
          <p:nvPr/>
        </p:nvSpPr>
        <p:spPr>
          <a:xfrm>
            <a:off x="6705600" y="1295400"/>
            <a:ext cx="741346" cy="261610"/>
          </a:xfrm>
          <a:prstGeom prst="rect">
            <a:avLst/>
          </a:prstGeom>
        </p:spPr>
        <p:txBody>
          <a:bodyPr wrap="none">
            <a:spAutoFit/>
          </a:bodyPr>
          <a:lstStyle/>
          <a:p>
            <a:pPr lvl="0"/>
            <a:r>
              <a:rPr lang="en-US" sz="1100" dirty="0">
                <a:solidFill>
                  <a:srgbClr val="660066"/>
                </a:solidFill>
              </a:rPr>
              <a:t>PELEUS</a:t>
            </a:r>
          </a:p>
        </p:txBody>
      </p:sp>
      <p:sp>
        <p:nvSpPr>
          <p:cNvPr id="13" name="Line 10"/>
          <p:cNvSpPr>
            <a:spLocks noChangeShapeType="1"/>
          </p:cNvSpPr>
          <p:nvPr/>
        </p:nvSpPr>
        <p:spPr bwMode="auto">
          <a:xfrm flipH="1">
            <a:off x="7086600" y="1524000"/>
            <a:ext cx="0" cy="533400"/>
          </a:xfrm>
          <a:prstGeom prst="line">
            <a:avLst/>
          </a:prstGeom>
          <a:noFill/>
          <a:ln w="28575">
            <a:solidFill>
              <a:srgbClr val="FF0000"/>
            </a:solidFill>
            <a:round/>
            <a:headEnd/>
            <a:tailEnd type="triangle" w="med" len="med"/>
          </a:ln>
        </p:spPr>
        <p:txBody>
          <a:bodyPr wrap="none" anchor="ctr">
            <a:prstTxWarp prst="textNoShape">
              <a:avLst/>
            </a:prstTxWarp>
          </a:bodyPr>
          <a:lstStyle/>
          <a:p>
            <a:endParaRPr lang="en-US"/>
          </a:p>
        </p:txBody>
      </p:sp>
      <p:sp>
        <p:nvSpPr>
          <p:cNvPr id="14" name="Rectangle 13"/>
          <p:cNvSpPr/>
          <p:nvPr/>
        </p:nvSpPr>
        <p:spPr>
          <a:xfrm>
            <a:off x="1828800" y="6324600"/>
            <a:ext cx="2895600" cy="276999"/>
          </a:xfrm>
          <a:prstGeom prst="rect">
            <a:avLst/>
          </a:prstGeom>
        </p:spPr>
        <p:txBody>
          <a:bodyPr wrap="square">
            <a:spAutoFit/>
          </a:bodyPr>
          <a:lstStyle/>
          <a:p>
            <a:pPr lvl="0"/>
            <a:r>
              <a:rPr lang="en-US" sz="1200" dirty="0">
                <a:solidFill>
                  <a:srgbClr val="F4F9FF"/>
                </a:solidFill>
              </a:rPr>
              <a:t>‘François Vase,’</a:t>
            </a:r>
          </a:p>
        </p:txBody>
      </p:sp>
      <p:sp>
        <p:nvSpPr>
          <p:cNvPr id="15" name="Rectangle 14"/>
          <p:cNvSpPr/>
          <p:nvPr/>
        </p:nvSpPr>
        <p:spPr>
          <a:xfrm>
            <a:off x="3962400" y="6581001"/>
            <a:ext cx="5029200" cy="276999"/>
          </a:xfrm>
          <a:prstGeom prst="rect">
            <a:avLst/>
          </a:prstGeom>
        </p:spPr>
        <p:txBody>
          <a:bodyPr wrap="square">
            <a:spAutoFit/>
          </a:bodyPr>
          <a:lstStyle/>
          <a:p>
            <a:pPr lvl="0"/>
            <a:r>
              <a:rPr lang="en-US" sz="1200" dirty="0">
                <a:solidFill>
                  <a:srgbClr val="660066"/>
                </a:solidFill>
              </a:rPr>
              <a:t>Attic bf volute </a:t>
            </a:r>
            <a:r>
              <a:rPr lang="en-US" sz="1200" dirty="0" err="1">
                <a:solidFill>
                  <a:srgbClr val="660066"/>
                </a:solidFill>
              </a:rPr>
              <a:t>krater</a:t>
            </a:r>
            <a:r>
              <a:rPr lang="en-US" sz="1200" dirty="0">
                <a:solidFill>
                  <a:srgbClr val="660066"/>
                </a:solidFill>
              </a:rPr>
              <a:t>, </a:t>
            </a:r>
            <a:r>
              <a:rPr lang="en-US" sz="1200" dirty="0" err="1">
                <a:solidFill>
                  <a:srgbClr val="660066"/>
                </a:solidFill>
              </a:rPr>
              <a:t>Ergotimos</a:t>
            </a:r>
            <a:r>
              <a:rPr lang="en-US" sz="1200" dirty="0">
                <a:solidFill>
                  <a:srgbClr val="660066"/>
                </a:solidFill>
              </a:rPr>
              <a:t> and </a:t>
            </a:r>
            <a:r>
              <a:rPr lang="en-US" sz="1200" dirty="0" err="1">
                <a:solidFill>
                  <a:srgbClr val="660066"/>
                </a:solidFill>
              </a:rPr>
              <a:t>Kleitias</a:t>
            </a:r>
            <a:r>
              <a:rPr lang="en-US" sz="1200" dirty="0">
                <a:solidFill>
                  <a:srgbClr val="660066"/>
                </a:solidFill>
              </a:rPr>
              <a:t>, ca.570 BC, Florence 4209</a:t>
            </a:r>
          </a:p>
        </p:txBody>
      </p:sp>
      <p:pic>
        <p:nvPicPr>
          <p:cNvPr id="19" name="Picture 18" descr="Detail Dionysus 2 Peleus &amp; Thetis.jpg"/>
          <p:cNvPicPr>
            <a:picLocks noChangeAspect="1"/>
          </p:cNvPicPr>
          <p:nvPr/>
        </p:nvPicPr>
        <p:blipFill>
          <a:blip r:embed="rId5"/>
          <a:stretch>
            <a:fillRect/>
          </a:stretch>
        </p:blipFill>
        <p:spPr>
          <a:xfrm>
            <a:off x="0" y="762000"/>
            <a:ext cx="3709116" cy="60960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795B6E-6E58-FE4C-9976-5FE2DE55A348}"/>
              </a:ext>
            </a:extLst>
          </p:cNvPr>
          <p:cNvSpPr/>
          <p:nvPr/>
        </p:nvSpPr>
        <p:spPr>
          <a:xfrm>
            <a:off x="683568" y="260648"/>
            <a:ext cx="8136904" cy="5201424"/>
          </a:xfrm>
          <a:prstGeom prst="rect">
            <a:avLst/>
          </a:prstGeom>
        </p:spPr>
        <p:txBody>
          <a:bodyPr wrap="square">
            <a:spAutoFit/>
          </a:bodyPr>
          <a:lstStyle/>
          <a:p>
            <a:pPr>
              <a:spcAft>
                <a:spcPts val="0"/>
              </a:spcAft>
            </a:pPr>
            <a:r>
              <a:rPr lang="en-GB" b="1" dirty="0">
                <a:solidFill>
                  <a:srgbClr val="DDFFFC"/>
                </a:solidFill>
                <a:latin typeface="Times" pitchFamily="2" charset="0"/>
                <a:ea typeface="Times New Roman" panose="02020603050405020304" pitchFamily="18" charset="0"/>
                <a:cs typeface="Times New Roman" panose="02020603050405020304" pitchFamily="18" charset="0"/>
              </a:rPr>
              <a:t>1.  </a:t>
            </a:r>
            <a:r>
              <a:rPr lang="en-GB" dirty="0">
                <a:solidFill>
                  <a:srgbClr val="DDFFFC"/>
                </a:solidFill>
                <a:latin typeface="Times" pitchFamily="2" charset="0"/>
                <a:ea typeface="Times New Roman" panose="02020603050405020304" pitchFamily="18" charset="0"/>
                <a:cs typeface="Times New Roman" panose="02020603050405020304" pitchFamily="18" charset="0"/>
              </a:rPr>
              <a:t>Hesiod </a:t>
            </a:r>
            <a:r>
              <a:rPr lang="en-GB" dirty="0" err="1">
                <a:solidFill>
                  <a:srgbClr val="DDFFFC"/>
                </a:solidFill>
                <a:latin typeface="Times" pitchFamily="2" charset="0"/>
                <a:ea typeface="Times New Roman" panose="02020603050405020304" pitchFamily="18" charset="0"/>
                <a:cs typeface="Times New Roman" panose="02020603050405020304" pitchFamily="18" charset="0"/>
              </a:rPr>
              <a:t>fr.</a:t>
            </a:r>
            <a:r>
              <a:rPr lang="en-GB" dirty="0">
                <a:solidFill>
                  <a:srgbClr val="DDFFFC"/>
                </a:solidFill>
                <a:latin typeface="Times" pitchFamily="2" charset="0"/>
                <a:ea typeface="Times New Roman" panose="02020603050405020304" pitchFamily="18" charset="0"/>
                <a:cs typeface="Times New Roman" panose="02020603050405020304" pitchFamily="18" charset="0"/>
              </a:rPr>
              <a:t> 300. From the </a:t>
            </a:r>
            <a:r>
              <a:rPr lang="en-GB" i="1" dirty="0" err="1">
                <a:solidFill>
                  <a:srgbClr val="DDFFFC"/>
                </a:solidFill>
                <a:latin typeface="Times" pitchFamily="2" charset="0"/>
                <a:ea typeface="Times New Roman" panose="02020603050405020304" pitchFamily="18" charset="0"/>
                <a:cs typeface="Times New Roman" panose="02020603050405020304" pitchFamily="18" charset="0"/>
              </a:rPr>
              <a:t>Aigimios</a:t>
            </a:r>
            <a:r>
              <a:rPr lang="en-GB" i="1" dirty="0">
                <a:solidFill>
                  <a:srgbClr val="DDFFFC"/>
                </a:solidFill>
                <a:latin typeface="Times" pitchFamily="2" charset="0"/>
                <a:ea typeface="Times New Roman" panose="02020603050405020304" pitchFamily="18" charset="0"/>
                <a:cs typeface="Times New Roman" panose="02020603050405020304" pitchFamily="18" charset="0"/>
              </a:rPr>
              <a:t>,</a:t>
            </a:r>
            <a:r>
              <a:rPr lang="en-GB" dirty="0">
                <a:solidFill>
                  <a:srgbClr val="DDFFFC"/>
                </a:solidFill>
                <a:latin typeface="Times" pitchFamily="2" charset="0"/>
                <a:ea typeface="Times New Roman" panose="02020603050405020304" pitchFamily="18" charset="0"/>
                <a:cs typeface="Times New Roman" panose="02020603050405020304" pitchFamily="18" charset="0"/>
              </a:rPr>
              <a:t> an epic poem variously attributed to Hesiod or </a:t>
            </a:r>
            <a:r>
              <a:rPr lang="en-GB" dirty="0" err="1">
                <a:solidFill>
                  <a:srgbClr val="DDFFFC"/>
                </a:solidFill>
                <a:latin typeface="Times" pitchFamily="2" charset="0"/>
                <a:ea typeface="Times New Roman" panose="02020603050405020304" pitchFamily="18" charset="0"/>
                <a:cs typeface="Times New Roman" panose="02020603050405020304" pitchFamily="18" charset="0"/>
              </a:rPr>
              <a:t>Kerkops</a:t>
            </a:r>
            <a:r>
              <a:rPr lang="en-GB" dirty="0">
                <a:solidFill>
                  <a:srgbClr val="DDFFFC"/>
                </a:solidFill>
                <a:latin typeface="Times" pitchFamily="2" charset="0"/>
                <a:ea typeface="Times New Roman" panose="02020603050405020304" pitchFamily="18" charset="0"/>
                <a:cs typeface="Times New Roman" panose="02020603050405020304" pitchFamily="18" charset="0"/>
              </a:rPr>
              <a:t>. Possibly 7</a:t>
            </a:r>
            <a:r>
              <a:rPr lang="en-GB" baseline="30000" dirty="0">
                <a:solidFill>
                  <a:srgbClr val="DDFFFC"/>
                </a:solidFill>
                <a:latin typeface="Times" pitchFamily="2" charset="0"/>
                <a:ea typeface="Times New Roman" panose="02020603050405020304" pitchFamily="18" charset="0"/>
                <a:cs typeface="Times New Roman" panose="02020603050405020304" pitchFamily="18" charset="0"/>
              </a:rPr>
              <a:t>th</a:t>
            </a:r>
            <a:r>
              <a:rPr lang="en-GB" dirty="0">
                <a:solidFill>
                  <a:srgbClr val="DDFFFC"/>
                </a:solidFill>
                <a:latin typeface="Times" pitchFamily="2" charset="0"/>
                <a:ea typeface="Times New Roman" panose="02020603050405020304" pitchFamily="18" charset="0"/>
                <a:cs typeface="Times New Roman" panose="02020603050405020304" pitchFamily="18" charset="0"/>
              </a:rPr>
              <a:t> or 6</a:t>
            </a:r>
            <a:r>
              <a:rPr lang="en-GB" baseline="30000" dirty="0">
                <a:solidFill>
                  <a:srgbClr val="DDFFFC"/>
                </a:solidFill>
                <a:latin typeface="Times" pitchFamily="2" charset="0"/>
                <a:ea typeface="Times New Roman" panose="02020603050405020304" pitchFamily="18" charset="0"/>
                <a:cs typeface="Times New Roman" panose="02020603050405020304" pitchFamily="18" charset="0"/>
              </a:rPr>
              <a:t>th</a:t>
            </a:r>
            <a:r>
              <a:rPr lang="en-GB" dirty="0">
                <a:solidFill>
                  <a:srgbClr val="DDFFFC"/>
                </a:solidFill>
                <a:latin typeface="Times" pitchFamily="2" charset="0"/>
                <a:ea typeface="Times New Roman" panose="02020603050405020304" pitchFamily="18" charset="0"/>
                <a:cs typeface="Times New Roman" panose="02020603050405020304" pitchFamily="18" charset="0"/>
              </a:rPr>
              <a:t> c. BC.</a:t>
            </a:r>
          </a:p>
          <a:p>
            <a:pPr>
              <a:spcAft>
                <a:spcPts val="0"/>
              </a:spcAft>
            </a:pPr>
            <a:endParaRPr lang="en-AU" sz="2800" dirty="0">
              <a:solidFill>
                <a:srgbClr val="DDFFFC"/>
              </a:solidFill>
              <a:latin typeface="Times" pitchFamily="2" charset="0"/>
              <a:ea typeface="Times New Roman" panose="02020603050405020304" pitchFamily="18" charset="0"/>
              <a:cs typeface="Times New Roman" panose="02020603050405020304" pitchFamily="18" charset="0"/>
            </a:endParaRPr>
          </a:p>
          <a:p>
            <a:pPr marR="593090">
              <a:spcAft>
                <a:spcPts val="0"/>
              </a:spcAft>
            </a:pPr>
            <a:r>
              <a:rPr lang="en-GB" sz="3200" dirty="0">
                <a:solidFill>
                  <a:schemeClr val="bg1"/>
                </a:solidFill>
                <a:latin typeface="Times" pitchFamily="2" charset="0"/>
                <a:ea typeface="Times New Roman" panose="02020603050405020304" pitchFamily="18" charset="0"/>
                <a:cs typeface="Times New Roman" panose="02020603050405020304" pitchFamily="18" charset="0"/>
              </a:rPr>
              <a:t>The author of the </a:t>
            </a:r>
            <a:r>
              <a:rPr lang="en-GB" sz="3200" i="1" dirty="0" err="1">
                <a:solidFill>
                  <a:schemeClr val="bg1"/>
                </a:solidFill>
                <a:latin typeface="Times" pitchFamily="2" charset="0"/>
                <a:ea typeface="Times New Roman" panose="02020603050405020304" pitchFamily="18" charset="0"/>
                <a:cs typeface="Times New Roman" panose="02020603050405020304" pitchFamily="18" charset="0"/>
              </a:rPr>
              <a:t>Aigimios</a:t>
            </a:r>
            <a:r>
              <a:rPr lang="en-GB" sz="3200" dirty="0">
                <a:solidFill>
                  <a:schemeClr val="bg1"/>
                </a:solidFill>
                <a:latin typeface="Times" pitchFamily="2" charset="0"/>
                <a:ea typeface="Times New Roman" panose="02020603050405020304" pitchFamily="18" charset="0"/>
                <a:cs typeface="Times New Roman" panose="02020603050405020304" pitchFamily="18" charset="0"/>
              </a:rPr>
              <a:t> in his second book says that Thetis put all the children she had by Peleus into a cauldron of water because she wished to know if they were mortal. Others say that she put them into fire. And, indeed, when many had died Peleus became enraged and prevented Achilles being thrown into the cauldron.</a:t>
            </a:r>
            <a:endParaRPr lang="en-AU" sz="3600" dirty="0">
              <a:solidFill>
                <a:schemeClr val="bg1"/>
              </a:solidFill>
              <a:latin typeface="Times" pitchFamily="2"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477467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CC6BDB3-DC1C-E34B-BD77-9960F47A7260}"/>
              </a:ext>
            </a:extLst>
          </p:cNvPr>
          <p:cNvPicPr>
            <a:picLocks noChangeAspect="1"/>
          </p:cNvPicPr>
          <p:nvPr/>
        </p:nvPicPr>
        <p:blipFill>
          <a:blip r:embed="rId2"/>
          <a:stretch>
            <a:fillRect/>
          </a:stretch>
        </p:blipFill>
        <p:spPr>
          <a:xfrm>
            <a:off x="1979712" y="327117"/>
            <a:ext cx="5472608" cy="5683093"/>
          </a:xfrm>
          <a:prstGeom prst="rect">
            <a:avLst/>
          </a:prstGeom>
        </p:spPr>
      </p:pic>
      <p:sp>
        <p:nvSpPr>
          <p:cNvPr id="7" name="TextBox 6">
            <a:extLst>
              <a:ext uri="{FF2B5EF4-FFF2-40B4-BE49-F238E27FC236}">
                <a16:creationId xmlns:a16="http://schemas.microsoft.com/office/drawing/2014/main" id="{501454F1-8E7D-5E40-8E81-4A4D401FF3BC}"/>
              </a:ext>
            </a:extLst>
          </p:cNvPr>
          <p:cNvSpPr txBox="1"/>
          <p:nvPr/>
        </p:nvSpPr>
        <p:spPr>
          <a:xfrm>
            <a:off x="1403648" y="6150114"/>
            <a:ext cx="6641433" cy="707886"/>
          </a:xfrm>
          <a:prstGeom prst="rect">
            <a:avLst/>
          </a:prstGeom>
          <a:noFill/>
        </p:spPr>
        <p:txBody>
          <a:bodyPr wrap="none" rtlCol="0">
            <a:spAutoFit/>
          </a:bodyPr>
          <a:lstStyle/>
          <a:p>
            <a:pPr lvl="0"/>
            <a:r>
              <a:rPr lang="en-US" sz="1600" dirty="0">
                <a:solidFill>
                  <a:schemeClr val="bg1">
                    <a:lumMod val="95000"/>
                  </a:schemeClr>
                </a:solidFill>
              </a:rPr>
              <a:t>Attic bf volute krater, </a:t>
            </a:r>
            <a:r>
              <a:rPr lang="en-US" sz="1600" dirty="0" err="1">
                <a:solidFill>
                  <a:schemeClr val="bg1">
                    <a:lumMod val="95000"/>
                  </a:schemeClr>
                </a:solidFill>
              </a:rPr>
              <a:t>Ergotimos</a:t>
            </a:r>
            <a:r>
              <a:rPr lang="en-US" sz="1600" dirty="0">
                <a:solidFill>
                  <a:schemeClr val="bg1">
                    <a:lumMod val="95000"/>
                  </a:schemeClr>
                </a:solidFill>
              </a:rPr>
              <a:t> and </a:t>
            </a:r>
            <a:r>
              <a:rPr lang="en-US" sz="1600" dirty="0" err="1">
                <a:solidFill>
                  <a:schemeClr val="bg1">
                    <a:lumMod val="95000"/>
                  </a:schemeClr>
                </a:solidFill>
              </a:rPr>
              <a:t>Kleitias</a:t>
            </a:r>
            <a:r>
              <a:rPr lang="en-US" sz="1600" dirty="0">
                <a:solidFill>
                  <a:schemeClr val="bg1">
                    <a:lumMod val="95000"/>
                  </a:schemeClr>
                </a:solidFill>
              </a:rPr>
              <a:t>, ca.570 BC, Florence 4209</a:t>
            </a:r>
          </a:p>
          <a:p>
            <a:endParaRPr lang="en-US" dirty="0"/>
          </a:p>
        </p:txBody>
      </p:sp>
      <p:sp>
        <p:nvSpPr>
          <p:cNvPr id="4" name="Line 10">
            <a:extLst>
              <a:ext uri="{FF2B5EF4-FFF2-40B4-BE49-F238E27FC236}">
                <a16:creationId xmlns:a16="http://schemas.microsoft.com/office/drawing/2014/main" id="{08B07E7F-4467-814C-8BE7-AAA7BE19C19A}"/>
              </a:ext>
            </a:extLst>
          </p:cNvPr>
          <p:cNvSpPr>
            <a:spLocks noChangeShapeType="1"/>
          </p:cNvSpPr>
          <p:nvPr/>
        </p:nvSpPr>
        <p:spPr bwMode="auto">
          <a:xfrm flipH="1" flipV="1">
            <a:off x="7452318" y="3068959"/>
            <a:ext cx="1296145" cy="1"/>
          </a:xfrm>
          <a:prstGeom prst="line">
            <a:avLst/>
          </a:prstGeom>
          <a:noFill/>
          <a:ln w="107950">
            <a:solidFill>
              <a:srgbClr val="FFFF00"/>
            </a:solidFill>
            <a:round/>
            <a:headEnd/>
            <a:tailEnd type="triangle" w="med" len="med"/>
          </a:ln>
        </p:spPr>
        <p:txBody>
          <a:bodyPr wrap="none" anchor="ctr">
            <a:prstTxWarp prst="textNoShape">
              <a:avLst/>
            </a:prstTxWarp>
          </a:bodyPr>
          <a:lstStyle/>
          <a:p>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795B6E-6E58-FE4C-9976-5FE2DE55A348}"/>
              </a:ext>
            </a:extLst>
          </p:cNvPr>
          <p:cNvSpPr/>
          <p:nvPr/>
        </p:nvSpPr>
        <p:spPr>
          <a:xfrm>
            <a:off x="323528" y="260648"/>
            <a:ext cx="8496944" cy="5816977"/>
          </a:xfrm>
          <a:prstGeom prst="rect">
            <a:avLst/>
          </a:prstGeom>
        </p:spPr>
        <p:txBody>
          <a:bodyPr wrap="square">
            <a:spAutoFit/>
          </a:bodyPr>
          <a:lstStyle/>
          <a:p>
            <a:pPr>
              <a:spcAft>
                <a:spcPts val="0"/>
              </a:spcAft>
            </a:pPr>
            <a:r>
              <a:rPr lang="en-GB" b="1" dirty="0">
                <a:solidFill>
                  <a:srgbClr val="DDFFFC"/>
                </a:solidFill>
                <a:latin typeface="Times" pitchFamily="2" charset="0"/>
                <a:ea typeface="Times New Roman" panose="02020603050405020304" pitchFamily="18" charset="0"/>
                <a:cs typeface="Times New Roman" panose="02020603050405020304" pitchFamily="18" charset="0"/>
              </a:rPr>
              <a:t>2. Scholiast to Apollonius 4.816. </a:t>
            </a:r>
          </a:p>
          <a:p>
            <a:pPr>
              <a:spcAft>
                <a:spcPts val="0"/>
              </a:spcAft>
            </a:pPr>
            <a:endParaRPr lang="en-AU" sz="2800" dirty="0">
              <a:solidFill>
                <a:srgbClr val="DDFFFC"/>
              </a:solidFill>
              <a:latin typeface="Times" pitchFamily="2" charset="0"/>
              <a:ea typeface="Times New Roman" panose="02020603050405020304" pitchFamily="18" charset="0"/>
              <a:cs typeface="Times New Roman" panose="02020603050405020304" pitchFamily="18" charset="0"/>
            </a:endParaRPr>
          </a:p>
          <a:p>
            <a:pPr marR="593090">
              <a:spcAft>
                <a:spcPts val="0"/>
              </a:spcAft>
            </a:pPr>
            <a:r>
              <a:rPr lang="en-GB" sz="3200" dirty="0">
                <a:solidFill>
                  <a:schemeClr val="bg1"/>
                </a:solidFill>
                <a:latin typeface="Times" pitchFamily="2" charset="0"/>
                <a:ea typeface="Times New Roman" panose="02020603050405020304" pitchFamily="18" charset="0"/>
                <a:cs typeface="Times New Roman" panose="02020603050405020304" pitchFamily="18" charset="0"/>
              </a:rPr>
              <a:t>The poet of the </a:t>
            </a:r>
            <a:r>
              <a:rPr lang="en-GB" sz="3200" i="1" dirty="0" err="1">
                <a:solidFill>
                  <a:schemeClr val="bg1"/>
                </a:solidFill>
                <a:latin typeface="Times" pitchFamily="2" charset="0"/>
                <a:ea typeface="Times New Roman" panose="02020603050405020304" pitchFamily="18" charset="0"/>
                <a:cs typeface="Times New Roman" panose="02020603050405020304" pitchFamily="18" charset="0"/>
              </a:rPr>
              <a:t>Aigimios</a:t>
            </a:r>
            <a:r>
              <a:rPr lang="en-GB" sz="3200" dirty="0">
                <a:solidFill>
                  <a:schemeClr val="bg1"/>
                </a:solidFill>
                <a:latin typeface="Times" pitchFamily="2" charset="0"/>
                <a:ea typeface="Times New Roman" panose="02020603050405020304" pitchFamily="18" charset="0"/>
                <a:cs typeface="Times New Roman" panose="02020603050405020304" pitchFamily="18" charset="0"/>
              </a:rPr>
              <a:t> says that Thetis threw her children by Peleus into a cauldron of water because she wished to know if they were mortal. Others say fire. And when many had perished Peleus got angry and prevented Achilles being thrown into the cauldron and that Thetis left him because of this. But Sophocles in </a:t>
            </a:r>
            <a:r>
              <a:rPr lang="en-GB" sz="3200" i="1" dirty="0">
                <a:solidFill>
                  <a:schemeClr val="bg1"/>
                </a:solidFill>
                <a:latin typeface="Times" pitchFamily="2" charset="0"/>
                <a:ea typeface="Times New Roman" panose="02020603050405020304" pitchFamily="18" charset="0"/>
                <a:cs typeface="Times New Roman" panose="02020603050405020304" pitchFamily="18" charset="0"/>
              </a:rPr>
              <a:t>The Lovers of Achilles </a:t>
            </a:r>
            <a:r>
              <a:rPr lang="en-GB" sz="3200" dirty="0">
                <a:solidFill>
                  <a:schemeClr val="bg1"/>
                </a:solidFill>
                <a:latin typeface="Times" pitchFamily="2" charset="0"/>
                <a:ea typeface="Times New Roman" panose="02020603050405020304" pitchFamily="18" charset="0"/>
                <a:cs typeface="Times New Roman" panose="02020603050405020304" pitchFamily="18" charset="0"/>
              </a:rPr>
              <a:t>(</a:t>
            </a:r>
            <a:r>
              <a:rPr lang="en-GB" sz="3200" i="1" dirty="0" err="1">
                <a:solidFill>
                  <a:schemeClr val="bg1"/>
                </a:solidFill>
                <a:latin typeface="Times" pitchFamily="2" charset="0"/>
                <a:ea typeface="Times New Roman" panose="02020603050405020304" pitchFamily="18" charset="0"/>
                <a:cs typeface="Times New Roman" panose="02020603050405020304" pitchFamily="18" charset="0"/>
              </a:rPr>
              <a:t>TrGF</a:t>
            </a:r>
            <a:r>
              <a:rPr lang="en-GB" sz="3200" dirty="0">
                <a:solidFill>
                  <a:schemeClr val="bg1"/>
                </a:solidFill>
                <a:latin typeface="Times" pitchFamily="2" charset="0"/>
                <a:ea typeface="Times New Roman" panose="02020603050405020304" pitchFamily="18" charset="0"/>
                <a:cs typeface="Times New Roman" panose="02020603050405020304" pitchFamily="18" charset="0"/>
              </a:rPr>
              <a:t> F 151) says that Thetis abandoned Peleus when she was scolded by him.</a:t>
            </a:r>
          </a:p>
        </p:txBody>
      </p:sp>
    </p:spTree>
    <p:extLst>
      <p:ext uri="{BB962C8B-B14F-4D97-AF65-F5344CB8AC3E}">
        <p14:creationId xmlns:p14="http://schemas.microsoft.com/office/powerpoint/2010/main" val="38721323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795B6E-6E58-FE4C-9976-5FE2DE55A348}"/>
              </a:ext>
            </a:extLst>
          </p:cNvPr>
          <p:cNvSpPr/>
          <p:nvPr/>
        </p:nvSpPr>
        <p:spPr>
          <a:xfrm>
            <a:off x="251520" y="44624"/>
            <a:ext cx="8496944" cy="6863417"/>
          </a:xfrm>
          <a:prstGeom prst="rect">
            <a:avLst/>
          </a:prstGeom>
        </p:spPr>
        <p:txBody>
          <a:bodyPr wrap="square">
            <a:spAutoFit/>
          </a:bodyPr>
          <a:lstStyle/>
          <a:p>
            <a:pPr>
              <a:spcAft>
                <a:spcPts val="0"/>
              </a:spcAft>
            </a:pPr>
            <a:r>
              <a:rPr lang="en-GB" sz="2000" b="1" dirty="0">
                <a:solidFill>
                  <a:srgbClr val="DDFFFC"/>
                </a:solidFill>
                <a:latin typeface="Times" pitchFamily="2" charset="0"/>
                <a:ea typeface="Times New Roman" panose="02020603050405020304" pitchFamily="18" charset="0"/>
                <a:cs typeface="Times New Roman" panose="02020603050405020304" pitchFamily="18" charset="0"/>
              </a:rPr>
              <a:t>3. Apollonius of Rhodes, </a:t>
            </a:r>
            <a:r>
              <a:rPr lang="en-GB" sz="2000" b="1" i="1" dirty="0">
                <a:solidFill>
                  <a:srgbClr val="DDFFFC"/>
                </a:solidFill>
                <a:latin typeface="Times" pitchFamily="2" charset="0"/>
                <a:ea typeface="Times New Roman" panose="02020603050405020304" pitchFamily="18" charset="0"/>
                <a:cs typeface="Times New Roman" panose="02020603050405020304" pitchFamily="18" charset="0"/>
              </a:rPr>
              <a:t>Argonautica</a:t>
            </a:r>
            <a:r>
              <a:rPr lang="en-GB" sz="2000" b="1" dirty="0">
                <a:solidFill>
                  <a:srgbClr val="DDFFFC"/>
                </a:solidFill>
                <a:latin typeface="Times" pitchFamily="2" charset="0"/>
                <a:ea typeface="Times New Roman" panose="02020603050405020304" pitchFamily="18" charset="0"/>
                <a:cs typeface="Times New Roman" panose="02020603050405020304" pitchFamily="18" charset="0"/>
              </a:rPr>
              <a:t> 4.865-879. Thetis comes to warn Peleus that he and the Argonauts should hurry and pass through the Wandering Rocks. 3rd c. BC.</a:t>
            </a:r>
          </a:p>
          <a:p>
            <a:pPr>
              <a:spcAft>
                <a:spcPts val="0"/>
              </a:spcAft>
            </a:pPr>
            <a:endParaRPr lang="en-GB" sz="2000" b="1" dirty="0">
              <a:solidFill>
                <a:srgbClr val="DDFFFC"/>
              </a:solidFill>
              <a:latin typeface="Times" pitchFamily="2" charset="0"/>
              <a:ea typeface="Times New Roman" panose="02020603050405020304" pitchFamily="18" charset="0"/>
              <a:cs typeface="Times New Roman" panose="02020603050405020304" pitchFamily="18" charset="0"/>
            </a:endParaRPr>
          </a:p>
          <a:p>
            <a:pPr marR="593090">
              <a:spcAft>
                <a:spcPts val="0"/>
              </a:spcAft>
            </a:pPr>
            <a:r>
              <a:rPr lang="en-GB" dirty="0">
                <a:solidFill>
                  <a:schemeClr val="bg1"/>
                </a:solidFill>
                <a:latin typeface="Times" pitchFamily="2" charset="0"/>
                <a:ea typeface="Times New Roman" panose="02020603050405020304" pitchFamily="18" charset="0"/>
                <a:cs typeface="Times New Roman" panose="02020603050405020304" pitchFamily="18" charset="0"/>
              </a:rPr>
              <a:t>She spoke and then vanished into the depths of the sea. But a terrible pain struck Peleus, for he had not seen her since the day she left her bridal chamber and marriage, when she became enraged for the sake of her noble son Achilles, then a baby. For she used regularly to burn off his mortal flesh with the flame of fire in the middle of the night, and during the day she anointed his tender body with ambrosia, so that he would become immortal, and so that she could keep disgusting old age from his body. But Peleus leaped up from his bed and noticed his dear child writhing in the flame. And he uttered a fearful cry at the sight, fool that he was. When she heard it, Thetis snatched the baby up and threw him, screaming, to the ground, and she, like a puff of wind, like a dream, fled swiftly from the house and jumped into the sea in anger and she never came back again.</a:t>
            </a:r>
          </a:p>
        </p:txBody>
      </p:sp>
    </p:spTree>
    <p:extLst>
      <p:ext uri="{BB962C8B-B14F-4D97-AF65-F5344CB8AC3E}">
        <p14:creationId xmlns:p14="http://schemas.microsoft.com/office/powerpoint/2010/main" val="20803175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7" name="Picture 5" descr="parq_cap_styx"/>
          <p:cNvPicPr>
            <a:picLocks noChangeAspect="1" noChangeArrowheads="1"/>
          </p:cNvPicPr>
          <p:nvPr/>
        </p:nvPicPr>
        <p:blipFill>
          <a:blip r:embed="rId3"/>
          <a:srcRect/>
          <a:stretch>
            <a:fillRect/>
          </a:stretch>
        </p:blipFill>
        <p:spPr bwMode="auto">
          <a:xfrm>
            <a:off x="152400" y="685800"/>
            <a:ext cx="3810000" cy="2039497"/>
          </a:xfrm>
          <a:prstGeom prst="rect">
            <a:avLst/>
          </a:prstGeom>
          <a:noFill/>
          <a:ln w="9525">
            <a:solidFill>
              <a:srgbClr val="FBFFB2"/>
            </a:solidFill>
            <a:miter lim="800000"/>
            <a:headEnd/>
            <a:tailEnd/>
          </a:ln>
        </p:spPr>
      </p:pic>
      <p:pic>
        <p:nvPicPr>
          <p:cNvPr id="72708" name="Picture 8" descr="achilles2"/>
          <p:cNvPicPr>
            <a:picLocks noChangeAspect="1" noChangeArrowheads="1"/>
          </p:cNvPicPr>
          <p:nvPr/>
        </p:nvPicPr>
        <p:blipFill>
          <a:blip r:embed="rId4"/>
          <a:srcRect/>
          <a:stretch>
            <a:fillRect/>
          </a:stretch>
        </p:blipFill>
        <p:spPr bwMode="auto">
          <a:xfrm>
            <a:off x="63808" y="2971800"/>
            <a:ext cx="7710400" cy="3810000"/>
          </a:xfrm>
          <a:prstGeom prst="rect">
            <a:avLst/>
          </a:prstGeom>
          <a:noFill/>
          <a:ln w="9525">
            <a:solidFill>
              <a:srgbClr val="FBFFB2"/>
            </a:solidFill>
            <a:miter lim="800000"/>
            <a:headEnd/>
            <a:tailEnd/>
          </a:ln>
        </p:spPr>
      </p:pic>
      <p:sp>
        <p:nvSpPr>
          <p:cNvPr id="72710" name="Rectangle 11"/>
          <p:cNvSpPr>
            <a:spLocks noChangeArrowheads="1"/>
          </p:cNvSpPr>
          <p:nvPr/>
        </p:nvSpPr>
        <p:spPr bwMode="auto">
          <a:xfrm>
            <a:off x="8104007" y="5486400"/>
            <a:ext cx="1039993" cy="1015663"/>
          </a:xfrm>
          <a:prstGeom prst="rect">
            <a:avLst/>
          </a:prstGeom>
          <a:noFill/>
          <a:ln w="9525">
            <a:noFill/>
            <a:miter lim="800000"/>
            <a:headEnd/>
            <a:tailEnd/>
          </a:ln>
        </p:spPr>
        <p:txBody>
          <a:bodyPr wrap="none">
            <a:prstTxWarp prst="textNoShape">
              <a:avLst/>
            </a:prstTxWarp>
            <a:spAutoFit/>
          </a:bodyPr>
          <a:lstStyle/>
          <a:p>
            <a:r>
              <a:rPr lang="en-US" sz="1200">
                <a:solidFill>
                  <a:srgbClr val="FFFFE2"/>
                </a:solidFill>
              </a:rPr>
              <a:t>Silver Plate, </a:t>
            </a:r>
          </a:p>
          <a:p>
            <a:r>
              <a:rPr lang="en-US" sz="1200">
                <a:solidFill>
                  <a:srgbClr val="FFFFE2"/>
                </a:solidFill>
              </a:rPr>
              <a:t>made in </a:t>
            </a:r>
          </a:p>
          <a:p>
            <a:r>
              <a:rPr lang="en-US" sz="1200">
                <a:solidFill>
                  <a:srgbClr val="FFFFE2"/>
                </a:solidFill>
              </a:rPr>
              <a:t>Thessaloniki</a:t>
            </a:r>
          </a:p>
          <a:p>
            <a:r>
              <a:rPr lang="en-US" sz="1200">
                <a:solidFill>
                  <a:srgbClr val="FFFFE2"/>
                </a:solidFill>
              </a:rPr>
              <a:t> ca. 330 AD</a:t>
            </a:r>
          </a:p>
          <a:p>
            <a:r>
              <a:rPr lang="en-US" sz="1200">
                <a:solidFill>
                  <a:srgbClr val="FFFFE2"/>
                </a:solidFill>
              </a:rPr>
              <a:t>Kaiseraugst</a:t>
            </a:r>
          </a:p>
        </p:txBody>
      </p:sp>
      <p:sp>
        <p:nvSpPr>
          <p:cNvPr id="72711" name="Rectangle 12"/>
          <p:cNvSpPr>
            <a:spLocks noChangeArrowheads="1"/>
          </p:cNvSpPr>
          <p:nvPr/>
        </p:nvSpPr>
        <p:spPr bwMode="auto">
          <a:xfrm>
            <a:off x="4114800" y="1447800"/>
            <a:ext cx="2284413" cy="457200"/>
          </a:xfrm>
          <a:prstGeom prst="rect">
            <a:avLst/>
          </a:prstGeom>
          <a:noFill/>
          <a:ln w="9525">
            <a:noFill/>
            <a:miter lim="800000"/>
            <a:headEnd/>
            <a:tailEnd/>
          </a:ln>
        </p:spPr>
        <p:txBody>
          <a:bodyPr wrap="none">
            <a:prstTxWarp prst="textNoShape">
              <a:avLst/>
            </a:prstTxWarp>
            <a:spAutoFit/>
          </a:bodyPr>
          <a:lstStyle/>
          <a:p>
            <a:r>
              <a:rPr lang="en-US" sz="1200">
                <a:solidFill>
                  <a:srgbClr val="FFFFE2"/>
                </a:solidFill>
              </a:rPr>
              <a:t>Stone relief, ca. 100 AD, Rome</a:t>
            </a:r>
          </a:p>
          <a:p>
            <a:r>
              <a:rPr lang="en-US" sz="1200">
                <a:solidFill>
                  <a:srgbClr val="FFFFE2"/>
                </a:solidFill>
              </a:rPr>
              <a:t>Musei Capitolini 64</a:t>
            </a:r>
          </a:p>
        </p:txBody>
      </p:sp>
      <p:sp>
        <p:nvSpPr>
          <p:cNvPr id="72712" name="Rectangle 13"/>
          <p:cNvSpPr>
            <a:spLocks noChangeArrowheads="1"/>
          </p:cNvSpPr>
          <p:nvPr/>
        </p:nvSpPr>
        <p:spPr bwMode="auto">
          <a:xfrm>
            <a:off x="609600" y="76200"/>
            <a:ext cx="7978775" cy="400050"/>
          </a:xfrm>
          <a:prstGeom prst="rect">
            <a:avLst/>
          </a:prstGeom>
          <a:noFill/>
          <a:ln w="9525">
            <a:noFill/>
            <a:miter lim="800000"/>
            <a:headEnd/>
            <a:tailEnd/>
          </a:ln>
        </p:spPr>
        <p:txBody>
          <a:bodyPr wrap="none">
            <a:prstTxWarp prst="textNoShape">
              <a:avLst/>
            </a:prstTxWarp>
            <a:spAutoFit/>
          </a:bodyPr>
          <a:lstStyle/>
          <a:p>
            <a:r>
              <a:rPr lang="en-US" sz="2000">
                <a:solidFill>
                  <a:srgbClr val="FDFFD5"/>
                </a:solidFill>
              </a:rPr>
              <a:t>ACHILLES’ ‘BAPTISM’ IN ART FROM THE END OF THE 1ST C. AD</a:t>
            </a:r>
          </a:p>
        </p:txBody>
      </p:sp>
    </p:spTree>
    <p:extLst>
      <p:ext uri="{BB962C8B-B14F-4D97-AF65-F5344CB8AC3E}">
        <p14:creationId xmlns:p14="http://schemas.microsoft.com/office/powerpoint/2010/main" val="22201139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4"/>
          <p:cNvSpPr>
            <a:spLocks noChangeArrowheads="1"/>
          </p:cNvSpPr>
          <p:nvPr/>
        </p:nvSpPr>
        <p:spPr bwMode="auto">
          <a:xfrm>
            <a:off x="2895600" y="5638800"/>
            <a:ext cx="2519665" cy="276999"/>
          </a:xfrm>
          <a:prstGeom prst="rect">
            <a:avLst/>
          </a:prstGeom>
          <a:noFill/>
          <a:ln w="9525">
            <a:noFill/>
            <a:miter lim="800000"/>
            <a:headEnd/>
            <a:tailEnd/>
          </a:ln>
        </p:spPr>
        <p:txBody>
          <a:bodyPr wrap="none">
            <a:prstTxWarp prst="textNoShape">
              <a:avLst/>
            </a:prstTxWarp>
            <a:spAutoFit/>
          </a:bodyPr>
          <a:lstStyle/>
          <a:p>
            <a:r>
              <a:rPr lang="en-US" sz="1200">
                <a:solidFill>
                  <a:srgbClr val="FFFFE2"/>
                </a:solidFill>
              </a:rPr>
              <a:t>Mosaic, Paphos Cyprus, 4</a:t>
            </a:r>
            <a:r>
              <a:rPr lang="en-US" sz="1200" baseline="30000">
                <a:solidFill>
                  <a:srgbClr val="FFFFE2"/>
                </a:solidFill>
              </a:rPr>
              <a:t>th</a:t>
            </a:r>
            <a:r>
              <a:rPr lang="en-US" sz="1200">
                <a:solidFill>
                  <a:srgbClr val="FFFFE2"/>
                </a:solidFill>
              </a:rPr>
              <a:t> c. AD</a:t>
            </a:r>
          </a:p>
        </p:txBody>
      </p:sp>
      <p:pic>
        <p:nvPicPr>
          <p:cNvPr id="72709" name="Picture 10" descr="P1000845"/>
          <p:cNvPicPr>
            <a:picLocks noChangeAspect="1" noChangeArrowheads="1"/>
          </p:cNvPicPr>
          <p:nvPr/>
        </p:nvPicPr>
        <p:blipFill>
          <a:blip r:embed="rId3"/>
          <a:srcRect/>
          <a:stretch>
            <a:fillRect/>
          </a:stretch>
        </p:blipFill>
        <p:spPr bwMode="auto">
          <a:xfrm>
            <a:off x="146241" y="990599"/>
            <a:ext cx="8845359" cy="4378453"/>
          </a:xfrm>
          <a:prstGeom prst="rect">
            <a:avLst/>
          </a:prstGeom>
          <a:noFill/>
          <a:ln w="9525">
            <a:solidFill>
              <a:srgbClr val="FBFFB2"/>
            </a:solidFill>
            <a:miter lim="800000"/>
            <a:headEnd/>
            <a:tailEnd/>
          </a:ln>
        </p:spPr>
      </p:pic>
      <p:sp>
        <p:nvSpPr>
          <p:cNvPr id="72712" name="Rectangle 13"/>
          <p:cNvSpPr>
            <a:spLocks noChangeArrowheads="1"/>
          </p:cNvSpPr>
          <p:nvPr/>
        </p:nvSpPr>
        <p:spPr bwMode="auto">
          <a:xfrm>
            <a:off x="609600" y="76200"/>
            <a:ext cx="7978775" cy="400050"/>
          </a:xfrm>
          <a:prstGeom prst="rect">
            <a:avLst/>
          </a:prstGeom>
          <a:noFill/>
          <a:ln w="9525">
            <a:noFill/>
            <a:miter lim="800000"/>
            <a:headEnd/>
            <a:tailEnd/>
          </a:ln>
        </p:spPr>
        <p:txBody>
          <a:bodyPr wrap="none">
            <a:prstTxWarp prst="textNoShape">
              <a:avLst/>
            </a:prstTxWarp>
            <a:spAutoFit/>
          </a:bodyPr>
          <a:lstStyle/>
          <a:p>
            <a:r>
              <a:rPr lang="en-US" sz="2000">
                <a:solidFill>
                  <a:srgbClr val="FDFFD5"/>
                </a:solidFill>
              </a:rPr>
              <a:t>ACHILLES’ ‘BAPTISM’ IN ART FROM THE END OF THE 1ST C. AD</a:t>
            </a:r>
          </a:p>
        </p:txBody>
      </p:sp>
    </p:spTree>
    <p:extLst>
      <p:ext uri="{BB962C8B-B14F-4D97-AF65-F5344CB8AC3E}">
        <p14:creationId xmlns:p14="http://schemas.microsoft.com/office/powerpoint/2010/main" val="17577981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zzHouse of Aion New Paphos.jpg"/>
          <p:cNvPicPr>
            <a:picLocks noChangeAspect="1"/>
          </p:cNvPicPr>
          <p:nvPr/>
        </p:nvPicPr>
        <p:blipFill>
          <a:blip r:embed="rId2"/>
          <a:stretch>
            <a:fillRect/>
          </a:stretch>
        </p:blipFill>
        <p:spPr>
          <a:xfrm>
            <a:off x="457200" y="685800"/>
            <a:ext cx="8105868" cy="5685366"/>
          </a:xfrm>
          <a:prstGeom prst="rect">
            <a:avLst/>
          </a:prstGeom>
        </p:spPr>
      </p:pic>
      <p:sp>
        <p:nvSpPr>
          <p:cNvPr id="5" name="TextBox 4"/>
          <p:cNvSpPr txBox="1"/>
          <p:nvPr/>
        </p:nvSpPr>
        <p:spPr>
          <a:xfrm>
            <a:off x="2667000" y="152400"/>
            <a:ext cx="3701704" cy="461665"/>
          </a:xfrm>
          <a:prstGeom prst="rect">
            <a:avLst/>
          </a:prstGeom>
          <a:noFill/>
        </p:spPr>
        <p:txBody>
          <a:bodyPr wrap="none" rtlCol="0">
            <a:spAutoFit/>
          </a:bodyPr>
          <a:lstStyle/>
          <a:p>
            <a:r>
              <a:rPr lang="en-US">
                <a:solidFill>
                  <a:srgbClr val="FFE4CE"/>
                </a:solidFill>
              </a:rPr>
              <a:t>DIONYSUS’ FIRST BATH</a:t>
            </a:r>
          </a:p>
        </p:txBody>
      </p:sp>
      <p:sp>
        <p:nvSpPr>
          <p:cNvPr id="6" name="TextBox 5"/>
          <p:cNvSpPr txBox="1"/>
          <p:nvPr/>
        </p:nvSpPr>
        <p:spPr>
          <a:xfrm>
            <a:off x="1676400" y="6324600"/>
            <a:ext cx="5473908" cy="400110"/>
          </a:xfrm>
          <a:prstGeom prst="rect">
            <a:avLst/>
          </a:prstGeom>
          <a:noFill/>
        </p:spPr>
        <p:txBody>
          <a:bodyPr wrap="none" rtlCol="0">
            <a:spAutoFit/>
          </a:bodyPr>
          <a:lstStyle/>
          <a:p>
            <a:r>
              <a:rPr lang="en-US" sz="2000">
                <a:solidFill>
                  <a:srgbClr val="FFE4CE"/>
                </a:solidFill>
              </a:rPr>
              <a:t>Mosaic, 4</a:t>
            </a:r>
            <a:r>
              <a:rPr lang="en-US" sz="2000" baseline="30000">
                <a:solidFill>
                  <a:srgbClr val="FFE4CE"/>
                </a:solidFill>
              </a:rPr>
              <a:t>th</a:t>
            </a:r>
            <a:r>
              <a:rPr lang="en-US" sz="2000">
                <a:solidFill>
                  <a:srgbClr val="FFE4CE"/>
                </a:solidFill>
              </a:rPr>
              <a:t> c. AD, House of Aion, Nea Paphos, </a:t>
            </a:r>
          </a:p>
        </p:txBody>
      </p:sp>
    </p:spTree>
    <p:extLst>
      <p:ext uri="{BB962C8B-B14F-4D97-AF65-F5344CB8AC3E}">
        <p14:creationId xmlns:p14="http://schemas.microsoft.com/office/powerpoint/2010/main" val="40929991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4"/>
          <p:cNvSpPr>
            <a:spLocks noChangeArrowheads="1"/>
          </p:cNvSpPr>
          <p:nvPr/>
        </p:nvSpPr>
        <p:spPr bwMode="auto">
          <a:xfrm>
            <a:off x="2895600" y="5638800"/>
            <a:ext cx="2519665" cy="276999"/>
          </a:xfrm>
          <a:prstGeom prst="rect">
            <a:avLst/>
          </a:prstGeom>
          <a:noFill/>
          <a:ln w="9525">
            <a:noFill/>
            <a:miter lim="800000"/>
            <a:headEnd/>
            <a:tailEnd/>
          </a:ln>
        </p:spPr>
        <p:txBody>
          <a:bodyPr wrap="none">
            <a:prstTxWarp prst="textNoShape">
              <a:avLst/>
            </a:prstTxWarp>
            <a:spAutoFit/>
          </a:bodyPr>
          <a:lstStyle/>
          <a:p>
            <a:r>
              <a:rPr lang="en-US" sz="1200">
                <a:solidFill>
                  <a:srgbClr val="FFFFE2"/>
                </a:solidFill>
              </a:rPr>
              <a:t>Mosaic, Paphos Cyprus, 4</a:t>
            </a:r>
            <a:r>
              <a:rPr lang="en-US" sz="1200" baseline="30000">
                <a:solidFill>
                  <a:srgbClr val="FFFFE2"/>
                </a:solidFill>
              </a:rPr>
              <a:t>th</a:t>
            </a:r>
            <a:r>
              <a:rPr lang="en-US" sz="1200">
                <a:solidFill>
                  <a:srgbClr val="FFFFE2"/>
                </a:solidFill>
              </a:rPr>
              <a:t> c. AD</a:t>
            </a:r>
          </a:p>
        </p:txBody>
      </p:sp>
      <p:pic>
        <p:nvPicPr>
          <p:cNvPr id="72709" name="Picture 10" descr="P1000845"/>
          <p:cNvPicPr>
            <a:picLocks noChangeAspect="1" noChangeArrowheads="1"/>
          </p:cNvPicPr>
          <p:nvPr/>
        </p:nvPicPr>
        <p:blipFill>
          <a:blip r:embed="rId3"/>
          <a:srcRect/>
          <a:stretch>
            <a:fillRect/>
          </a:stretch>
        </p:blipFill>
        <p:spPr bwMode="auto">
          <a:xfrm>
            <a:off x="146241" y="990599"/>
            <a:ext cx="8845359" cy="4378453"/>
          </a:xfrm>
          <a:prstGeom prst="rect">
            <a:avLst/>
          </a:prstGeom>
          <a:noFill/>
          <a:ln w="9525">
            <a:solidFill>
              <a:srgbClr val="FBFFB2"/>
            </a:solidFill>
            <a:miter lim="800000"/>
            <a:headEnd/>
            <a:tailEnd/>
          </a:ln>
        </p:spPr>
      </p:pic>
      <p:sp>
        <p:nvSpPr>
          <p:cNvPr id="72712" name="Rectangle 13"/>
          <p:cNvSpPr>
            <a:spLocks noChangeArrowheads="1"/>
          </p:cNvSpPr>
          <p:nvPr/>
        </p:nvSpPr>
        <p:spPr bwMode="auto">
          <a:xfrm>
            <a:off x="609600" y="76200"/>
            <a:ext cx="7978775" cy="400050"/>
          </a:xfrm>
          <a:prstGeom prst="rect">
            <a:avLst/>
          </a:prstGeom>
          <a:noFill/>
          <a:ln w="9525">
            <a:noFill/>
            <a:miter lim="800000"/>
            <a:headEnd/>
            <a:tailEnd/>
          </a:ln>
        </p:spPr>
        <p:txBody>
          <a:bodyPr wrap="none">
            <a:prstTxWarp prst="textNoShape">
              <a:avLst/>
            </a:prstTxWarp>
            <a:spAutoFit/>
          </a:bodyPr>
          <a:lstStyle/>
          <a:p>
            <a:r>
              <a:rPr lang="en-US" sz="2000">
                <a:solidFill>
                  <a:srgbClr val="FDFFD5"/>
                </a:solidFill>
              </a:rPr>
              <a:t>ACHILLES’ ‘BAPTISM’ IN ART FROM THE END OF THE 1ST C. AD</a:t>
            </a:r>
          </a:p>
        </p:txBody>
      </p:sp>
      <p:sp>
        <p:nvSpPr>
          <p:cNvPr id="5" name="Oval 4"/>
          <p:cNvSpPr/>
          <p:nvPr/>
        </p:nvSpPr>
        <p:spPr bwMode="auto">
          <a:xfrm>
            <a:off x="457200" y="1600200"/>
            <a:ext cx="1752600" cy="2819400"/>
          </a:xfrm>
          <a:prstGeom prst="ellipse">
            <a:avLst/>
          </a:prstGeom>
          <a:solidFill>
            <a:schemeClr val="accent1">
              <a:alpha val="0"/>
            </a:schemeClr>
          </a:solid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60" charset="0"/>
              <a:ea typeface="ＭＳ Ｐゴシック" pitchFamily="-60" charset="-128"/>
              <a:cs typeface="ＭＳ Ｐゴシック" pitchFamily="-60" charset="-128"/>
            </a:endParaRPr>
          </a:p>
        </p:txBody>
      </p:sp>
    </p:spTree>
    <p:extLst>
      <p:ext uri="{BB962C8B-B14F-4D97-AF65-F5344CB8AC3E}">
        <p14:creationId xmlns:p14="http://schemas.microsoft.com/office/powerpoint/2010/main" val="4635197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descr="AchillesTrans"/>
          <p:cNvPicPr>
            <a:picLocks noChangeAspect="1" noChangeArrowheads="1"/>
          </p:cNvPicPr>
          <p:nvPr/>
        </p:nvPicPr>
        <p:blipFill>
          <a:blip r:embed="rId3"/>
          <a:srcRect/>
          <a:stretch>
            <a:fillRect/>
          </a:stretch>
        </p:blipFill>
        <p:spPr bwMode="auto">
          <a:xfrm>
            <a:off x="381000" y="990600"/>
            <a:ext cx="3886200" cy="5014831"/>
          </a:xfrm>
          <a:prstGeom prst="rect">
            <a:avLst/>
          </a:prstGeom>
          <a:noFill/>
          <a:ln w="9525">
            <a:noFill/>
            <a:miter lim="800000"/>
            <a:headEnd/>
            <a:tailEnd/>
          </a:ln>
        </p:spPr>
      </p:pic>
      <p:sp>
        <p:nvSpPr>
          <p:cNvPr id="68611" name="Rectangle 3"/>
          <p:cNvSpPr>
            <a:spLocks noChangeArrowheads="1"/>
          </p:cNvSpPr>
          <p:nvPr/>
        </p:nvSpPr>
        <p:spPr bwMode="auto">
          <a:xfrm>
            <a:off x="914400" y="6019800"/>
            <a:ext cx="2527300" cy="244475"/>
          </a:xfrm>
          <a:prstGeom prst="rect">
            <a:avLst/>
          </a:prstGeom>
          <a:noFill/>
          <a:ln w="9525">
            <a:noFill/>
            <a:miter lim="800000"/>
            <a:headEnd/>
            <a:tailEnd/>
          </a:ln>
        </p:spPr>
        <p:txBody>
          <a:bodyPr wrap="none">
            <a:prstTxWarp prst="textNoShape">
              <a:avLst/>
            </a:prstTxWarp>
            <a:spAutoFit/>
          </a:bodyPr>
          <a:lstStyle/>
          <a:p>
            <a:r>
              <a:rPr lang="en-US" sz="1000">
                <a:solidFill>
                  <a:srgbClr val="FDFFD5"/>
                </a:solidFill>
              </a:rPr>
              <a:t>Oil Painting, Peter Paul Rubens, ca. 1625</a:t>
            </a:r>
          </a:p>
        </p:txBody>
      </p:sp>
      <p:sp>
        <p:nvSpPr>
          <p:cNvPr id="68612" name="Rectangle 4"/>
          <p:cNvSpPr>
            <a:spLocks noChangeArrowheads="1"/>
          </p:cNvSpPr>
          <p:nvPr/>
        </p:nvSpPr>
        <p:spPr bwMode="auto">
          <a:xfrm>
            <a:off x="1524000" y="152400"/>
            <a:ext cx="6604000" cy="457200"/>
          </a:xfrm>
          <a:prstGeom prst="rect">
            <a:avLst/>
          </a:prstGeom>
          <a:noFill/>
          <a:ln w="9525">
            <a:noFill/>
            <a:miter lim="800000"/>
            <a:headEnd/>
            <a:tailEnd/>
          </a:ln>
        </p:spPr>
        <p:txBody>
          <a:bodyPr wrap="none">
            <a:prstTxWarp prst="textNoShape">
              <a:avLst/>
            </a:prstTxWarp>
            <a:spAutoFit/>
          </a:bodyPr>
          <a:lstStyle/>
          <a:p>
            <a:r>
              <a:rPr lang="en-US">
                <a:solidFill>
                  <a:srgbClr val="FDFFD5"/>
                </a:solidFill>
              </a:rPr>
              <a:t>THETIS DIPS ACHILLES IN THE RIVER STYX</a:t>
            </a:r>
          </a:p>
        </p:txBody>
      </p:sp>
      <p:pic>
        <p:nvPicPr>
          <p:cNvPr id="68613" name="Picture 5" descr="078"/>
          <p:cNvPicPr>
            <a:picLocks noChangeAspect="1" noChangeArrowheads="1"/>
          </p:cNvPicPr>
          <p:nvPr/>
        </p:nvPicPr>
        <p:blipFill>
          <a:blip r:embed="rId4"/>
          <a:srcRect/>
          <a:stretch>
            <a:fillRect/>
          </a:stretch>
        </p:blipFill>
        <p:spPr bwMode="auto">
          <a:xfrm>
            <a:off x="4876801" y="990601"/>
            <a:ext cx="3822298" cy="4953000"/>
          </a:xfrm>
          <a:prstGeom prst="rect">
            <a:avLst/>
          </a:prstGeom>
          <a:noFill/>
          <a:ln w="9525">
            <a:solidFill>
              <a:srgbClr val="FFBE3E"/>
            </a:solidFill>
            <a:miter lim="800000"/>
            <a:headEnd/>
            <a:tailEnd/>
          </a:ln>
        </p:spPr>
      </p:pic>
      <p:sp>
        <p:nvSpPr>
          <p:cNvPr id="68614" name="Rectangle 6"/>
          <p:cNvSpPr>
            <a:spLocks noChangeArrowheads="1"/>
          </p:cNvSpPr>
          <p:nvPr/>
        </p:nvSpPr>
        <p:spPr bwMode="auto">
          <a:xfrm>
            <a:off x="4876800" y="6019800"/>
            <a:ext cx="3886200" cy="246221"/>
          </a:xfrm>
          <a:prstGeom prst="rect">
            <a:avLst/>
          </a:prstGeom>
          <a:noFill/>
          <a:ln w="9525">
            <a:noFill/>
            <a:miter lim="800000"/>
            <a:headEnd/>
            <a:tailEnd/>
          </a:ln>
        </p:spPr>
        <p:txBody>
          <a:bodyPr wrap="square">
            <a:prstTxWarp prst="textNoShape">
              <a:avLst/>
            </a:prstTxWarp>
            <a:spAutoFit/>
          </a:bodyPr>
          <a:lstStyle/>
          <a:p>
            <a:r>
              <a:rPr lang="en-US" sz="1000">
                <a:solidFill>
                  <a:srgbClr val="FDFFD5"/>
                </a:solidFill>
              </a:rPr>
              <a:t>The Baptism of Achilles, lithograph by Honor</a:t>
            </a:r>
            <a:r>
              <a:rPr lang="en-US" altLang="ja-JP" sz="1000">
                <a:solidFill>
                  <a:srgbClr val="FDFFD5"/>
                </a:solidFill>
              </a:rPr>
              <a:t>é </a:t>
            </a:r>
            <a:r>
              <a:rPr lang="en-US" sz="1000">
                <a:solidFill>
                  <a:srgbClr val="FDFFD5"/>
                </a:solidFill>
              </a:rPr>
              <a:t>Daumier, 1842</a:t>
            </a:r>
          </a:p>
        </p:txBody>
      </p:sp>
      <p:sp>
        <p:nvSpPr>
          <p:cNvPr id="2" name="Rectangle 1">
            <a:extLst>
              <a:ext uri="{FF2B5EF4-FFF2-40B4-BE49-F238E27FC236}">
                <a16:creationId xmlns:a16="http://schemas.microsoft.com/office/drawing/2014/main" id="{F0191799-A2A5-A14D-B8BE-40ED9ECDC7C0}"/>
              </a:ext>
            </a:extLst>
          </p:cNvPr>
          <p:cNvSpPr/>
          <p:nvPr/>
        </p:nvSpPr>
        <p:spPr>
          <a:xfrm>
            <a:off x="1807617" y="6206926"/>
            <a:ext cx="6138366" cy="461665"/>
          </a:xfrm>
          <a:prstGeom prst="rect">
            <a:avLst/>
          </a:prstGeom>
        </p:spPr>
        <p:txBody>
          <a:bodyPr wrap="square">
            <a:spAutoFit/>
          </a:bodyPr>
          <a:lstStyle/>
          <a:p>
            <a:r>
              <a:rPr lang="en-US" dirty="0">
                <a:solidFill>
                  <a:srgbClr val="FFD591"/>
                </a:solidFill>
              </a:rPr>
              <a:t>talus </a:t>
            </a:r>
            <a:r>
              <a:rPr lang="en-US" dirty="0" err="1">
                <a:solidFill>
                  <a:srgbClr val="FFD591"/>
                </a:solidFill>
              </a:rPr>
              <a:t>Achillei</a:t>
            </a:r>
            <a:r>
              <a:rPr lang="en-US" dirty="0">
                <a:solidFill>
                  <a:srgbClr val="FFD591"/>
                </a:solidFill>
              </a:rPr>
              <a:t> = Achilles’ ankle (not ‘heel’)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2" descr="AG-achilles_death1"/>
          <p:cNvPicPr>
            <a:picLocks noChangeAspect="1" noChangeArrowheads="1"/>
          </p:cNvPicPr>
          <p:nvPr/>
        </p:nvPicPr>
        <p:blipFill>
          <a:blip r:embed="rId3"/>
          <a:srcRect/>
          <a:stretch>
            <a:fillRect/>
          </a:stretch>
        </p:blipFill>
        <p:spPr bwMode="auto">
          <a:xfrm>
            <a:off x="304800" y="1958975"/>
            <a:ext cx="8686800" cy="2806700"/>
          </a:xfrm>
          <a:prstGeom prst="rect">
            <a:avLst/>
          </a:prstGeom>
          <a:noFill/>
          <a:ln w="9525">
            <a:noFill/>
            <a:miter lim="800000"/>
            <a:headEnd/>
            <a:tailEnd/>
          </a:ln>
        </p:spPr>
      </p:pic>
      <p:sp>
        <p:nvSpPr>
          <p:cNvPr id="70659" name="Rectangle 3"/>
          <p:cNvSpPr>
            <a:spLocks noChangeArrowheads="1"/>
          </p:cNvSpPr>
          <p:nvPr/>
        </p:nvSpPr>
        <p:spPr bwMode="auto">
          <a:xfrm>
            <a:off x="2895600" y="4876800"/>
            <a:ext cx="3178175" cy="304800"/>
          </a:xfrm>
          <a:prstGeom prst="rect">
            <a:avLst/>
          </a:prstGeom>
          <a:noFill/>
          <a:ln w="9525">
            <a:noFill/>
            <a:miter lim="800000"/>
            <a:headEnd/>
            <a:tailEnd/>
          </a:ln>
        </p:spPr>
        <p:txBody>
          <a:bodyPr wrap="none">
            <a:prstTxWarp prst="textNoShape">
              <a:avLst/>
            </a:prstTxWarp>
            <a:spAutoFit/>
          </a:bodyPr>
          <a:lstStyle/>
          <a:p>
            <a:r>
              <a:rPr lang="en-US" sz="1400">
                <a:solidFill>
                  <a:srgbClr val="FDFFD5"/>
                </a:solidFill>
              </a:rPr>
              <a:t>Chalcidian amphora, ca. 540 BC, Lost</a:t>
            </a:r>
          </a:p>
        </p:txBody>
      </p:sp>
      <p:sp>
        <p:nvSpPr>
          <p:cNvPr id="70660" name="Rectangle 4"/>
          <p:cNvSpPr>
            <a:spLocks noChangeArrowheads="1"/>
          </p:cNvSpPr>
          <p:nvPr/>
        </p:nvSpPr>
        <p:spPr bwMode="auto">
          <a:xfrm>
            <a:off x="2362200" y="457200"/>
            <a:ext cx="4316413" cy="579438"/>
          </a:xfrm>
          <a:prstGeom prst="rect">
            <a:avLst/>
          </a:prstGeom>
          <a:noFill/>
          <a:ln w="9525">
            <a:noFill/>
            <a:miter lim="800000"/>
            <a:headEnd/>
            <a:tailEnd/>
          </a:ln>
        </p:spPr>
        <p:txBody>
          <a:bodyPr wrap="none">
            <a:prstTxWarp prst="textNoShape">
              <a:avLst/>
            </a:prstTxWarp>
            <a:spAutoFit/>
          </a:bodyPr>
          <a:lstStyle/>
          <a:p>
            <a:r>
              <a:rPr lang="en-US" sz="3200">
                <a:solidFill>
                  <a:srgbClr val="FDFFD5"/>
                </a:solidFill>
              </a:rPr>
              <a:t>DEATH OF ACHILLES</a:t>
            </a:r>
          </a:p>
        </p:txBody>
      </p:sp>
      <p:sp>
        <p:nvSpPr>
          <p:cNvPr id="70661" name="Line 5"/>
          <p:cNvSpPr>
            <a:spLocks noChangeShapeType="1"/>
          </p:cNvSpPr>
          <p:nvPr/>
        </p:nvSpPr>
        <p:spPr bwMode="auto">
          <a:xfrm flipV="1">
            <a:off x="1600200" y="3962400"/>
            <a:ext cx="685800" cy="1905000"/>
          </a:xfrm>
          <a:prstGeom prst="line">
            <a:avLst/>
          </a:prstGeom>
          <a:noFill/>
          <a:ln w="9525">
            <a:solidFill>
              <a:srgbClr val="FF0211"/>
            </a:solidFill>
            <a:round/>
            <a:headEnd/>
            <a:tailEnd type="triangle" w="med" len="med"/>
          </a:ln>
        </p:spPr>
        <p:txBody>
          <a:bodyPr wrap="none" anchor="ctr">
            <a:prstTxWarp prst="textNoShape">
              <a:avLst/>
            </a:prstTxWarp>
          </a:bodyPr>
          <a:lstStyle/>
          <a:p>
            <a:endParaRPr lang="en-US"/>
          </a:p>
        </p:txBody>
      </p:sp>
      <p:sp>
        <p:nvSpPr>
          <p:cNvPr id="70662" name="Line 6"/>
          <p:cNvSpPr>
            <a:spLocks noChangeShapeType="1"/>
          </p:cNvSpPr>
          <p:nvPr/>
        </p:nvSpPr>
        <p:spPr bwMode="auto">
          <a:xfrm flipV="1">
            <a:off x="1600200" y="3810000"/>
            <a:ext cx="2133600" cy="2057400"/>
          </a:xfrm>
          <a:prstGeom prst="line">
            <a:avLst/>
          </a:prstGeom>
          <a:noFill/>
          <a:ln w="9525">
            <a:solidFill>
              <a:srgbClr val="FF0211"/>
            </a:solidFill>
            <a:round/>
            <a:headEnd/>
            <a:tailEnd type="triangle" w="med" len="med"/>
          </a:ln>
        </p:spPr>
        <p:txBody>
          <a:bodyPr wrap="none" anchor="ctr">
            <a:prstTxWarp prst="textNoShape">
              <a:avLst/>
            </a:prstTxWarp>
          </a:bodyPr>
          <a:lstStyle/>
          <a:p>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Rectangle 9"/>
          <p:cNvSpPr>
            <a:spLocks noChangeArrowheads="1"/>
          </p:cNvSpPr>
          <p:nvPr/>
        </p:nvSpPr>
        <p:spPr bwMode="auto">
          <a:xfrm>
            <a:off x="3048000" y="6400800"/>
            <a:ext cx="3513138" cy="246063"/>
          </a:xfrm>
          <a:prstGeom prst="rect">
            <a:avLst/>
          </a:prstGeom>
          <a:noFill/>
          <a:ln w="9525">
            <a:noFill/>
            <a:miter lim="800000"/>
            <a:headEnd/>
            <a:tailEnd/>
          </a:ln>
        </p:spPr>
        <p:txBody>
          <a:bodyPr wrap="none">
            <a:prstTxWarp prst="textNoShape">
              <a:avLst/>
            </a:prstTxWarp>
            <a:spAutoFit/>
          </a:bodyPr>
          <a:lstStyle/>
          <a:p>
            <a:r>
              <a:rPr lang="en-US" sz="1000">
                <a:solidFill>
                  <a:srgbClr val="BADDE1"/>
                </a:solidFill>
              </a:rPr>
              <a:t>Corinthian bf hydria, Damon Painter, 560 BC, Louvre E643</a:t>
            </a:r>
            <a:endParaRPr lang="en-US" sz="1400">
              <a:solidFill>
                <a:srgbClr val="BADDE1"/>
              </a:solidFill>
            </a:endParaRPr>
          </a:p>
        </p:txBody>
      </p:sp>
      <p:pic>
        <p:nvPicPr>
          <p:cNvPr id="5" name="Picture 4" descr="Mourning_of_Akhilleus_Louvre_E643.jpg"/>
          <p:cNvPicPr>
            <a:picLocks noChangeAspect="1"/>
          </p:cNvPicPr>
          <p:nvPr/>
        </p:nvPicPr>
        <p:blipFill>
          <a:blip r:embed="rId3"/>
          <a:stretch>
            <a:fillRect/>
          </a:stretch>
        </p:blipFill>
        <p:spPr>
          <a:xfrm>
            <a:off x="152400" y="685800"/>
            <a:ext cx="8890000" cy="5511800"/>
          </a:xfrm>
          <a:prstGeom prst="rect">
            <a:avLst/>
          </a:prstGeom>
          <a:ln w="19050" cap="flat" cmpd="sng" algn="ctr">
            <a:solidFill>
              <a:srgbClr val="000090"/>
            </a:solidFill>
            <a:prstDash val="solid"/>
            <a:round/>
            <a:headEnd type="none" w="med" len="med"/>
            <a:tailEnd type="none" w="med" len="med"/>
          </a:ln>
        </p:spPr>
      </p:pic>
      <p:sp>
        <p:nvSpPr>
          <p:cNvPr id="6" name="Rectangle 10">
            <a:extLst>
              <a:ext uri="{FF2B5EF4-FFF2-40B4-BE49-F238E27FC236}">
                <a16:creationId xmlns:a16="http://schemas.microsoft.com/office/drawing/2014/main" id="{2D7DE2F1-A226-7942-B7E3-48CA7A8B0275}"/>
              </a:ext>
            </a:extLst>
          </p:cNvPr>
          <p:cNvSpPr>
            <a:spLocks noChangeArrowheads="1"/>
          </p:cNvSpPr>
          <p:nvPr/>
        </p:nvSpPr>
        <p:spPr bwMode="auto">
          <a:xfrm>
            <a:off x="3203848" y="3068960"/>
            <a:ext cx="2206053" cy="1107996"/>
          </a:xfrm>
          <a:prstGeom prst="rect">
            <a:avLst/>
          </a:prstGeom>
          <a:solidFill>
            <a:schemeClr val="tx1"/>
          </a:solidFill>
          <a:ln w="9525">
            <a:solidFill>
              <a:srgbClr val="0070C0"/>
            </a:solidFill>
            <a:miter lim="800000"/>
            <a:headEnd/>
            <a:tailEnd/>
          </a:ln>
        </p:spPr>
        <p:txBody>
          <a:bodyPr wrap="none">
            <a:prstTxWarp prst="textNoShape">
              <a:avLst/>
            </a:prstTxWarp>
            <a:spAutoFit/>
          </a:bodyPr>
          <a:lstStyle/>
          <a:p>
            <a:pPr>
              <a:defRPr/>
            </a:pPr>
            <a:r>
              <a:rPr lang="en-US" sz="6600" dirty="0">
                <a:solidFill>
                  <a:srgbClr val="FFFF00"/>
                </a:solidFill>
              </a:rPr>
              <a:t> END</a:t>
            </a:r>
            <a:endParaRPr lang="en-US" sz="5400" dirty="0">
              <a:solidFill>
                <a:srgbClr val="FFFF00"/>
              </a:solidFill>
            </a:endParaRPr>
          </a:p>
        </p:txBody>
      </p:sp>
    </p:spTree>
    <p:extLst>
      <p:ext uri="{BB962C8B-B14F-4D97-AF65-F5344CB8AC3E}">
        <p14:creationId xmlns:p14="http://schemas.microsoft.com/office/powerpoint/2010/main" val="2194514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2" name="Picture 1" descr="redFrancois 2 Peleus &amp; Thetis.jpg"/>
          <p:cNvPicPr>
            <a:picLocks noChangeAspect="1"/>
          </p:cNvPicPr>
          <p:nvPr/>
        </p:nvPicPr>
        <p:blipFill>
          <a:blip r:embed="rId3"/>
          <a:stretch>
            <a:fillRect/>
          </a:stretch>
        </p:blipFill>
        <p:spPr>
          <a:xfrm>
            <a:off x="3491986" y="1981200"/>
            <a:ext cx="3382751" cy="1524000"/>
          </a:xfrm>
          <a:prstGeom prst="rect">
            <a:avLst/>
          </a:prstGeom>
        </p:spPr>
      </p:pic>
      <p:sp>
        <p:nvSpPr>
          <p:cNvPr id="3" name="Rectangle 2"/>
          <p:cNvSpPr/>
          <p:nvPr/>
        </p:nvSpPr>
        <p:spPr>
          <a:xfrm>
            <a:off x="228600" y="152400"/>
            <a:ext cx="9067800" cy="523220"/>
          </a:xfrm>
          <a:prstGeom prst="rect">
            <a:avLst/>
          </a:prstGeom>
        </p:spPr>
        <p:txBody>
          <a:bodyPr wrap="square">
            <a:spAutoFit/>
          </a:bodyPr>
          <a:lstStyle/>
          <a:p>
            <a:r>
              <a:rPr lang="en-US" sz="2800" dirty="0">
                <a:solidFill>
                  <a:srgbClr val="660066"/>
                </a:solidFill>
              </a:rPr>
              <a:t>Wedding of </a:t>
            </a:r>
            <a:r>
              <a:rPr lang="en-US" sz="2800" dirty="0" err="1">
                <a:solidFill>
                  <a:srgbClr val="660066"/>
                </a:solidFill>
              </a:rPr>
              <a:t>Peleus</a:t>
            </a:r>
            <a:r>
              <a:rPr lang="en-US" sz="2800" dirty="0">
                <a:solidFill>
                  <a:srgbClr val="660066"/>
                </a:solidFill>
              </a:rPr>
              <a:t> and Thetis: </a:t>
            </a:r>
            <a:r>
              <a:rPr lang="en-US" sz="2000" dirty="0">
                <a:solidFill>
                  <a:srgbClr val="660066"/>
                </a:solidFill>
              </a:rPr>
              <a:t>All gods but Strife (Eris) invited.</a:t>
            </a:r>
          </a:p>
        </p:txBody>
      </p:sp>
      <p:pic>
        <p:nvPicPr>
          <p:cNvPr id="5" name="Picture 4" descr="redFrancois 1 Peleus &amp;Thetis.jpg"/>
          <p:cNvPicPr>
            <a:picLocks noChangeAspect="1"/>
          </p:cNvPicPr>
          <p:nvPr/>
        </p:nvPicPr>
        <p:blipFill>
          <a:blip r:embed="rId4"/>
          <a:stretch>
            <a:fillRect/>
          </a:stretch>
        </p:blipFill>
        <p:spPr>
          <a:xfrm>
            <a:off x="6857999" y="2057400"/>
            <a:ext cx="2135761" cy="1447800"/>
          </a:xfrm>
          <a:prstGeom prst="rect">
            <a:avLst/>
          </a:prstGeom>
        </p:spPr>
      </p:pic>
      <p:pic>
        <p:nvPicPr>
          <p:cNvPr id="7" name="Picture 6" descr="redFrancois 3 Peleus&amp; Thetis.jpg"/>
          <p:cNvPicPr>
            <a:picLocks noChangeAspect="1"/>
          </p:cNvPicPr>
          <p:nvPr/>
        </p:nvPicPr>
        <p:blipFill>
          <a:blip r:embed="rId5"/>
          <a:stretch>
            <a:fillRect/>
          </a:stretch>
        </p:blipFill>
        <p:spPr>
          <a:xfrm>
            <a:off x="152400" y="2057400"/>
            <a:ext cx="3454477" cy="1479848"/>
          </a:xfrm>
          <a:prstGeom prst="rect">
            <a:avLst/>
          </a:prstGeom>
        </p:spPr>
      </p:pic>
      <p:pic>
        <p:nvPicPr>
          <p:cNvPr id="8" name="Picture 7" descr="peleus&amp;thetdrawing"/>
          <p:cNvPicPr>
            <a:picLocks noChangeAspect="1" noChangeArrowheads="1"/>
          </p:cNvPicPr>
          <p:nvPr/>
        </p:nvPicPr>
        <p:blipFill>
          <a:blip r:embed="rId6"/>
          <a:srcRect/>
          <a:stretch>
            <a:fillRect/>
          </a:stretch>
        </p:blipFill>
        <p:spPr bwMode="auto">
          <a:xfrm>
            <a:off x="-761998" y="3733800"/>
            <a:ext cx="11300576" cy="1729279"/>
          </a:xfrm>
          <a:prstGeom prst="rect">
            <a:avLst/>
          </a:prstGeom>
          <a:noFill/>
          <a:ln w="9525">
            <a:noFill/>
            <a:miter lim="800000"/>
            <a:headEnd/>
            <a:tailEnd/>
          </a:ln>
        </p:spPr>
      </p:pic>
      <p:sp>
        <p:nvSpPr>
          <p:cNvPr id="9" name="Rectangle 8"/>
          <p:cNvSpPr/>
          <p:nvPr/>
        </p:nvSpPr>
        <p:spPr>
          <a:xfrm>
            <a:off x="7772400" y="1295400"/>
            <a:ext cx="640645" cy="246221"/>
          </a:xfrm>
          <a:prstGeom prst="rect">
            <a:avLst/>
          </a:prstGeom>
        </p:spPr>
        <p:txBody>
          <a:bodyPr wrap="none">
            <a:spAutoFit/>
          </a:bodyPr>
          <a:lstStyle/>
          <a:p>
            <a:pPr lvl="0"/>
            <a:r>
              <a:rPr lang="en-US" sz="1000" dirty="0">
                <a:solidFill>
                  <a:srgbClr val="660066"/>
                </a:solidFill>
              </a:rPr>
              <a:t>THETIS</a:t>
            </a:r>
          </a:p>
        </p:txBody>
      </p:sp>
      <p:pic>
        <p:nvPicPr>
          <p:cNvPr id="10" name="Picture 9" descr="redfrancois-vasea.jpg"/>
          <p:cNvPicPr>
            <a:picLocks noChangeAspect="1"/>
          </p:cNvPicPr>
          <p:nvPr/>
        </p:nvPicPr>
        <p:blipFill>
          <a:blip r:embed="rId7"/>
          <a:stretch>
            <a:fillRect/>
          </a:stretch>
        </p:blipFill>
        <p:spPr>
          <a:xfrm>
            <a:off x="838200" y="6019800"/>
            <a:ext cx="571500" cy="590550"/>
          </a:xfrm>
          <a:prstGeom prst="rect">
            <a:avLst/>
          </a:prstGeom>
        </p:spPr>
      </p:pic>
      <p:sp>
        <p:nvSpPr>
          <p:cNvPr id="11" name="Line 10"/>
          <p:cNvSpPr>
            <a:spLocks noChangeShapeType="1"/>
          </p:cNvSpPr>
          <p:nvPr/>
        </p:nvSpPr>
        <p:spPr bwMode="auto">
          <a:xfrm flipH="1">
            <a:off x="8077200" y="1524000"/>
            <a:ext cx="0" cy="685800"/>
          </a:xfrm>
          <a:prstGeom prst="line">
            <a:avLst/>
          </a:prstGeom>
          <a:noFill/>
          <a:ln w="28575">
            <a:solidFill>
              <a:srgbClr val="FF0000"/>
            </a:solidFill>
            <a:round/>
            <a:headEnd/>
            <a:tailEnd type="triangle" w="med" len="med"/>
          </a:ln>
        </p:spPr>
        <p:txBody>
          <a:bodyPr wrap="none" anchor="ctr">
            <a:prstTxWarp prst="textNoShape">
              <a:avLst/>
            </a:prstTxWarp>
          </a:bodyPr>
          <a:lstStyle/>
          <a:p>
            <a:endParaRPr lang="en-US"/>
          </a:p>
        </p:txBody>
      </p:sp>
      <p:sp>
        <p:nvSpPr>
          <p:cNvPr id="12" name="Rectangle 11"/>
          <p:cNvSpPr/>
          <p:nvPr/>
        </p:nvSpPr>
        <p:spPr>
          <a:xfrm>
            <a:off x="6705600" y="1295400"/>
            <a:ext cx="741346" cy="261610"/>
          </a:xfrm>
          <a:prstGeom prst="rect">
            <a:avLst/>
          </a:prstGeom>
        </p:spPr>
        <p:txBody>
          <a:bodyPr wrap="none">
            <a:spAutoFit/>
          </a:bodyPr>
          <a:lstStyle/>
          <a:p>
            <a:pPr lvl="0"/>
            <a:r>
              <a:rPr lang="en-US" sz="1100" dirty="0">
                <a:solidFill>
                  <a:srgbClr val="660066"/>
                </a:solidFill>
              </a:rPr>
              <a:t>PELEUS</a:t>
            </a:r>
          </a:p>
        </p:txBody>
      </p:sp>
      <p:sp>
        <p:nvSpPr>
          <p:cNvPr id="13" name="Line 10"/>
          <p:cNvSpPr>
            <a:spLocks noChangeShapeType="1"/>
          </p:cNvSpPr>
          <p:nvPr/>
        </p:nvSpPr>
        <p:spPr bwMode="auto">
          <a:xfrm flipH="1">
            <a:off x="7086600" y="1524000"/>
            <a:ext cx="0" cy="533400"/>
          </a:xfrm>
          <a:prstGeom prst="line">
            <a:avLst/>
          </a:prstGeom>
          <a:noFill/>
          <a:ln w="28575">
            <a:solidFill>
              <a:srgbClr val="FF0000"/>
            </a:solidFill>
            <a:round/>
            <a:headEnd/>
            <a:tailEnd type="triangle" w="med" len="med"/>
          </a:ln>
        </p:spPr>
        <p:txBody>
          <a:bodyPr wrap="none" anchor="ctr">
            <a:prstTxWarp prst="textNoShape">
              <a:avLst/>
            </a:prstTxWarp>
          </a:bodyPr>
          <a:lstStyle/>
          <a:p>
            <a:endParaRPr lang="en-US"/>
          </a:p>
        </p:txBody>
      </p:sp>
      <p:sp>
        <p:nvSpPr>
          <p:cNvPr id="14" name="Rectangle 13"/>
          <p:cNvSpPr/>
          <p:nvPr/>
        </p:nvSpPr>
        <p:spPr>
          <a:xfrm>
            <a:off x="2057400" y="6172200"/>
            <a:ext cx="6019800" cy="461665"/>
          </a:xfrm>
          <a:prstGeom prst="rect">
            <a:avLst/>
          </a:prstGeom>
        </p:spPr>
        <p:txBody>
          <a:bodyPr wrap="square">
            <a:spAutoFit/>
          </a:bodyPr>
          <a:lstStyle/>
          <a:p>
            <a:pPr lvl="0"/>
            <a:r>
              <a:rPr lang="en-US" sz="1200" dirty="0">
                <a:solidFill>
                  <a:srgbClr val="F4F9FF"/>
                </a:solidFill>
              </a:rPr>
              <a:t>‘François Vase,’</a:t>
            </a:r>
          </a:p>
          <a:p>
            <a:pPr lvl="0"/>
            <a:r>
              <a:rPr lang="en-US" sz="1200" dirty="0">
                <a:solidFill>
                  <a:srgbClr val="660066"/>
                </a:solidFill>
              </a:rPr>
              <a:t>Attic bf volute </a:t>
            </a:r>
            <a:r>
              <a:rPr lang="en-US" sz="1200" dirty="0" err="1">
                <a:solidFill>
                  <a:srgbClr val="660066"/>
                </a:solidFill>
              </a:rPr>
              <a:t>krater</a:t>
            </a:r>
            <a:r>
              <a:rPr lang="en-US" sz="1200" dirty="0">
                <a:solidFill>
                  <a:srgbClr val="660066"/>
                </a:solidFill>
              </a:rPr>
              <a:t>, </a:t>
            </a:r>
            <a:r>
              <a:rPr lang="en-US" sz="1200" dirty="0" err="1">
                <a:solidFill>
                  <a:srgbClr val="660066"/>
                </a:solidFill>
              </a:rPr>
              <a:t>Ergotimos</a:t>
            </a:r>
            <a:r>
              <a:rPr lang="en-US" sz="1200" dirty="0">
                <a:solidFill>
                  <a:srgbClr val="660066"/>
                </a:solidFill>
              </a:rPr>
              <a:t> and </a:t>
            </a:r>
            <a:r>
              <a:rPr lang="en-US" sz="1200" dirty="0" err="1">
                <a:solidFill>
                  <a:srgbClr val="660066"/>
                </a:solidFill>
              </a:rPr>
              <a:t>Kleitias</a:t>
            </a:r>
            <a:r>
              <a:rPr lang="en-US" sz="1200" dirty="0">
                <a:solidFill>
                  <a:srgbClr val="660066"/>
                </a:solidFill>
              </a:rPr>
              <a:t>, ca.570 BC, Florence 4209</a:t>
            </a:r>
          </a:p>
        </p:txBody>
      </p:sp>
      <p:sp>
        <p:nvSpPr>
          <p:cNvPr id="15" name="Rectangle 14"/>
          <p:cNvSpPr/>
          <p:nvPr/>
        </p:nvSpPr>
        <p:spPr bwMode="auto">
          <a:xfrm>
            <a:off x="3276600" y="1752600"/>
            <a:ext cx="1219200" cy="304800"/>
          </a:xfrm>
          <a:prstGeom prst="rect">
            <a:avLst/>
          </a:prstGeom>
          <a:solidFill>
            <a:srgbClr val="F5F5F5"/>
          </a:solidFill>
          <a:ln w="9525" cap="flat" cmpd="sng" algn="ctr">
            <a:solidFill>
              <a:srgbClr val="F5F5F5"/>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60" charset="0"/>
              <a:ea typeface="ＭＳ Ｐゴシック" pitchFamily="-60" charset="-128"/>
              <a:cs typeface="ＭＳ Ｐゴシック" pitchFamily="-60" charset="-12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04800"/>
            <a:ext cx="5794300" cy="1384995"/>
          </a:xfrm>
          <a:prstGeom prst="rect">
            <a:avLst/>
          </a:prstGeom>
          <a:noFill/>
        </p:spPr>
        <p:txBody>
          <a:bodyPr wrap="none" rtlCol="0">
            <a:spAutoFit/>
          </a:bodyPr>
          <a:lstStyle/>
          <a:p>
            <a:r>
              <a:rPr lang="en-US" sz="3600" dirty="0">
                <a:solidFill>
                  <a:srgbClr val="FFFFE2"/>
                </a:solidFill>
              </a:rPr>
              <a:t>SOPHOCLES, </a:t>
            </a:r>
            <a:r>
              <a:rPr lang="en-US" sz="3600" i="1" dirty="0" err="1">
                <a:solidFill>
                  <a:srgbClr val="FFFFE2"/>
                </a:solidFill>
              </a:rPr>
              <a:t>TrGF</a:t>
            </a:r>
            <a:r>
              <a:rPr lang="en-US" sz="3600" dirty="0">
                <a:solidFill>
                  <a:srgbClr val="FFFFE2"/>
                </a:solidFill>
              </a:rPr>
              <a:t> F 618:</a:t>
            </a:r>
          </a:p>
          <a:p>
            <a:endParaRPr lang="en-US" dirty="0">
              <a:solidFill>
                <a:srgbClr val="FFFFE2"/>
              </a:solidFill>
            </a:endParaRPr>
          </a:p>
          <a:p>
            <a:r>
              <a:rPr lang="en-US" dirty="0">
                <a:solidFill>
                  <a:srgbClr val="FFFFE2"/>
                </a:solidFill>
              </a:rPr>
              <a:t> </a:t>
            </a:r>
          </a:p>
        </p:txBody>
      </p:sp>
      <p:pic>
        <p:nvPicPr>
          <p:cNvPr id="3" name="Picture 2" descr="soph fr 618.jpg"/>
          <p:cNvPicPr>
            <a:picLocks noChangeAspect="1"/>
          </p:cNvPicPr>
          <p:nvPr/>
        </p:nvPicPr>
        <p:blipFill>
          <a:blip r:embed="rId2"/>
          <a:stretch>
            <a:fillRect/>
          </a:stretch>
        </p:blipFill>
        <p:spPr>
          <a:xfrm>
            <a:off x="1752600" y="3048000"/>
            <a:ext cx="4953000" cy="853017"/>
          </a:xfrm>
          <a:prstGeom prst="rect">
            <a:avLst/>
          </a:prstGeom>
        </p:spPr>
      </p:pic>
      <p:sp>
        <p:nvSpPr>
          <p:cNvPr id="4" name="TextBox 3"/>
          <p:cNvSpPr txBox="1"/>
          <p:nvPr/>
        </p:nvSpPr>
        <p:spPr>
          <a:xfrm>
            <a:off x="152400" y="1600200"/>
            <a:ext cx="8356199" cy="954107"/>
          </a:xfrm>
          <a:prstGeom prst="rect">
            <a:avLst/>
          </a:prstGeom>
          <a:noFill/>
        </p:spPr>
        <p:txBody>
          <a:bodyPr wrap="none" rtlCol="0">
            <a:spAutoFit/>
          </a:bodyPr>
          <a:lstStyle/>
          <a:p>
            <a:r>
              <a:rPr lang="en-US" dirty="0">
                <a:solidFill>
                  <a:schemeClr val="bg1"/>
                </a:solidFill>
              </a:rPr>
              <a:t>‘</a:t>
            </a:r>
            <a:r>
              <a:rPr lang="en-US" sz="2800" dirty="0">
                <a:solidFill>
                  <a:schemeClr val="bg1"/>
                </a:solidFill>
              </a:rPr>
              <a:t>He [</a:t>
            </a:r>
            <a:r>
              <a:rPr lang="en-US" sz="2800" dirty="0" err="1">
                <a:solidFill>
                  <a:schemeClr val="bg1"/>
                </a:solidFill>
              </a:rPr>
              <a:t>Peleus</a:t>
            </a:r>
            <a:r>
              <a:rPr lang="en-US" sz="2800" dirty="0">
                <a:solidFill>
                  <a:schemeClr val="bg1"/>
                </a:solidFill>
              </a:rPr>
              <a:t>] wed when he wed voiceless marriages </a:t>
            </a:r>
          </a:p>
          <a:p>
            <a:r>
              <a:rPr lang="en-US" sz="2800" dirty="0">
                <a:solidFill>
                  <a:schemeClr val="bg1"/>
                </a:solidFill>
              </a:rPr>
              <a:t>once entwined with Thetis who took all shapes...’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Herakles_Nereus_Louvre_CA823"/>
          <p:cNvPicPr>
            <a:picLocks noChangeAspect="1" noChangeArrowheads="1"/>
          </p:cNvPicPr>
          <p:nvPr/>
        </p:nvPicPr>
        <p:blipFill>
          <a:blip r:embed="rId3"/>
          <a:srcRect/>
          <a:stretch>
            <a:fillRect/>
          </a:stretch>
        </p:blipFill>
        <p:spPr bwMode="auto">
          <a:xfrm>
            <a:off x="304800" y="762000"/>
            <a:ext cx="4038600" cy="3244850"/>
          </a:xfrm>
          <a:prstGeom prst="rect">
            <a:avLst/>
          </a:prstGeom>
          <a:noFill/>
          <a:ln w="57150">
            <a:solidFill>
              <a:srgbClr val="CBC0DC"/>
            </a:solidFill>
            <a:miter lim="800000"/>
            <a:headEnd/>
            <a:tailEnd/>
          </a:ln>
        </p:spPr>
      </p:pic>
      <p:sp>
        <p:nvSpPr>
          <p:cNvPr id="36867" name="Rectangle 3"/>
          <p:cNvSpPr>
            <a:spLocks noChangeArrowheads="1"/>
          </p:cNvSpPr>
          <p:nvPr/>
        </p:nvSpPr>
        <p:spPr bwMode="auto">
          <a:xfrm>
            <a:off x="363537" y="4114800"/>
            <a:ext cx="3598863" cy="457200"/>
          </a:xfrm>
          <a:prstGeom prst="rect">
            <a:avLst/>
          </a:prstGeom>
          <a:noFill/>
          <a:ln w="9525">
            <a:noFill/>
            <a:miter lim="800000"/>
            <a:headEnd/>
            <a:tailEnd/>
          </a:ln>
        </p:spPr>
        <p:txBody>
          <a:bodyPr wrap="none">
            <a:prstTxWarp prst="textNoShape">
              <a:avLst/>
            </a:prstTxWarp>
            <a:spAutoFit/>
          </a:bodyPr>
          <a:lstStyle/>
          <a:p>
            <a:r>
              <a:rPr lang="en-US" sz="1200">
                <a:solidFill>
                  <a:srgbClr val="E6E6FF"/>
                </a:solidFill>
              </a:rPr>
              <a:t>Boeotian bf lekythos, Istanbul Painter, 590-580 BC</a:t>
            </a:r>
          </a:p>
          <a:p>
            <a:r>
              <a:rPr lang="en-US" sz="1200">
                <a:solidFill>
                  <a:srgbClr val="E6E6FF"/>
                </a:solidFill>
              </a:rPr>
              <a:t> Louvre CA823</a:t>
            </a:r>
          </a:p>
        </p:txBody>
      </p:sp>
      <p:sp>
        <p:nvSpPr>
          <p:cNvPr id="36868" name="Rectangle 4"/>
          <p:cNvSpPr>
            <a:spLocks noChangeArrowheads="1"/>
          </p:cNvSpPr>
          <p:nvPr/>
        </p:nvSpPr>
        <p:spPr bwMode="auto">
          <a:xfrm>
            <a:off x="2209800" y="0"/>
            <a:ext cx="4002088" cy="579438"/>
          </a:xfrm>
          <a:prstGeom prst="rect">
            <a:avLst/>
          </a:prstGeom>
          <a:noFill/>
          <a:ln w="9525">
            <a:noFill/>
            <a:miter lim="800000"/>
            <a:headEnd/>
            <a:tailEnd/>
          </a:ln>
        </p:spPr>
        <p:txBody>
          <a:bodyPr wrap="none">
            <a:prstTxWarp prst="textNoShape">
              <a:avLst/>
            </a:prstTxWarp>
            <a:spAutoFit/>
          </a:bodyPr>
          <a:lstStyle/>
          <a:p>
            <a:r>
              <a:rPr lang="en-US" sz="3200">
                <a:solidFill>
                  <a:srgbClr val="E6E6FF"/>
                </a:solidFill>
              </a:rPr>
              <a:t>Heracles and Nereus</a:t>
            </a:r>
            <a:endParaRPr lang="en-US" sz="1200">
              <a:solidFill>
                <a:schemeClr val="accent1"/>
              </a:solidFill>
            </a:endParaRPr>
          </a:p>
        </p:txBody>
      </p:sp>
      <p:sp>
        <p:nvSpPr>
          <p:cNvPr id="36869" name="Rectangle 5"/>
          <p:cNvSpPr>
            <a:spLocks noChangeArrowheads="1"/>
          </p:cNvSpPr>
          <p:nvPr/>
        </p:nvSpPr>
        <p:spPr bwMode="auto">
          <a:xfrm>
            <a:off x="6248400" y="762000"/>
            <a:ext cx="1752600" cy="1846659"/>
          </a:xfrm>
          <a:prstGeom prst="rect">
            <a:avLst/>
          </a:prstGeom>
          <a:noFill/>
          <a:ln w="9525">
            <a:noFill/>
            <a:miter lim="800000"/>
            <a:headEnd/>
            <a:tailEnd/>
          </a:ln>
        </p:spPr>
        <p:txBody>
          <a:bodyPr>
            <a:prstTxWarp prst="textNoShape">
              <a:avLst/>
            </a:prstTxWarp>
            <a:spAutoFit/>
          </a:bodyPr>
          <a:lstStyle/>
          <a:p>
            <a:r>
              <a:rPr lang="en-US" sz="1800">
                <a:solidFill>
                  <a:srgbClr val="E6E6FF"/>
                </a:solidFill>
              </a:rPr>
              <a:t>OLD MEN OF </a:t>
            </a:r>
          </a:p>
          <a:p>
            <a:r>
              <a:rPr lang="en-US" sz="1800">
                <a:solidFill>
                  <a:srgbClr val="E6E6FF"/>
                </a:solidFill>
              </a:rPr>
              <a:t>THE SEA:</a:t>
            </a:r>
          </a:p>
          <a:p>
            <a:endParaRPr lang="en-US" sz="1800">
              <a:solidFill>
                <a:srgbClr val="E6E6FF"/>
              </a:solidFill>
            </a:endParaRPr>
          </a:p>
          <a:p>
            <a:r>
              <a:rPr lang="en-US" sz="2000">
                <a:solidFill>
                  <a:srgbClr val="E6E6FF"/>
                </a:solidFill>
              </a:rPr>
              <a:t>NEREUS</a:t>
            </a:r>
          </a:p>
          <a:p>
            <a:r>
              <a:rPr lang="en-US" sz="2000">
                <a:solidFill>
                  <a:srgbClr val="E6E6FF"/>
                </a:solidFill>
              </a:rPr>
              <a:t>PROTEUS</a:t>
            </a:r>
          </a:p>
          <a:p>
            <a:r>
              <a:rPr lang="en-US" sz="2000">
                <a:solidFill>
                  <a:srgbClr val="E6E6FF"/>
                </a:solidFill>
              </a:rPr>
              <a:t>GLAUCUS</a:t>
            </a:r>
            <a:endParaRPr lang="en-US" sz="2000">
              <a:solidFill>
                <a:srgbClr val="F4F9FF"/>
              </a:solidFill>
            </a:endParaRPr>
          </a:p>
        </p:txBody>
      </p:sp>
      <p:pic>
        <p:nvPicPr>
          <p:cNvPr id="36870" name="Picture 6" descr="Malibu 87AE22 LysippdesPM"/>
          <p:cNvPicPr>
            <a:picLocks noChangeAspect="1" noChangeArrowheads="1"/>
          </p:cNvPicPr>
          <p:nvPr/>
        </p:nvPicPr>
        <p:blipFill>
          <a:blip r:embed="rId4"/>
          <a:srcRect/>
          <a:stretch>
            <a:fillRect/>
          </a:stretch>
        </p:blipFill>
        <p:spPr bwMode="auto">
          <a:xfrm>
            <a:off x="4876800" y="2743200"/>
            <a:ext cx="3925888" cy="3962400"/>
          </a:xfrm>
          <a:prstGeom prst="rect">
            <a:avLst/>
          </a:prstGeom>
          <a:noFill/>
          <a:ln w="38100">
            <a:solidFill>
              <a:srgbClr val="CBC0DC"/>
            </a:solidFill>
            <a:miter lim="800000"/>
            <a:headEnd/>
            <a:tailEnd/>
          </a:ln>
        </p:spPr>
      </p:pic>
      <p:sp>
        <p:nvSpPr>
          <p:cNvPr id="36871" name="Rectangle 7"/>
          <p:cNvSpPr>
            <a:spLocks noChangeArrowheads="1"/>
          </p:cNvSpPr>
          <p:nvPr/>
        </p:nvSpPr>
        <p:spPr bwMode="auto">
          <a:xfrm>
            <a:off x="1143000" y="6096000"/>
            <a:ext cx="3419475" cy="457200"/>
          </a:xfrm>
          <a:prstGeom prst="rect">
            <a:avLst/>
          </a:prstGeom>
          <a:noFill/>
          <a:ln w="9525">
            <a:noFill/>
            <a:miter lim="800000"/>
            <a:headEnd/>
            <a:tailEnd/>
          </a:ln>
        </p:spPr>
        <p:txBody>
          <a:bodyPr wrap="none">
            <a:prstTxWarp prst="textNoShape">
              <a:avLst/>
            </a:prstTxWarp>
            <a:spAutoFit/>
          </a:bodyPr>
          <a:lstStyle/>
          <a:p>
            <a:r>
              <a:rPr lang="en-US" sz="1200">
                <a:solidFill>
                  <a:srgbClr val="E6E6FF"/>
                </a:solidFill>
              </a:rPr>
              <a:t>Attic bf lekythos, Lysippides Painter, ca. 520 BC</a:t>
            </a:r>
          </a:p>
          <a:p>
            <a:r>
              <a:rPr lang="en-US" sz="1200">
                <a:solidFill>
                  <a:srgbClr val="E6E6FF"/>
                </a:solidFill>
              </a:rPr>
              <a:t> Malibu 87AE22</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4"/>
          <p:cNvSpPr>
            <a:spLocks noChangeArrowheads="1"/>
          </p:cNvSpPr>
          <p:nvPr/>
        </p:nvSpPr>
        <p:spPr bwMode="auto">
          <a:xfrm>
            <a:off x="6732240" y="5733256"/>
            <a:ext cx="2132315" cy="600164"/>
          </a:xfrm>
          <a:prstGeom prst="rect">
            <a:avLst/>
          </a:prstGeom>
          <a:noFill/>
          <a:ln w="9525">
            <a:noFill/>
            <a:miter lim="800000"/>
            <a:headEnd/>
            <a:tailEnd/>
          </a:ln>
        </p:spPr>
        <p:txBody>
          <a:bodyPr wrap="none">
            <a:prstTxWarp prst="textNoShape">
              <a:avLst/>
            </a:prstTxWarp>
            <a:spAutoFit/>
          </a:bodyPr>
          <a:lstStyle/>
          <a:p>
            <a:r>
              <a:rPr lang="en-US" sz="1100" dirty="0">
                <a:solidFill>
                  <a:srgbClr val="FFCEB6"/>
                </a:solidFill>
              </a:rPr>
              <a:t>Attic bf cup, ca. 575-550 BC</a:t>
            </a:r>
          </a:p>
          <a:p>
            <a:r>
              <a:rPr lang="en-US" sz="1100" dirty="0">
                <a:solidFill>
                  <a:srgbClr val="FFCEB6"/>
                </a:solidFill>
              </a:rPr>
              <a:t>Museo </a:t>
            </a:r>
            <a:r>
              <a:rPr lang="en-US" sz="1100" dirty="0" err="1">
                <a:solidFill>
                  <a:srgbClr val="FFCEB6"/>
                </a:solidFill>
              </a:rPr>
              <a:t>Archeologico</a:t>
            </a:r>
            <a:r>
              <a:rPr lang="en-US" sz="1100" dirty="0">
                <a:solidFill>
                  <a:srgbClr val="FFCEB6"/>
                </a:solidFill>
              </a:rPr>
              <a:t> Nazionale</a:t>
            </a:r>
          </a:p>
          <a:p>
            <a:r>
              <a:rPr lang="en-US" sz="1100" dirty="0">
                <a:solidFill>
                  <a:srgbClr val="FFCEB6"/>
                </a:solidFill>
              </a:rPr>
              <a:t>di </a:t>
            </a:r>
            <a:r>
              <a:rPr lang="en-US" sz="1100" dirty="0" err="1">
                <a:solidFill>
                  <a:srgbClr val="FFCEB6"/>
                </a:solidFill>
              </a:rPr>
              <a:t>Tarquinia</a:t>
            </a:r>
            <a:r>
              <a:rPr lang="en-US" sz="1100" dirty="0">
                <a:solidFill>
                  <a:srgbClr val="FFCEB6"/>
                </a:solidFill>
              </a:rPr>
              <a:t> RC 4194</a:t>
            </a:r>
            <a:endParaRPr lang="en-US" sz="1600" dirty="0">
              <a:solidFill>
                <a:srgbClr val="FFCEB6"/>
              </a:solidFill>
            </a:endParaRPr>
          </a:p>
        </p:txBody>
      </p:sp>
      <p:sp>
        <p:nvSpPr>
          <p:cNvPr id="47107" name="Rectangle 8"/>
          <p:cNvSpPr>
            <a:spLocks noChangeArrowheads="1"/>
          </p:cNvSpPr>
          <p:nvPr/>
        </p:nvSpPr>
        <p:spPr bwMode="auto">
          <a:xfrm>
            <a:off x="-52172" y="116632"/>
            <a:ext cx="9221435" cy="400110"/>
          </a:xfrm>
          <a:prstGeom prst="rect">
            <a:avLst/>
          </a:prstGeom>
          <a:noFill/>
          <a:ln w="9525">
            <a:noFill/>
            <a:miter lim="800000"/>
            <a:headEnd/>
            <a:tailEnd/>
          </a:ln>
        </p:spPr>
        <p:txBody>
          <a:bodyPr wrap="none">
            <a:prstTxWarp prst="textNoShape">
              <a:avLst/>
            </a:prstTxWarp>
            <a:spAutoFit/>
          </a:bodyPr>
          <a:lstStyle/>
          <a:p>
            <a:r>
              <a:rPr lang="en-US" sz="2000" dirty="0">
                <a:solidFill>
                  <a:srgbClr val="FFDDC4"/>
                </a:solidFill>
              </a:rPr>
              <a:t>NEREIDS DANCE ON RIM AS HERACLES WRESTLES NEREUS ON TONDO</a:t>
            </a:r>
            <a:endParaRPr lang="en-US" dirty="0"/>
          </a:p>
        </p:txBody>
      </p:sp>
      <p:pic>
        <p:nvPicPr>
          <p:cNvPr id="47108" name="Picture 6" descr="Nereids.jpg"/>
          <p:cNvPicPr>
            <a:picLocks noChangeAspect="1"/>
          </p:cNvPicPr>
          <p:nvPr/>
        </p:nvPicPr>
        <p:blipFill>
          <a:blip r:embed="rId3"/>
          <a:srcRect/>
          <a:stretch>
            <a:fillRect/>
          </a:stretch>
        </p:blipFill>
        <p:spPr bwMode="auto">
          <a:xfrm>
            <a:off x="683568" y="764704"/>
            <a:ext cx="5943600" cy="59563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1" descr="Atalanta_Peleus_Staatliche_Antikensammlungen_596.jpg"/>
          <p:cNvPicPr>
            <a:picLocks noChangeAspect="1"/>
          </p:cNvPicPr>
          <p:nvPr/>
        </p:nvPicPr>
        <p:blipFill>
          <a:blip r:embed="rId2"/>
          <a:srcRect/>
          <a:stretch>
            <a:fillRect/>
          </a:stretch>
        </p:blipFill>
        <p:spPr bwMode="auto">
          <a:xfrm>
            <a:off x="533400" y="990600"/>
            <a:ext cx="3929062" cy="2531213"/>
          </a:xfrm>
          <a:prstGeom prst="rect">
            <a:avLst/>
          </a:prstGeom>
          <a:noFill/>
          <a:ln w="12700">
            <a:solidFill>
              <a:srgbClr val="FFCC07"/>
            </a:solidFill>
            <a:round/>
            <a:headEnd/>
            <a:tailEnd/>
          </a:ln>
        </p:spPr>
      </p:pic>
      <p:sp>
        <p:nvSpPr>
          <p:cNvPr id="44035" name="TextBox 2"/>
          <p:cNvSpPr txBox="1">
            <a:spLocks noChangeArrowheads="1"/>
          </p:cNvSpPr>
          <p:nvPr/>
        </p:nvSpPr>
        <p:spPr bwMode="auto">
          <a:xfrm>
            <a:off x="2286000" y="152400"/>
            <a:ext cx="4719638" cy="584200"/>
          </a:xfrm>
          <a:prstGeom prst="rect">
            <a:avLst/>
          </a:prstGeom>
          <a:noFill/>
          <a:ln w="9525">
            <a:noFill/>
            <a:miter lim="800000"/>
            <a:headEnd/>
            <a:tailEnd/>
          </a:ln>
        </p:spPr>
        <p:txBody>
          <a:bodyPr wrap="none">
            <a:prstTxWarp prst="textNoShape">
              <a:avLst/>
            </a:prstTxWarp>
            <a:spAutoFit/>
          </a:bodyPr>
          <a:lstStyle/>
          <a:p>
            <a:r>
              <a:rPr lang="en-US" sz="3200">
                <a:solidFill>
                  <a:srgbClr val="FFBB2B"/>
                </a:solidFill>
              </a:rPr>
              <a:t>PELEUS = ‘WRESTLER’</a:t>
            </a:r>
          </a:p>
        </p:txBody>
      </p:sp>
      <p:sp>
        <p:nvSpPr>
          <p:cNvPr id="4" name="TextBox 3"/>
          <p:cNvSpPr txBox="1"/>
          <p:nvPr/>
        </p:nvSpPr>
        <p:spPr>
          <a:xfrm>
            <a:off x="533400" y="6172200"/>
            <a:ext cx="8146481" cy="338554"/>
          </a:xfrm>
          <a:prstGeom prst="rect">
            <a:avLst/>
          </a:prstGeom>
          <a:noFill/>
        </p:spPr>
        <p:txBody>
          <a:bodyPr wrap="none">
            <a:spAutoFit/>
          </a:bodyPr>
          <a:lstStyle/>
          <a:p>
            <a:pPr>
              <a:defRPr/>
            </a:pPr>
            <a:r>
              <a:rPr lang="en-US" sz="1600" dirty="0">
                <a:ln>
                  <a:solidFill>
                    <a:srgbClr val="FFBB2B"/>
                  </a:solidFill>
                </a:ln>
                <a:solidFill>
                  <a:srgbClr val="FFBB2B"/>
                </a:solidFill>
              </a:rPr>
              <a:t>PELEUS WRESTLES WITH ATALANTA FOR THE HIDE OF THE CALEDONIAN BOAR</a:t>
            </a:r>
          </a:p>
        </p:txBody>
      </p:sp>
      <p:sp>
        <p:nvSpPr>
          <p:cNvPr id="44037" name="TextBox 4"/>
          <p:cNvSpPr txBox="1">
            <a:spLocks noChangeArrowheads="1"/>
          </p:cNvSpPr>
          <p:nvPr/>
        </p:nvSpPr>
        <p:spPr bwMode="auto">
          <a:xfrm>
            <a:off x="1143000" y="3657600"/>
            <a:ext cx="2819400" cy="523220"/>
          </a:xfrm>
          <a:prstGeom prst="rect">
            <a:avLst/>
          </a:prstGeom>
          <a:noFill/>
          <a:ln w="9525">
            <a:noFill/>
            <a:miter lim="800000"/>
            <a:headEnd/>
            <a:tailEnd/>
          </a:ln>
        </p:spPr>
        <p:txBody>
          <a:bodyPr wrap="square">
            <a:prstTxWarp prst="textNoShape">
              <a:avLst/>
            </a:prstTxWarp>
            <a:spAutoFit/>
          </a:bodyPr>
          <a:lstStyle/>
          <a:p>
            <a:r>
              <a:rPr lang="en-US" sz="1400">
                <a:solidFill>
                  <a:srgbClr val="FFBB2B"/>
                </a:solidFill>
              </a:rPr>
              <a:t>Chalcidian hydria, Inscription Ptr</a:t>
            </a:r>
          </a:p>
          <a:p>
            <a:r>
              <a:rPr lang="en-US" sz="1400">
                <a:solidFill>
                  <a:srgbClr val="FFBB2B"/>
                </a:solidFill>
              </a:rPr>
              <a:t>ca. 550 BC, Munich 596</a:t>
            </a:r>
          </a:p>
        </p:txBody>
      </p:sp>
      <p:pic>
        <p:nvPicPr>
          <p:cNvPr id="6" name="Picture 5" descr="fame-sparta-atalanta-peleus1-1.jpg"/>
          <p:cNvPicPr>
            <a:picLocks noChangeAspect="1"/>
          </p:cNvPicPr>
          <p:nvPr/>
        </p:nvPicPr>
        <p:blipFill>
          <a:blip r:embed="rId3"/>
          <a:stretch>
            <a:fillRect/>
          </a:stretch>
        </p:blipFill>
        <p:spPr>
          <a:xfrm>
            <a:off x="5638800" y="1183576"/>
            <a:ext cx="2895600" cy="3098292"/>
          </a:xfrm>
          <a:prstGeom prst="rect">
            <a:avLst/>
          </a:prstGeom>
          <a:solidFill>
            <a:srgbClr val="020200"/>
          </a:solidFill>
          <a:ln>
            <a:solidFill>
              <a:srgbClr val="FFBB2B"/>
            </a:solidFill>
          </a:ln>
        </p:spPr>
      </p:pic>
      <p:sp>
        <p:nvSpPr>
          <p:cNvPr id="7" name="Rectangle 6"/>
          <p:cNvSpPr/>
          <p:nvPr/>
        </p:nvSpPr>
        <p:spPr>
          <a:xfrm>
            <a:off x="5791200" y="4419600"/>
            <a:ext cx="2590800" cy="307777"/>
          </a:xfrm>
          <a:prstGeom prst="rect">
            <a:avLst/>
          </a:prstGeom>
        </p:spPr>
        <p:txBody>
          <a:bodyPr wrap="square">
            <a:spAutoFit/>
          </a:bodyPr>
          <a:lstStyle/>
          <a:p>
            <a:pPr lvl="0"/>
            <a:r>
              <a:rPr lang="en-US" sz="1400">
                <a:solidFill>
                  <a:srgbClr val="FFBB2B"/>
                </a:solidFill>
              </a:rPr>
              <a:t>Chalcidian hydria, ca. 550 BC</a:t>
            </a:r>
          </a:p>
        </p:txBody>
      </p:sp>
      <p:sp>
        <p:nvSpPr>
          <p:cNvPr id="8" name="Right Triangle 7"/>
          <p:cNvSpPr/>
          <p:nvPr/>
        </p:nvSpPr>
        <p:spPr bwMode="auto">
          <a:xfrm rot="393839">
            <a:off x="5437133" y="3429000"/>
            <a:ext cx="914400" cy="914400"/>
          </a:xfrm>
          <a:prstGeom prst="rtTriangl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60" charset="0"/>
              <a:ea typeface="ＭＳ Ｐゴシック" pitchFamily="-60" charset="-128"/>
              <a:cs typeface="ＭＳ Ｐゴシック" pitchFamily="-60"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ChangeArrowheads="1"/>
          </p:cNvSpPr>
          <p:nvPr/>
        </p:nvSpPr>
        <p:spPr bwMode="auto">
          <a:xfrm>
            <a:off x="3615208" y="1773533"/>
            <a:ext cx="2633663" cy="396875"/>
          </a:xfrm>
          <a:prstGeom prst="rect">
            <a:avLst/>
          </a:prstGeom>
          <a:noFill/>
          <a:ln w="9525">
            <a:noFill/>
            <a:miter lim="800000"/>
            <a:headEnd/>
            <a:tailEnd/>
          </a:ln>
        </p:spPr>
        <p:txBody>
          <a:bodyPr wrap="none">
            <a:prstTxWarp prst="textNoShape">
              <a:avLst/>
            </a:prstTxWarp>
            <a:spAutoFit/>
          </a:bodyPr>
          <a:lstStyle/>
          <a:p>
            <a:r>
              <a:rPr lang="en-US" sz="1000" dirty="0">
                <a:solidFill>
                  <a:srgbClr val="FFCF34"/>
                </a:solidFill>
              </a:rPr>
              <a:t>Attic bf amphora, Manner of </a:t>
            </a:r>
            <a:r>
              <a:rPr lang="en-US" sz="1000" dirty="0" err="1">
                <a:solidFill>
                  <a:srgbClr val="FFCF34"/>
                </a:solidFill>
              </a:rPr>
              <a:t>Leagros</a:t>
            </a:r>
            <a:r>
              <a:rPr lang="en-US" sz="1000" dirty="0">
                <a:solidFill>
                  <a:srgbClr val="FFCF34"/>
                </a:solidFill>
              </a:rPr>
              <a:t> Group</a:t>
            </a:r>
          </a:p>
          <a:p>
            <a:r>
              <a:rPr lang="en-US" sz="1000" dirty="0">
                <a:solidFill>
                  <a:srgbClr val="FFCF34"/>
                </a:solidFill>
              </a:rPr>
              <a:t>ca. 510 BC,  Munich 1415</a:t>
            </a:r>
            <a:endParaRPr lang="en-US" sz="1200" dirty="0">
              <a:solidFill>
                <a:srgbClr val="FFCF34"/>
              </a:solidFill>
            </a:endParaRPr>
          </a:p>
        </p:txBody>
      </p:sp>
      <p:pic>
        <p:nvPicPr>
          <p:cNvPr id="53251" name="Picture 9" descr="BostonMFA1972"/>
          <p:cNvPicPr>
            <a:picLocks noChangeAspect="1" noChangeArrowheads="1"/>
          </p:cNvPicPr>
          <p:nvPr/>
        </p:nvPicPr>
        <p:blipFill>
          <a:blip r:embed="rId3"/>
          <a:srcRect/>
          <a:stretch>
            <a:fillRect/>
          </a:stretch>
        </p:blipFill>
        <p:spPr bwMode="auto">
          <a:xfrm>
            <a:off x="3217139" y="4831266"/>
            <a:ext cx="5638800" cy="1838325"/>
          </a:xfrm>
          <a:prstGeom prst="rect">
            <a:avLst/>
          </a:prstGeom>
          <a:noFill/>
          <a:ln w="9525">
            <a:solidFill>
              <a:srgbClr val="FFCC07"/>
            </a:solidFill>
            <a:miter lim="800000"/>
            <a:headEnd/>
            <a:tailEnd/>
          </a:ln>
        </p:spPr>
      </p:pic>
      <p:sp>
        <p:nvSpPr>
          <p:cNvPr id="53252" name="Rectangle 10"/>
          <p:cNvSpPr>
            <a:spLocks noChangeArrowheads="1"/>
          </p:cNvSpPr>
          <p:nvPr/>
        </p:nvSpPr>
        <p:spPr bwMode="auto">
          <a:xfrm>
            <a:off x="4932039" y="230273"/>
            <a:ext cx="3765774" cy="1077218"/>
          </a:xfrm>
          <a:prstGeom prst="rect">
            <a:avLst/>
          </a:prstGeom>
          <a:noFill/>
          <a:ln w="9525">
            <a:noFill/>
            <a:miter lim="800000"/>
            <a:headEnd/>
            <a:tailEnd/>
          </a:ln>
        </p:spPr>
        <p:txBody>
          <a:bodyPr wrap="none">
            <a:prstTxWarp prst="textNoShape">
              <a:avLst/>
            </a:prstTxWarp>
            <a:spAutoFit/>
          </a:bodyPr>
          <a:lstStyle/>
          <a:p>
            <a:r>
              <a:rPr lang="en-US" sz="3200" dirty="0">
                <a:solidFill>
                  <a:srgbClr val="FFC715"/>
                </a:solidFill>
              </a:rPr>
              <a:t>CHIRON, PELEUS </a:t>
            </a:r>
          </a:p>
          <a:p>
            <a:r>
              <a:rPr lang="en-US" sz="3200" dirty="0">
                <a:solidFill>
                  <a:srgbClr val="FFC715"/>
                </a:solidFill>
              </a:rPr>
              <a:t>AND THETIS</a:t>
            </a:r>
            <a:endParaRPr lang="en-US" dirty="0">
              <a:solidFill>
                <a:srgbClr val="FFC715"/>
              </a:solidFill>
            </a:endParaRPr>
          </a:p>
        </p:txBody>
      </p:sp>
      <p:sp>
        <p:nvSpPr>
          <p:cNvPr id="53253" name="Rectangle 11"/>
          <p:cNvSpPr>
            <a:spLocks noChangeArrowheads="1"/>
          </p:cNvSpPr>
          <p:nvPr/>
        </p:nvSpPr>
        <p:spPr bwMode="auto">
          <a:xfrm>
            <a:off x="864501" y="5949280"/>
            <a:ext cx="1943161" cy="400110"/>
          </a:xfrm>
          <a:prstGeom prst="rect">
            <a:avLst/>
          </a:prstGeom>
          <a:noFill/>
          <a:ln w="9525">
            <a:noFill/>
            <a:miter lim="800000"/>
            <a:headEnd/>
            <a:tailEnd/>
          </a:ln>
        </p:spPr>
        <p:txBody>
          <a:bodyPr wrap="none">
            <a:prstTxWarp prst="textNoShape">
              <a:avLst/>
            </a:prstTxWarp>
            <a:spAutoFit/>
          </a:bodyPr>
          <a:lstStyle/>
          <a:p>
            <a:r>
              <a:rPr lang="en-US" sz="1000" dirty="0">
                <a:solidFill>
                  <a:srgbClr val="FFC715"/>
                </a:solidFill>
              </a:rPr>
              <a:t>Attic </a:t>
            </a:r>
            <a:r>
              <a:rPr lang="en-US" sz="1000" dirty="0" err="1">
                <a:solidFill>
                  <a:srgbClr val="FFC715"/>
                </a:solidFill>
              </a:rPr>
              <a:t>rf</a:t>
            </a:r>
            <a:r>
              <a:rPr lang="en-US" sz="1000" dirty="0">
                <a:solidFill>
                  <a:srgbClr val="FFC715"/>
                </a:solidFill>
              </a:rPr>
              <a:t> </a:t>
            </a:r>
            <a:r>
              <a:rPr lang="en-US" sz="1000" dirty="0" err="1">
                <a:solidFill>
                  <a:srgbClr val="FFC715"/>
                </a:solidFill>
              </a:rPr>
              <a:t>calx</a:t>
            </a:r>
            <a:r>
              <a:rPr lang="en-US" sz="1000" dirty="0">
                <a:solidFill>
                  <a:srgbClr val="FFC715"/>
                </a:solidFill>
              </a:rPr>
              <a:t> krater, ca. 460 BC, </a:t>
            </a:r>
          </a:p>
          <a:p>
            <a:r>
              <a:rPr lang="en-US" sz="1000" dirty="0">
                <a:solidFill>
                  <a:srgbClr val="FFC715"/>
                </a:solidFill>
              </a:rPr>
              <a:t>Boston MFA 1972.850</a:t>
            </a:r>
            <a:endParaRPr lang="en-US" sz="1200" dirty="0">
              <a:solidFill>
                <a:srgbClr val="FFC715"/>
              </a:solidFill>
            </a:endParaRPr>
          </a:p>
        </p:txBody>
      </p:sp>
      <p:pic>
        <p:nvPicPr>
          <p:cNvPr id="7" name="Picture 6" descr="Peleus_Thetis_Staatliche_Antikensammlungen_1415.jpg"/>
          <p:cNvPicPr>
            <a:picLocks noChangeAspect="1"/>
          </p:cNvPicPr>
          <p:nvPr/>
        </p:nvPicPr>
        <p:blipFill>
          <a:blip r:embed="rId4"/>
          <a:stretch>
            <a:fillRect/>
          </a:stretch>
        </p:blipFill>
        <p:spPr>
          <a:xfrm>
            <a:off x="182598" y="188640"/>
            <a:ext cx="3306969" cy="2300288"/>
          </a:xfrm>
          <a:prstGeom prst="rect">
            <a:avLst/>
          </a:prstGeom>
        </p:spPr>
      </p:pic>
      <p:pic>
        <p:nvPicPr>
          <p:cNvPr id="8" name="Picture 6" descr="CPtr.jpg">
            <a:extLst>
              <a:ext uri="{FF2B5EF4-FFF2-40B4-BE49-F238E27FC236}">
                <a16:creationId xmlns:a16="http://schemas.microsoft.com/office/drawing/2014/main" id="{62E72A3E-BFD0-3A45-8DB5-8D2A7B6DB1B6}"/>
              </a:ext>
            </a:extLst>
          </p:cNvPr>
          <p:cNvPicPr>
            <a:picLocks noChangeAspect="1"/>
          </p:cNvPicPr>
          <p:nvPr/>
        </p:nvPicPr>
        <p:blipFill>
          <a:blip r:embed="rId5"/>
          <a:srcRect/>
          <a:stretch>
            <a:fillRect/>
          </a:stretch>
        </p:blipFill>
        <p:spPr bwMode="auto">
          <a:xfrm>
            <a:off x="1547664" y="2637920"/>
            <a:ext cx="4270280" cy="2078323"/>
          </a:xfrm>
          <a:prstGeom prst="rect">
            <a:avLst/>
          </a:prstGeom>
          <a:noFill/>
          <a:ln w="9525">
            <a:noFill/>
            <a:miter lim="800000"/>
            <a:headEnd/>
            <a:tailEnd/>
          </a:ln>
        </p:spPr>
      </p:pic>
      <p:sp>
        <p:nvSpPr>
          <p:cNvPr id="2" name="Rectangle 1">
            <a:extLst>
              <a:ext uri="{FF2B5EF4-FFF2-40B4-BE49-F238E27FC236}">
                <a16:creationId xmlns:a16="http://schemas.microsoft.com/office/drawing/2014/main" id="{88BD2621-E4AD-CE41-9D11-9CB57DE48A6C}"/>
              </a:ext>
            </a:extLst>
          </p:cNvPr>
          <p:cNvSpPr/>
          <p:nvPr/>
        </p:nvSpPr>
        <p:spPr>
          <a:xfrm>
            <a:off x="5698839" y="3861048"/>
            <a:ext cx="3168352" cy="400110"/>
          </a:xfrm>
          <a:prstGeom prst="rect">
            <a:avLst/>
          </a:prstGeom>
        </p:spPr>
        <p:txBody>
          <a:bodyPr wrap="square">
            <a:spAutoFit/>
          </a:bodyPr>
          <a:lstStyle/>
          <a:p>
            <a:pPr lvl="0"/>
            <a:r>
              <a:rPr lang="en-US" sz="1000" dirty="0">
                <a:solidFill>
                  <a:srgbClr val="FFCEB6"/>
                </a:solidFill>
              </a:rPr>
              <a:t>Attic bf cup, C Painter, ca. 560 BC, Munich 8966, 8954</a:t>
            </a:r>
            <a:endParaRPr lang="en-US" sz="1200" dirty="0">
              <a:solidFill>
                <a:srgbClr val="FFCEB6"/>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3" descr="redBerlin Peithinoos"/>
          <p:cNvPicPr>
            <a:picLocks noChangeAspect="1" noChangeArrowheads="1"/>
          </p:cNvPicPr>
          <p:nvPr/>
        </p:nvPicPr>
        <p:blipFill>
          <a:blip r:embed="rId3"/>
          <a:srcRect/>
          <a:stretch>
            <a:fillRect/>
          </a:stretch>
        </p:blipFill>
        <p:spPr bwMode="auto">
          <a:xfrm>
            <a:off x="5791200" y="457200"/>
            <a:ext cx="3352800" cy="3160713"/>
          </a:xfrm>
          <a:prstGeom prst="rect">
            <a:avLst/>
          </a:prstGeom>
          <a:noFill/>
          <a:ln w="9525">
            <a:noFill/>
            <a:miter lim="800000"/>
            <a:headEnd/>
            <a:tailEnd/>
          </a:ln>
        </p:spPr>
      </p:pic>
      <p:sp>
        <p:nvSpPr>
          <p:cNvPr id="55299" name="Rectangle 4"/>
          <p:cNvSpPr>
            <a:spLocks noChangeArrowheads="1"/>
          </p:cNvSpPr>
          <p:nvPr/>
        </p:nvSpPr>
        <p:spPr bwMode="auto">
          <a:xfrm>
            <a:off x="6172200" y="3733800"/>
            <a:ext cx="2555875" cy="244475"/>
          </a:xfrm>
          <a:prstGeom prst="rect">
            <a:avLst/>
          </a:prstGeom>
          <a:noFill/>
          <a:ln w="9525">
            <a:noFill/>
            <a:miter lim="800000"/>
            <a:headEnd/>
            <a:tailEnd/>
          </a:ln>
        </p:spPr>
        <p:txBody>
          <a:bodyPr wrap="none">
            <a:prstTxWarp prst="textNoShape">
              <a:avLst/>
            </a:prstTxWarp>
            <a:spAutoFit/>
          </a:bodyPr>
          <a:lstStyle/>
          <a:p>
            <a:r>
              <a:rPr lang="en-US" sz="1000">
                <a:solidFill>
                  <a:srgbClr val="FFCF34"/>
                </a:solidFill>
              </a:rPr>
              <a:t>Tondo of rf cup by Peithinos, Berlin F2279</a:t>
            </a:r>
            <a:endParaRPr lang="en-US" sz="1200">
              <a:solidFill>
                <a:srgbClr val="FFCF34"/>
              </a:solidFill>
            </a:endParaRPr>
          </a:p>
        </p:txBody>
      </p:sp>
      <p:pic>
        <p:nvPicPr>
          <p:cNvPr id="55300" name="Picture 5" descr="Munich 2646 Douris"/>
          <p:cNvPicPr>
            <a:picLocks noChangeAspect="1" noChangeArrowheads="1"/>
          </p:cNvPicPr>
          <p:nvPr/>
        </p:nvPicPr>
        <p:blipFill>
          <a:blip r:embed="rId4"/>
          <a:srcRect/>
          <a:stretch>
            <a:fillRect/>
          </a:stretch>
        </p:blipFill>
        <p:spPr bwMode="auto">
          <a:xfrm>
            <a:off x="5791200" y="4157663"/>
            <a:ext cx="3276600" cy="2111375"/>
          </a:xfrm>
          <a:prstGeom prst="rect">
            <a:avLst/>
          </a:prstGeom>
          <a:noFill/>
          <a:ln w="9525">
            <a:noFill/>
            <a:miter lim="800000"/>
            <a:headEnd/>
            <a:tailEnd/>
          </a:ln>
        </p:spPr>
      </p:pic>
      <p:sp>
        <p:nvSpPr>
          <p:cNvPr id="55301" name="Rectangle 6"/>
          <p:cNvSpPr>
            <a:spLocks noChangeArrowheads="1"/>
          </p:cNvSpPr>
          <p:nvPr/>
        </p:nvSpPr>
        <p:spPr bwMode="auto">
          <a:xfrm>
            <a:off x="6400800" y="6426200"/>
            <a:ext cx="2019300" cy="244475"/>
          </a:xfrm>
          <a:prstGeom prst="rect">
            <a:avLst/>
          </a:prstGeom>
          <a:noFill/>
          <a:ln w="9525">
            <a:noFill/>
            <a:miter lim="800000"/>
            <a:headEnd/>
            <a:tailEnd/>
          </a:ln>
        </p:spPr>
        <p:txBody>
          <a:bodyPr wrap="none">
            <a:prstTxWarp prst="textNoShape">
              <a:avLst/>
            </a:prstTxWarp>
            <a:spAutoFit/>
          </a:bodyPr>
          <a:lstStyle/>
          <a:p>
            <a:r>
              <a:rPr lang="en-US" sz="1000">
                <a:solidFill>
                  <a:srgbClr val="FFCF34"/>
                </a:solidFill>
              </a:rPr>
              <a:t>Attic rf cup, Douris, Munich 2646</a:t>
            </a:r>
            <a:endParaRPr lang="en-US" sz="1200">
              <a:solidFill>
                <a:srgbClr val="FFCF34"/>
              </a:solidFill>
            </a:endParaRPr>
          </a:p>
        </p:txBody>
      </p:sp>
      <p:sp>
        <p:nvSpPr>
          <p:cNvPr id="55302" name="Rectangle 8"/>
          <p:cNvSpPr>
            <a:spLocks noChangeArrowheads="1"/>
          </p:cNvSpPr>
          <p:nvPr/>
        </p:nvSpPr>
        <p:spPr bwMode="auto">
          <a:xfrm>
            <a:off x="3276600" y="152400"/>
            <a:ext cx="3282950" cy="457200"/>
          </a:xfrm>
          <a:prstGeom prst="rect">
            <a:avLst/>
          </a:prstGeom>
          <a:noFill/>
          <a:ln w="9525">
            <a:noFill/>
            <a:miter lim="800000"/>
            <a:headEnd/>
            <a:tailEnd/>
          </a:ln>
        </p:spPr>
        <p:txBody>
          <a:bodyPr wrap="none">
            <a:prstTxWarp prst="textNoShape">
              <a:avLst/>
            </a:prstTxWarp>
            <a:spAutoFit/>
          </a:bodyPr>
          <a:lstStyle/>
          <a:p>
            <a:r>
              <a:rPr lang="en-US">
                <a:solidFill>
                  <a:srgbClr val="FFC715"/>
                </a:solidFill>
              </a:rPr>
              <a:t>PELEUS AND THETIS</a:t>
            </a:r>
          </a:p>
        </p:txBody>
      </p:sp>
      <p:sp>
        <p:nvSpPr>
          <p:cNvPr id="55303" name="Rectangle 9"/>
          <p:cNvSpPr>
            <a:spLocks noChangeArrowheads="1"/>
          </p:cNvSpPr>
          <p:nvPr/>
        </p:nvSpPr>
        <p:spPr bwMode="auto">
          <a:xfrm>
            <a:off x="1143000" y="6461125"/>
            <a:ext cx="2195513" cy="396875"/>
          </a:xfrm>
          <a:prstGeom prst="rect">
            <a:avLst/>
          </a:prstGeom>
          <a:noFill/>
          <a:ln w="9525">
            <a:noFill/>
            <a:miter lim="800000"/>
            <a:headEnd/>
            <a:tailEnd/>
          </a:ln>
        </p:spPr>
        <p:txBody>
          <a:bodyPr wrap="none">
            <a:prstTxWarp prst="textNoShape">
              <a:avLst/>
            </a:prstTxWarp>
            <a:spAutoFit/>
          </a:bodyPr>
          <a:lstStyle/>
          <a:p>
            <a:r>
              <a:rPr lang="en-US" sz="1000" dirty="0">
                <a:solidFill>
                  <a:srgbClr val="FFC715"/>
                </a:solidFill>
              </a:rPr>
              <a:t>Attic </a:t>
            </a:r>
            <a:r>
              <a:rPr lang="en-US" sz="1000" dirty="0" err="1">
                <a:solidFill>
                  <a:srgbClr val="FFC715"/>
                </a:solidFill>
              </a:rPr>
              <a:t>rf</a:t>
            </a:r>
            <a:r>
              <a:rPr lang="en-US" sz="1000" dirty="0">
                <a:solidFill>
                  <a:srgbClr val="FFC715"/>
                </a:solidFill>
              </a:rPr>
              <a:t> </a:t>
            </a:r>
            <a:r>
              <a:rPr lang="en-US" sz="1000" dirty="0" err="1">
                <a:solidFill>
                  <a:srgbClr val="FFC715"/>
                </a:solidFill>
              </a:rPr>
              <a:t>calx</a:t>
            </a:r>
            <a:r>
              <a:rPr lang="en-US" sz="1000" dirty="0">
                <a:solidFill>
                  <a:srgbClr val="FFC715"/>
                </a:solidFill>
              </a:rPr>
              <a:t> </a:t>
            </a:r>
            <a:r>
              <a:rPr lang="en-US" sz="1000" dirty="0" err="1">
                <a:solidFill>
                  <a:srgbClr val="FFC715"/>
                </a:solidFill>
              </a:rPr>
              <a:t>pelike</a:t>
            </a:r>
            <a:r>
              <a:rPr lang="en-US" sz="1000" dirty="0">
                <a:solidFill>
                  <a:srgbClr val="FFC715"/>
                </a:solidFill>
              </a:rPr>
              <a:t>, </a:t>
            </a:r>
            <a:r>
              <a:rPr lang="en-US" sz="1000" dirty="0" err="1">
                <a:solidFill>
                  <a:srgbClr val="FFC715"/>
                </a:solidFill>
              </a:rPr>
              <a:t>Oinanthe</a:t>
            </a:r>
            <a:r>
              <a:rPr lang="en-US" sz="1000" dirty="0">
                <a:solidFill>
                  <a:srgbClr val="FFC715"/>
                </a:solidFill>
              </a:rPr>
              <a:t> Painter</a:t>
            </a:r>
          </a:p>
          <a:p>
            <a:r>
              <a:rPr lang="en-US" sz="1000" dirty="0">
                <a:solidFill>
                  <a:srgbClr val="FFC715"/>
                </a:solidFill>
              </a:rPr>
              <a:t> ca. 460 BC, Louvre G373</a:t>
            </a:r>
            <a:endParaRPr lang="en-US" sz="1200" dirty="0">
              <a:solidFill>
                <a:srgbClr val="FFC715"/>
              </a:solidFill>
            </a:endParaRPr>
          </a:p>
        </p:txBody>
      </p:sp>
      <p:pic>
        <p:nvPicPr>
          <p:cNvPr id="55304" name="Picture 10" descr="Thetis_Peleus_Louvre_G373"/>
          <p:cNvPicPr>
            <a:picLocks noChangeAspect="1" noChangeArrowheads="1"/>
          </p:cNvPicPr>
          <p:nvPr/>
        </p:nvPicPr>
        <p:blipFill>
          <a:blip r:embed="rId5"/>
          <a:srcRect/>
          <a:stretch>
            <a:fillRect/>
          </a:stretch>
        </p:blipFill>
        <p:spPr bwMode="auto">
          <a:xfrm>
            <a:off x="685800" y="3886200"/>
            <a:ext cx="2338388" cy="2590800"/>
          </a:xfrm>
          <a:prstGeom prst="rect">
            <a:avLst/>
          </a:prstGeom>
          <a:noFill/>
          <a:ln w="9525">
            <a:noFill/>
            <a:miter lim="800000"/>
            <a:headEnd/>
            <a:tailEnd/>
          </a:ln>
        </p:spPr>
      </p:pic>
      <p:pic>
        <p:nvPicPr>
          <p:cNvPr id="55305" name="Picture 11" descr="Dish_Thetis_Peleus_Louvre_CA2569"/>
          <p:cNvPicPr>
            <a:picLocks noChangeAspect="1" noChangeArrowheads="1"/>
          </p:cNvPicPr>
          <p:nvPr/>
        </p:nvPicPr>
        <p:blipFill>
          <a:blip r:embed="rId6"/>
          <a:srcRect/>
          <a:stretch>
            <a:fillRect/>
          </a:stretch>
        </p:blipFill>
        <p:spPr bwMode="auto">
          <a:xfrm>
            <a:off x="457200" y="457200"/>
            <a:ext cx="2882900" cy="2971800"/>
          </a:xfrm>
          <a:prstGeom prst="rect">
            <a:avLst/>
          </a:prstGeom>
          <a:noFill/>
          <a:ln w="9525">
            <a:noFill/>
            <a:miter lim="800000"/>
            <a:headEnd/>
            <a:tailEnd/>
          </a:ln>
        </p:spPr>
      </p:pic>
      <p:sp>
        <p:nvSpPr>
          <p:cNvPr id="55306" name="Rectangle 12"/>
          <p:cNvSpPr>
            <a:spLocks noChangeArrowheads="1"/>
          </p:cNvSpPr>
          <p:nvPr/>
        </p:nvSpPr>
        <p:spPr bwMode="auto">
          <a:xfrm>
            <a:off x="457200" y="3505200"/>
            <a:ext cx="2832100" cy="244475"/>
          </a:xfrm>
          <a:prstGeom prst="rect">
            <a:avLst/>
          </a:prstGeom>
          <a:noFill/>
          <a:ln w="9525">
            <a:noFill/>
            <a:miter lim="800000"/>
            <a:headEnd/>
            <a:tailEnd/>
          </a:ln>
        </p:spPr>
        <p:txBody>
          <a:bodyPr wrap="none">
            <a:prstTxWarp prst="textNoShape">
              <a:avLst/>
            </a:prstTxWarp>
            <a:spAutoFit/>
          </a:bodyPr>
          <a:lstStyle/>
          <a:p>
            <a:r>
              <a:rPr lang="en-US" sz="1000" dirty="0" err="1">
                <a:solidFill>
                  <a:srgbClr val="FFC715"/>
                </a:solidFill>
              </a:rPr>
              <a:t>Boeotian</a:t>
            </a:r>
            <a:r>
              <a:rPr lang="en-US" sz="1000" dirty="0">
                <a:solidFill>
                  <a:srgbClr val="FFC715"/>
                </a:solidFill>
              </a:rPr>
              <a:t> bf dish, 500-474 BC, Louvre CA 2569</a:t>
            </a:r>
          </a:p>
        </p:txBody>
      </p:sp>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60" charset="0"/>
            <a:ea typeface="ＭＳ Ｐゴシック" pitchFamily="-60" charset="-128"/>
            <a:cs typeface="ＭＳ Ｐゴシック" pitchFamily="-6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60" charset="0"/>
            <a:ea typeface="ＭＳ Ｐゴシック" pitchFamily="-60" charset="-128"/>
            <a:cs typeface="ＭＳ Ｐゴシック" pitchFamily="-60"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7201</TotalTime>
  <Words>1189</Words>
  <Application>Microsoft Macintosh PowerPoint</Application>
  <PresentationFormat>On-screen Show (4:3)</PresentationFormat>
  <Paragraphs>152</Paragraphs>
  <Slides>28</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ＭＳ Ｐゴシック</vt:lpstr>
      <vt:lpstr>Arial</vt:lpstr>
      <vt:lpstr>Times</vt:lpstr>
      <vt:lpstr>Times New Roman</vt:lpstr>
      <vt:lpstr>Blank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School of Philosophical and Historical Inquiry</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Margaret C. Miller</dc:creator>
  <cp:lastModifiedBy>Csapo, Eric</cp:lastModifiedBy>
  <cp:revision>259</cp:revision>
  <dcterms:created xsi:type="dcterms:W3CDTF">2018-10-31T05:20:17Z</dcterms:created>
  <dcterms:modified xsi:type="dcterms:W3CDTF">2019-11-18T12:14:34Z</dcterms:modified>
</cp:coreProperties>
</file>