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2" r:id="rId3"/>
    <p:sldId id="258" r:id="rId4"/>
    <p:sldId id="259" r:id="rId5"/>
    <p:sldId id="260" r:id="rId6"/>
    <p:sldId id="265" r:id="rId7"/>
    <p:sldId id="272" r:id="rId8"/>
    <p:sldId id="278" r:id="rId9"/>
    <p:sldId id="279" r:id="rId10"/>
    <p:sldId id="274" r:id="rId11"/>
    <p:sldId id="280" r:id="rId12"/>
    <p:sldId id="266" r:id="rId13"/>
    <p:sldId id="275" r:id="rId14"/>
    <p:sldId id="276" r:id="rId15"/>
    <p:sldId id="277" r:id="rId16"/>
    <p:sldId id="261" r:id="rId17"/>
    <p:sldId id="257" r:id="rId18"/>
    <p:sldId id="267" r:id="rId19"/>
    <p:sldId id="269" r:id="rId20"/>
    <p:sldId id="270" r:id="rId21"/>
    <p:sldId id="26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AC04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0AE25D-A4EC-460D-BED5-480521BA51D1}"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1503AD6-0291-4C1C-97F9-1EEA6F211884}">
      <dgm:prSet/>
      <dgm:spPr/>
      <dgm:t>
        <a:bodyPr/>
        <a:lstStyle/>
        <a:p>
          <a:r>
            <a:rPr lang="en-GB" i="1"/>
            <a:t>RGDA </a:t>
          </a:r>
          <a:r>
            <a:rPr lang="en-GB"/>
            <a:t>7.1:</a:t>
          </a:r>
          <a:endParaRPr lang="en-US"/>
        </a:p>
      </dgm:t>
    </dgm:pt>
    <dgm:pt modelId="{73B8474F-FB07-4EFA-A07C-7030F972E208}" type="parTrans" cxnId="{4A7CB6E0-74B1-4AA8-B51B-02A4FFB3D3BE}">
      <dgm:prSet/>
      <dgm:spPr/>
      <dgm:t>
        <a:bodyPr/>
        <a:lstStyle/>
        <a:p>
          <a:endParaRPr lang="en-US"/>
        </a:p>
      </dgm:t>
    </dgm:pt>
    <dgm:pt modelId="{448870E8-2C5E-4D17-BF6D-382EEB6969EC}" type="sibTrans" cxnId="{4A7CB6E0-74B1-4AA8-B51B-02A4FFB3D3BE}">
      <dgm:prSet/>
      <dgm:spPr/>
      <dgm:t>
        <a:bodyPr/>
        <a:lstStyle/>
        <a:p>
          <a:endParaRPr lang="en-US"/>
        </a:p>
      </dgm:t>
    </dgm:pt>
    <dgm:pt modelId="{EAA8E99C-C4D8-4CAF-BF2A-07209E8503E4}">
      <dgm:prSet/>
      <dgm:spPr/>
      <dgm:t>
        <a:bodyPr/>
        <a:lstStyle/>
        <a:p>
          <a:r>
            <a:rPr lang="en-GB"/>
            <a:t>I was one of the triumvirs for settling the state for ten consecutive years.</a:t>
          </a:r>
          <a:endParaRPr lang="en-US"/>
        </a:p>
      </dgm:t>
    </dgm:pt>
    <dgm:pt modelId="{36989D94-92C4-4890-8C35-589DCFA4F8B1}" type="parTrans" cxnId="{7C73C77E-6160-4751-BD60-A41F6A86BE56}">
      <dgm:prSet/>
      <dgm:spPr/>
      <dgm:t>
        <a:bodyPr/>
        <a:lstStyle/>
        <a:p>
          <a:endParaRPr lang="en-US"/>
        </a:p>
      </dgm:t>
    </dgm:pt>
    <dgm:pt modelId="{BEDAAB0A-0A56-43DC-9DAC-66506C27EA32}" type="sibTrans" cxnId="{7C73C77E-6160-4751-BD60-A41F6A86BE56}">
      <dgm:prSet/>
      <dgm:spPr/>
      <dgm:t>
        <a:bodyPr/>
        <a:lstStyle/>
        <a:p>
          <a:endParaRPr lang="en-US"/>
        </a:p>
      </dgm:t>
    </dgm:pt>
    <dgm:pt modelId="{50BA763D-A826-4E80-B15F-85E6D070191C}">
      <dgm:prSet/>
      <dgm:spPr/>
      <dgm:t>
        <a:bodyPr/>
        <a:lstStyle/>
        <a:p>
          <a:r>
            <a:rPr lang="la-Latn" i="1"/>
            <a:t>triumvirum rei publicae constituendae fui per continuos annos decem.</a:t>
          </a:r>
          <a:endParaRPr lang="en-US"/>
        </a:p>
      </dgm:t>
    </dgm:pt>
    <dgm:pt modelId="{5EC70559-6A27-42A8-8160-EA04DF3EC611}" type="parTrans" cxnId="{92233731-60E8-4331-8C94-00B89CBBDCD5}">
      <dgm:prSet/>
      <dgm:spPr/>
      <dgm:t>
        <a:bodyPr/>
        <a:lstStyle/>
        <a:p>
          <a:endParaRPr lang="en-US"/>
        </a:p>
      </dgm:t>
    </dgm:pt>
    <dgm:pt modelId="{9A9CB9F7-82B8-4C30-BA18-7D4100BD0F8C}" type="sibTrans" cxnId="{92233731-60E8-4331-8C94-00B89CBBDCD5}">
      <dgm:prSet/>
      <dgm:spPr/>
      <dgm:t>
        <a:bodyPr/>
        <a:lstStyle/>
        <a:p>
          <a:endParaRPr lang="en-US"/>
        </a:p>
      </dgm:t>
    </dgm:pt>
    <dgm:pt modelId="{4DDA6257-09A1-4ED0-9D6E-2E1CDC565DB0}" type="pres">
      <dgm:prSet presAssocID="{EA0AE25D-A4EC-460D-BED5-480521BA51D1}" presName="vert0" presStyleCnt="0">
        <dgm:presLayoutVars>
          <dgm:dir/>
          <dgm:animOne val="branch"/>
          <dgm:animLvl val="lvl"/>
        </dgm:presLayoutVars>
      </dgm:prSet>
      <dgm:spPr/>
    </dgm:pt>
    <dgm:pt modelId="{758A324A-1C41-4A60-A46D-59D56F8B9FE0}" type="pres">
      <dgm:prSet presAssocID="{A1503AD6-0291-4C1C-97F9-1EEA6F211884}" presName="thickLine" presStyleLbl="alignNode1" presStyleIdx="0" presStyleCnt="3"/>
      <dgm:spPr/>
    </dgm:pt>
    <dgm:pt modelId="{1DF6A981-2E72-4E9E-B66B-2BB629669AF7}" type="pres">
      <dgm:prSet presAssocID="{A1503AD6-0291-4C1C-97F9-1EEA6F211884}" presName="horz1" presStyleCnt="0"/>
      <dgm:spPr/>
    </dgm:pt>
    <dgm:pt modelId="{C1BB5CE9-B327-4EC8-947A-D1335960FAE6}" type="pres">
      <dgm:prSet presAssocID="{A1503AD6-0291-4C1C-97F9-1EEA6F211884}" presName="tx1" presStyleLbl="revTx" presStyleIdx="0" presStyleCnt="3"/>
      <dgm:spPr/>
    </dgm:pt>
    <dgm:pt modelId="{38FBFDEF-C033-49C7-8B43-FD3B7CF92D50}" type="pres">
      <dgm:prSet presAssocID="{A1503AD6-0291-4C1C-97F9-1EEA6F211884}" presName="vert1" presStyleCnt="0"/>
      <dgm:spPr/>
    </dgm:pt>
    <dgm:pt modelId="{9AF4AFDA-FC42-4436-9923-DE9E42FCD00F}" type="pres">
      <dgm:prSet presAssocID="{EAA8E99C-C4D8-4CAF-BF2A-07209E8503E4}" presName="thickLine" presStyleLbl="alignNode1" presStyleIdx="1" presStyleCnt="3"/>
      <dgm:spPr/>
    </dgm:pt>
    <dgm:pt modelId="{B570C658-D54C-4A3C-B5B3-2AA1B6ECD5AE}" type="pres">
      <dgm:prSet presAssocID="{EAA8E99C-C4D8-4CAF-BF2A-07209E8503E4}" presName="horz1" presStyleCnt="0"/>
      <dgm:spPr/>
    </dgm:pt>
    <dgm:pt modelId="{402DF270-AD44-46AA-A435-2A933CEED6E1}" type="pres">
      <dgm:prSet presAssocID="{EAA8E99C-C4D8-4CAF-BF2A-07209E8503E4}" presName="tx1" presStyleLbl="revTx" presStyleIdx="1" presStyleCnt="3"/>
      <dgm:spPr/>
    </dgm:pt>
    <dgm:pt modelId="{C31BE083-C81C-4E14-9769-69C0AE3836FC}" type="pres">
      <dgm:prSet presAssocID="{EAA8E99C-C4D8-4CAF-BF2A-07209E8503E4}" presName="vert1" presStyleCnt="0"/>
      <dgm:spPr/>
    </dgm:pt>
    <dgm:pt modelId="{BC39E3B5-D259-4D4A-A699-D7CB164DEDEB}" type="pres">
      <dgm:prSet presAssocID="{50BA763D-A826-4E80-B15F-85E6D070191C}" presName="thickLine" presStyleLbl="alignNode1" presStyleIdx="2" presStyleCnt="3"/>
      <dgm:spPr/>
    </dgm:pt>
    <dgm:pt modelId="{ED3CE0F9-A82F-40CD-881D-139EB17E68D6}" type="pres">
      <dgm:prSet presAssocID="{50BA763D-A826-4E80-B15F-85E6D070191C}" presName="horz1" presStyleCnt="0"/>
      <dgm:spPr/>
    </dgm:pt>
    <dgm:pt modelId="{07A91363-9C09-45B0-BF36-2F30BD70452A}" type="pres">
      <dgm:prSet presAssocID="{50BA763D-A826-4E80-B15F-85E6D070191C}" presName="tx1" presStyleLbl="revTx" presStyleIdx="2" presStyleCnt="3"/>
      <dgm:spPr/>
    </dgm:pt>
    <dgm:pt modelId="{97398B7C-79AA-42E9-8F34-DE5B032BCDD9}" type="pres">
      <dgm:prSet presAssocID="{50BA763D-A826-4E80-B15F-85E6D070191C}" presName="vert1" presStyleCnt="0"/>
      <dgm:spPr/>
    </dgm:pt>
  </dgm:ptLst>
  <dgm:cxnLst>
    <dgm:cxn modelId="{2A4BCB1E-DC6D-4342-A77B-43C4B9FFA797}" type="presOf" srcId="{EA0AE25D-A4EC-460D-BED5-480521BA51D1}" destId="{4DDA6257-09A1-4ED0-9D6E-2E1CDC565DB0}" srcOrd="0" destOrd="0" presId="urn:microsoft.com/office/officeart/2008/layout/LinedList"/>
    <dgm:cxn modelId="{92233731-60E8-4331-8C94-00B89CBBDCD5}" srcId="{EA0AE25D-A4EC-460D-BED5-480521BA51D1}" destId="{50BA763D-A826-4E80-B15F-85E6D070191C}" srcOrd="2" destOrd="0" parTransId="{5EC70559-6A27-42A8-8160-EA04DF3EC611}" sibTransId="{9A9CB9F7-82B8-4C30-BA18-7D4100BD0F8C}"/>
    <dgm:cxn modelId="{697ED334-B830-45A6-9B4B-1CBFBFE90DC6}" type="presOf" srcId="{A1503AD6-0291-4C1C-97F9-1EEA6F211884}" destId="{C1BB5CE9-B327-4EC8-947A-D1335960FAE6}" srcOrd="0" destOrd="0" presId="urn:microsoft.com/office/officeart/2008/layout/LinedList"/>
    <dgm:cxn modelId="{54C4B63F-3809-4F64-9EC3-441D42547CC8}" type="presOf" srcId="{50BA763D-A826-4E80-B15F-85E6D070191C}" destId="{07A91363-9C09-45B0-BF36-2F30BD70452A}" srcOrd="0" destOrd="0" presId="urn:microsoft.com/office/officeart/2008/layout/LinedList"/>
    <dgm:cxn modelId="{7C73C77E-6160-4751-BD60-A41F6A86BE56}" srcId="{EA0AE25D-A4EC-460D-BED5-480521BA51D1}" destId="{EAA8E99C-C4D8-4CAF-BF2A-07209E8503E4}" srcOrd="1" destOrd="0" parTransId="{36989D94-92C4-4890-8C35-589DCFA4F8B1}" sibTransId="{BEDAAB0A-0A56-43DC-9DAC-66506C27EA32}"/>
    <dgm:cxn modelId="{98C50A89-5446-46F4-9A75-52BBAAC472DF}" type="presOf" srcId="{EAA8E99C-C4D8-4CAF-BF2A-07209E8503E4}" destId="{402DF270-AD44-46AA-A435-2A933CEED6E1}" srcOrd="0" destOrd="0" presId="urn:microsoft.com/office/officeart/2008/layout/LinedList"/>
    <dgm:cxn modelId="{4A7CB6E0-74B1-4AA8-B51B-02A4FFB3D3BE}" srcId="{EA0AE25D-A4EC-460D-BED5-480521BA51D1}" destId="{A1503AD6-0291-4C1C-97F9-1EEA6F211884}" srcOrd="0" destOrd="0" parTransId="{73B8474F-FB07-4EFA-A07C-7030F972E208}" sibTransId="{448870E8-2C5E-4D17-BF6D-382EEB6969EC}"/>
    <dgm:cxn modelId="{BAC91064-9FBE-4ED5-A59E-55846207CD1B}" type="presParOf" srcId="{4DDA6257-09A1-4ED0-9D6E-2E1CDC565DB0}" destId="{758A324A-1C41-4A60-A46D-59D56F8B9FE0}" srcOrd="0" destOrd="0" presId="urn:microsoft.com/office/officeart/2008/layout/LinedList"/>
    <dgm:cxn modelId="{6344CBDD-A859-4156-BBA3-7337AA40B99D}" type="presParOf" srcId="{4DDA6257-09A1-4ED0-9D6E-2E1CDC565DB0}" destId="{1DF6A981-2E72-4E9E-B66B-2BB629669AF7}" srcOrd="1" destOrd="0" presId="urn:microsoft.com/office/officeart/2008/layout/LinedList"/>
    <dgm:cxn modelId="{0B805766-2719-461E-9D91-EBB98F48DE84}" type="presParOf" srcId="{1DF6A981-2E72-4E9E-B66B-2BB629669AF7}" destId="{C1BB5CE9-B327-4EC8-947A-D1335960FAE6}" srcOrd="0" destOrd="0" presId="urn:microsoft.com/office/officeart/2008/layout/LinedList"/>
    <dgm:cxn modelId="{3E21B9EE-6D43-4770-AFD2-C562DA0DD827}" type="presParOf" srcId="{1DF6A981-2E72-4E9E-B66B-2BB629669AF7}" destId="{38FBFDEF-C033-49C7-8B43-FD3B7CF92D50}" srcOrd="1" destOrd="0" presId="urn:microsoft.com/office/officeart/2008/layout/LinedList"/>
    <dgm:cxn modelId="{EABB2F8B-906B-4953-93AF-13C4EE9981D6}" type="presParOf" srcId="{4DDA6257-09A1-4ED0-9D6E-2E1CDC565DB0}" destId="{9AF4AFDA-FC42-4436-9923-DE9E42FCD00F}" srcOrd="2" destOrd="0" presId="urn:microsoft.com/office/officeart/2008/layout/LinedList"/>
    <dgm:cxn modelId="{665E2089-0A73-4F69-9375-0CD77C4C649B}" type="presParOf" srcId="{4DDA6257-09A1-4ED0-9D6E-2E1CDC565DB0}" destId="{B570C658-D54C-4A3C-B5B3-2AA1B6ECD5AE}" srcOrd="3" destOrd="0" presId="urn:microsoft.com/office/officeart/2008/layout/LinedList"/>
    <dgm:cxn modelId="{66DA6DDC-A171-4042-A06C-828970E22142}" type="presParOf" srcId="{B570C658-D54C-4A3C-B5B3-2AA1B6ECD5AE}" destId="{402DF270-AD44-46AA-A435-2A933CEED6E1}" srcOrd="0" destOrd="0" presId="urn:microsoft.com/office/officeart/2008/layout/LinedList"/>
    <dgm:cxn modelId="{E4136C64-F20D-44AA-B94B-B6CB1BB46150}" type="presParOf" srcId="{B570C658-D54C-4A3C-B5B3-2AA1B6ECD5AE}" destId="{C31BE083-C81C-4E14-9769-69C0AE3836FC}" srcOrd="1" destOrd="0" presId="urn:microsoft.com/office/officeart/2008/layout/LinedList"/>
    <dgm:cxn modelId="{10FABFB0-1F42-4EAF-A858-4A0BD002FFB5}" type="presParOf" srcId="{4DDA6257-09A1-4ED0-9D6E-2E1CDC565DB0}" destId="{BC39E3B5-D259-4D4A-A699-D7CB164DEDEB}" srcOrd="4" destOrd="0" presId="urn:microsoft.com/office/officeart/2008/layout/LinedList"/>
    <dgm:cxn modelId="{4131F1BA-D5A8-430A-809D-F809CC296983}" type="presParOf" srcId="{4DDA6257-09A1-4ED0-9D6E-2E1CDC565DB0}" destId="{ED3CE0F9-A82F-40CD-881D-139EB17E68D6}" srcOrd="5" destOrd="0" presId="urn:microsoft.com/office/officeart/2008/layout/LinedList"/>
    <dgm:cxn modelId="{689D7BE8-19A3-4D6A-8898-01D3BB5B6244}" type="presParOf" srcId="{ED3CE0F9-A82F-40CD-881D-139EB17E68D6}" destId="{07A91363-9C09-45B0-BF36-2F30BD70452A}" srcOrd="0" destOrd="0" presId="urn:microsoft.com/office/officeart/2008/layout/LinedList"/>
    <dgm:cxn modelId="{065F2F6D-E1B4-4652-9B36-3FA18D124331}" type="presParOf" srcId="{ED3CE0F9-A82F-40CD-881D-139EB17E68D6}" destId="{97398B7C-79AA-42E9-8F34-DE5B032BCDD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A324A-1C41-4A60-A46D-59D56F8B9FE0}">
      <dsp:nvSpPr>
        <dsp:cNvPr id="0" name=""/>
        <dsp:cNvSpPr/>
      </dsp:nvSpPr>
      <dsp:spPr>
        <a:xfrm>
          <a:off x="0" y="2492"/>
          <a:ext cx="4869656"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BB5CE9-B327-4EC8-947A-D1335960FAE6}">
      <dsp:nvSpPr>
        <dsp:cNvPr id="0" name=""/>
        <dsp:cNvSpPr/>
      </dsp:nvSpPr>
      <dsp:spPr>
        <a:xfrm>
          <a:off x="0" y="2492"/>
          <a:ext cx="4869656"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GB" sz="3400" i="1" kern="1200"/>
            <a:t>RGDA </a:t>
          </a:r>
          <a:r>
            <a:rPr lang="en-GB" sz="3400" kern="1200"/>
            <a:t>7.1:</a:t>
          </a:r>
          <a:endParaRPr lang="en-US" sz="3400" kern="1200"/>
        </a:p>
      </dsp:txBody>
      <dsp:txXfrm>
        <a:off x="0" y="2492"/>
        <a:ext cx="4869656" cy="1700138"/>
      </dsp:txXfrm>
    </dsp:sp>
    <dsp:sp modelId="{9AF4AFDA-FC42-4436-9923-DE9E42FCD00F}">
      <dsp:nvSpPr>
        <dsp:cNvPr id="0" name=""/>
        <dsp:cNvSpPr/>
      </dsp:nvSpPr>
      <dsp:spPr>
        <a:xfrm>
          <a:off x="0" y="1702630"/>
          <a:ext cx="4869656" cy="0"/>
        </a:xfrm>
        <a:prstGeom prst="line">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2DF270-AD44-46AA-A435-2A933CEED6E1}">
      <dsp:nvSpPr>
        <dsp:cNvPr id="0" name=""/>
        <dsp:cNvSpPr/>
      </dsp:nvSpPr>
      <dsp:spPr>
        <a:xfrm>
          <a:off x="0" y="1702630"/>
          <a:ext cx="4869656"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GB" sz="3400" kern="1200"/>
            <a:t>I was one of the triumvirs for settling the state for ten consecutive years.</a:t>
          </a:r>
          <a:endParaRPr lang="en-US" sz="3400" kern="1200"/>
        </a:p>
      </dsp:txBody>
      <dsp:txXfrm>
        <a:off x="0" y="1702630"/>
        <a:ext cx="4869656" cy="1700138"/>
      </dsp:txXfrm>
    </dsp:sp>
    <dsp:sp modelId="{BC39E3B5-D259-4D4A-A699-D7CB164DEDEB}">
      <dsp:nvSpPr>
        <dsp:cNvPr id="0" name=""/>
        <dsp:cNvSpPr/>
      </dsp:nvSpPr>
      <dsp:spPr>
        <a:xfrm>
          <a:off x="0" y="3402769"/>
          <a:ext cx="4869656" cy="0"/>
        </a:xfrm>
        <a:prstGeom prst="line">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A91363-9C09-45B0-BF36-2F30BD70452A}">
      <dsp:nvSpPr>
        <dsp:cNvPr id="0" name=""/>
        <dsp:cNvSpPr/>
      </dsp:nvSpPr>
      <dsp:spPr>
        <a:xfrm>
          <a:off x="0" y="3402769"/>
          <a:ext cx="4869656"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la-Latn" sz="3400" i="1" kern="1200"/>
            <a:t>triumvirum rei publicae constituendae fui per continuos annos decem.</a:t>
          </a:r>
          <a:endParaRPr lang="en-US" sz="3400" kern="1200"/>
        </a:p>
      </dsp:txBody>
      <dsp:txXfrm>
        <a:off x="0" y="3402769"/>
        <a:ext cx="4869656" cy="1700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CBA9C-A2CD-4ADA-8450-1A8347D67392}" type="datetimeFigureOut">
              <a:rPr lang="en-GB" smtClean="0"/>
              <a:t>26/06/2019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C5B34-871D-4C7D-812A-2535D7433A99}" type="slidenum">
              <a:rPr lang="en-GB" smtClean="0"/>
              <a:t>‹#›</a:t>
            </a:fld>
            <a:endParaRPr lang="en-GB"/>
          </a:p>
        </p:txBody>
      </p:sp>
    </p:spTree>
    <p:extLst>
      <p:ext uri="{BB962C8B-B14F-4D97-AF65-F5344CB8AC3E}">
        <p14:creationId xmlns:p14="http://schemas.microsoft.com/office/powerpoint/2010/main" val="2955521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6C5B34-871D-4C7D-812A-2535D7433A99}" type="slidenum">
              <a:rPr lang="en-GB" smtClean="0"/>
              <a:t>14</a:t>
            </a:fld>
            <a:endParaRPr lang="en-GB"/>
          </a:p>
        </p:txBody>
      </p:sp>
    </p:spTree>
    <p:extLst>
      <p:ext uri="{BB962C8B-B14F-4D97-AF65-F5344CB8AC3E}">
        <p14:creationId xmlns:p14="http://schemas.microsoft.com/office/powerpoint/2010/main" val="517775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6F90F6A-E399-409A-913D-A4BC1C9AE717}" type="datetimeFigureOut">
              <a:rPr lang="en-GB" smtClean="0"/>
              <a:t>26/06/2019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3576996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F90F6A-E399-409A-913D-A4BC1C9AE717}" type="datetimeFigureOut">
              <a:rPr lang="en-GB" smtClean="0"/>
              <a:t>26/06/2019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1011406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F90F6A-E399-409A-913D-A4BC1C9AE717}" type="datetimeFigureOut">
              <a:rPr lang="en-GB" smtClean="0"/>
              <a:t>26/06/2019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6124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F90F6A-E399-409A-913D-A4BC1C9AE717}" type="datetimeFigureOut">
              <a:rPr lang="en-GB" smtClean="0"/>
              <a:t>26/06/2019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438264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F90F6A-E399-409A-913D-A4BC1C9AE717}" type="datetimeFigureOut">
              <a:rPr lang="en-GB" smtClean="0"/>
              <a:t>26/06/2019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2435810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6F90F6A-E399-409A-913D-A4BC1C9AE717}" type="datetimeFigureOut">
              <a:rPr lang="en-GB" smtClean="0"/>
              <a:t>26/06/2019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41551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6F90F6A-E399-409A-913D-A4BC1C9AE717}" type="datetimeFigureOut">
              <a:rPr lang="en-GB" smtClean="0"/>
              <a:t>26/06/2019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1197465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F90F6A-E399-409A-913D-A4BC1C9AE717}" type="datetimeFigureOut">
              <a:rPr lang="en-GB" smtClean="0"/>
              <a:t>26/06/2019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3003975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90F6A-E399-409A-913D-A4BC1C9AE717}" type="datetimeFigureOut">
              <a:rPr lang="en-GB" smtClean="0"/>
              <a:t>26/06/2019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226984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F90F6A-E399-409A-913D-A4BC1C9AE717}" type="datetimeFigureOut">
              <a:rPr lang="en-GB" smtClean="0"/>
              <a:t>26/06/2019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266351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F90F6A-E399-409A-913D-A4BC1C9AE717}" type="datetimeFigureOut">
              <a:rPr lang="en-GB" smtClean="0"/>
              <a:t>26/06/2019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24678C-7B27-4E11-BC2C-F1EB036A3F70}" type="slidenum">
              <a:rPr lang="en-GB" smtClean="0"/>
              <a:t>‹#›</a:t>
            </a:fld>
            <a:endParaRPr lang="en-GB"/>
          </a:p>
        </p:txBody>
      </p:sp>
    </p:spTree>
    <p:extLst>
      <p:ext uri="{BB962C8B-B14F-4D97-AF65-F5344CB8AC3E}">
        <p14:creationId xmlns:p14="http://schemas.microsoft.com/office/powerpoint/2010/main" val="4003598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90F6A-E399-409A-913D-A4BC1C9AE717}" type="datetimeFigureOut">
              <a:rPr lang="en-GB" smtClean="0"/>
              <a:t>26/06/2019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4678C-7B27-4E11-BC2C-F1EB036A3F70}" type="slidenum">
              <a:rPr lang="en-GB" smtClean="0"/>
              <a:t>‹#›</a:t>
            </a:fld>
            <a:endParaRPr lang="en-GB"/>
          </a:p>
        </p:txBody>
      </p:sp>
    </p:spTree>
    <p:extLst>
      <p:ext uri="{BB962C8B-B14F-4D97-AF65-F5344CB8AC3E}">
        <p14:creationId xmlns:p14="http://schemas.microsoft.com/office/powerpoint/2010/main" val="3559761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8">
            <a:extLst>
              <a:ext uri="{FF2B5EF4-FFF2-40B4-BE49-F238E27FC236}">
                <a16:creationId xmlns:a16="http://schemas.microsoft.com/office/drawing/2014/main" id="{0DE6A193-4755-479A-BC6F-A7EBCA73B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8908" y="1240987"/>
            <a:ext cx="2842491" cy="4046250"/>
          </a:xfrm>
          <a:prstGeom prst="rect">
            <a:avLst/>
          </a:prstGeom>
        </p:spPr>
      </p:pic>
      <p:sp>
        <p:nvSpPr>
          <p:cNvPr id="11" name="Freeform 3">
            <a:extLst>
              <a:ext uri="{FF2B5EF4-FFF2-40B4-BE49-F238E27FC236}">
                <a16:creationId xmlns:a16="http://schemas.microsoft.com/office/drawing/2014/main" id="{97FCB4AC-74E0-4CC3-95D6-E6158D6EC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8"/>
            <a:ext cx="7101525"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4">
            <a:extLst>
              <a:ext uri="{FF2B5EF4-FFF2-40B4-BE49-F238E27FC236}">
                <a16:creationId xmlns:a16="http://schemas.microsoft.com/office/drawing/2014/main" id="{5C4527E1-0008-421A-B31C-AEA4C2A6A7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8"/>
            <a:ext cx="6058538"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79512" y="44624"/>
            <a:ext cx="3711321" cy="1548755"/>
          </a:xfrm>
        </p:spPr>
        <p:txBody>
          <a:bodyPr anchor="t">
            <a:normAutofit/>
          </a:bodyPr>
          <a:lstStyle/>
          <a:p>
            <a:pPr algn="l">
              <a:lnSpc>
                <a:spcPct val="90000"/>
              </a:lnSpc>
            </a:pPr>
            <a:r>
              <a:rPr lang="en-GB" sz="2600" dirty="0"/>
              <a:t> </a:t>
            </a:r>
            <a:br>
              <a:rPr lang="en-GB" sz="2600" dirty="0"/>
            </a:br>
            <a:r>
              <a:rPr lang="en-GB" sz="1800" dirty="0"/>
              <a:t>Warwick Classics Network</a:t>
            </a:r>
            <a:br>
              <a:rPr lang="en-GB" sz="1800" dirty="0"/>
            </a:br>
            <a:r>
              <a:rPr lang="en-GB" sz="1800" dirty="0"/>
              <a:t>Imperial Image</a:t>
            </a:r>
            <a:br>
              <a:rPr lang="en-GB" sz="2600" dirty="0"/>
            </a:br>
            <a:endParaRPr lang="en-GB" sz="2600" dirty="0"/>
          </a:p>
        </p:txBody>
      </p:sp>
      <p:sp>
        <p:nvSpPr>
          <p:cNvPr id="3" name="Subtitle 2"/>
          <p:cNvSpPr>
            <a:spLocks noGrp="1"/>
          </p:cNvSpPr>
          <p:nvPr>
            <p:ph type="subTitle" idx="1"/>
          </p:nvPr>
        </p:nvSpPr>
        <p:spPr>
          <a:xfrm>
            <a:off x="179512" y="2686349"/>
            <a:ext cx="4248472" cy="1678755"/>
          </a:xfrm>
        </p:spPr>
        <p:txBody>
          <a:bodyPr anchor="b">
            <a:normAutofit fontScale="55000" lnSpcReduction="20000"/>
          </a:bodyPr>
          <a:lstStyle/>
          <a:p>
            <a:pPr algn="l">
              <a:lnSpc>
                <a:spcPct val="90000"/>
              </a:lnSpc>
            </a:pPr>
            <a:r>
              <a:rPr lang="en-GB" sz="5100" dirty="0"/>
              <a:t>Augustus in his own words: </a:t>
            </a:r>
          </a:p>
          <a:p>
            <a:pPr algn="l">
              <a:lnSpc>
                <a:spcPct val="90000"/>
              </a:lnSpc>
            </a:pPr>
            <a:r>
              <a:rPr lang="en-GB" sz="5100" i="1" dirty="0"/>
              <a:t>Res Gestae </a:t>
            </a:r>
            <a:r>
              <a:rPr lang="en-GB" sz="5100" i="1" dirty="0" err="1"/>
              <a:t>divi</a:t>
            </a:r>
            <a:r>
              <a:rPr lang="en-GB" sz="5100" i="1" dirty="0"/>
              <a:t> </a:t>
            </a:r>
            <a:r>
              <a:rPr lang="en-GB" sz="5100" i="1" dirty="0" err="1"/>
              <a:t>Augusti</a:t>
            </a:r>
            <a:r>
              <a:rPr lang="en-GB" sz="5100" i="1" dirty="0"/>
              <a:t> </a:t>
            </a:r>
          </a:p>
          <a:p>
            <a:pPr algn="l">
              <a:lnSpc>
                <a:spcPct val="90000"/>
              </a:lnSpc>
            </a:pPr>
            <a:endParaRPr lang="en-GB" sz="1700" dirty="0"/>
          </a:p>
          <a:p>
            <a:pPr algn="l">
              <a:lnSpc>
                <a:spcPct val="90000"/>
              </a:lnSpc>
            </a:pPr>
            <a:r>
              <a:rPr lang="en-GB" sz="3300" dirty="0"/>
              <a:t>Prof Alison Cooley</a:t>
            </a:r>
          </a:p>
          <a:p>
            <a:pPr algn="l">
              <a:lnSpc>
                <a:spcPct val="90000"/>
              </a:lnSpc>
            </a:pPr>
            <a:r>
              <a:rPr lang="en-GB" sz="3300" dirty="0"/>
              <a:t>University of Warwick</a:t>
            </a:r>
          </a:p>
        </p:txBody>
      </p:sp>
    </p:spTree>
    <p:extLst>
      <p:ext uri="{BB962C8B-B14F-4D97-AF65-F5344CB8AC3E}">
        <p14:creationId xmlns:p14="http://schemas.microsoft.com/office/powerpoint/2010/main" val="353553544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91490" y="365125"/>
            <a:ext cx="6759789" cy="1623312"/>
          </a:xfrm>
        </p:spPr>
        <p:txBody>
          <a:bodyPr anchor="b">
            <a:normAutofit/>
          </a:bodyPr>
          <a:lstStyle/>
          <a:p>
            <a:br>
              <a:rPr lang="en-GB" sz="3200"/>
            </a:br>
            <a:r>
              <a:rPr lang="en-GB" sz="3200"/>
              <a:t>Augustus’ self-presentation: </a:t>
            </a:r>
            <a:br>
              <a:rPr lang="en-GB" sz="3200"/>
            </a:br>
            <a:r>
              <a:rPr lang="en-GB" sz="3200"/>
              <a:t>Restoring constitutional government</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1490" y="2644518"/>
            <a:ext cx="6759789" cy="3327251"/>
          </a:xfrm>
        </p:spPr>
        <p:txBody>
          <a:bodyPr>
            <a:normAutofit/>
          </a:bodyPr>
          <a:lstStyle/>
          <a:p>
            <a:pPr marL="0" indent="0">
              <a:buNone/>
            </a:pPr>
            <a:r>
              <a:rPr lang="en-US" sz="2000" i="1" dirty="0"/>
              <a:t>RGDA</a:t>
            </a:r>
            <a:r>
              <a:rPr lang="en-US" sz="2000" dirty="0"/>
              <a:t> 5.1</a:t>
            </a:r>
            <a:endParaRPr lang="en-GB" sz="2000" dirty="0"/>
          </a:p>
          <a:p>
            <a:pPr marL="0" indent="0">
              <a:buNone/>
            </a:pPr>
            <a:r>
              <a:rPr lang="en-GB" sz="2000" dirty="0"/>
              <a:t>‘Even though the post of dictator was conferred upon me both when I was absent and when I was present by both people and senate in the consulship of Marcus Marcellus and Lucius </a:t>
            </a:r>
            <a:r>
              <a:rPr lang="en-GB" sz="2000" dirty="0" err="1"/>
              <a:t>Arruntius</a:t>
            </a:r>
            <a:r>
              <a:rPr lang="en-GB" sz="2000" dirty="0"/>
              <a:t>, I did not accept it.’</a:t>
            </a:r>
          </a:p>
        </p:txBody>
      </p:sp>
    </p:spTree>
    <p:extLst>
      <p:ext uri="{BB962C8B-B14F-4D97-AF65-F5344CB8AC3E}">
        <p14:creationId xmlns:p14="http://schemas.microsoft.com/office/powerpoint/2010/main" val="198821793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AA15DB8-4B1F-43A1-83AF-FEFA418F00B8}"/>
              </a:ext>
            </a:extLst>
          </p:cNvPr>
          <p:cNvSpPr>
            <a:spLocks noGrp="1"/>
          </p:cNvSpPr>
          <p:nvPr>
            <p:ph type="title"/>
          </p:nvPr>
        </p:nvSpPr>
        <p:spPr>
          <a:xfrm>
            <a:off x="491490" y="365125"/>
            <a:ext cx="6759789" cy="1623312"/>
          </a:xfrm>
        </p:spPr>
        <p:txBody>
          <a:bodyPr anchor="b">
            <a:normAutofit/>
          </a:bodyPr>
          <a:lstStyle/>
          <a:p>
            <a:r>
              <a:rPr lang="en-GB" sz="3500"/>
              <a:t>Augustus’ declaration</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68CC1A-0DBF-424B-BAED-8137CA3D3B3F}"/>
              </a:ext>
            </a:extLst>
          </p:cNvPr>
          <p:cNvSpPr>
            <a:spLocks noGrp="1"/>
          </p:cNvSpPr>
          <p:nvPr>
            <p:ph idx="1"/>
          </p:nvPr>
        </p:nvSpPr>
        <p:spPr>
          <a:xfrm>
            <a:off x="491490" y="2644518"/>
            <a:ext cx="6759789" cy="3327251"/>
          </a:xfrm>
        </p:spPr>
        <p:txBody>
          <a:bodyPr>
            <a:normAutofit fontScale="92500"/>
          </a:bodyPr>
          <a:lstStyle/>
          <a:p>
            <a:r>
              <a:rPr lang="en-GB" sz="2200" dirty="0"/>
              <a:t>Suetonius, </a:t>
            </a:r>
            <a:r>
              <a:rPr lang="en-GB" sz="2200" i="1" dirty="0"/>
              <a:t>Aug</a:t>
            </a:r>
            <a:r>
              <a:rPr lang="en-GB" sz="2200" dirty="0"/>
              <a:t>. 28.2:</a:t>
            </a:r>
          </a:p>
          <a:p>
            <a:pPr marL="0" indent="0">
              <a:buNone/>
            </a:pPr>
            <a:r>
              <a:rPr lang="en-GB" sz="2800" dirty="0"/>
              <a:t>“May I be permitted in such a way to set the state safe and sound on its proper footings and to harvest the fruit of this achievement, which I seek, that I may be called the originator of the best state of affairs and that as I die I may take with me the hope that the foundations for the state which I have laid will remain in position.”</a:t>
            </a:r>
          </a:p>
        </p:txBody>
      </p:sp>
    </p:spTree>
    <p:extLst>
      <p:ext uri="{BB962C8B-B14F-4D97-AF65-F5344CB8AC3E}">
        <p14:creationId xmlns:p14="http://schemas.microsoft.com/office/powerpoint/2010/main" val="195629175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2600" y="643467"/>
            <a:ext cx="2522980" cy="1597315"/>
          </a:xfrm>
          <a:noFill/>
          <a:ln w="19050">
            <a:solidFill>
              <a:schemeClr val="bg1"/>
            </a:solidFill>
          </a:ln>
        </p:spPr>
        <p:txBody>
          <a:bodyPr wrap="square">
            <a:normAutofit/>
          </a:bodyPr>
          <a:lstStyle/>
          <a:p>
            <a:r>
              <a:rPr lang="en-GB" sz="2400">
                <a:solidFill>
                  <a:schemeClr val="bg1"/>
                </a:solidFill>
              </a:rPr>
              <a:t>Restoring constitutional government</a:t>
            </a:r>
          </a:p>
        </p:txBody>
      </p:sp>
      <p:sp>
        <p:nvSpPr>
          <p:cNvPr id="3" name="Content Placeholder 2"/>
          <p:cNvSpPr>
            <a:spLocks noGrp="1"/>
          </p:cNvSpPr>
          <p:nvPr>
            <p:ph idx="1"/>
          </p:nvPr>
        </p:nvSpPr>
        <p:spPr>
          <a:xfrm>
            <a:off x="482601" y="2638044"/>
            <a:ext cx="2522980" cy="3415622"/>
          </a:xfrm>
        </p:spPr>
        <p:txBody>
          <a:bodyPr>
            <a:normAutofit/>
          </a:bodyPr>
          <a:lstStyle/>
          <a:p>
            <a:pPr marL="0" indent="0">
              <a:buNone/>
            </a:pPr>
            <a:r>
              <a:rPr lang="en-GB" sz="1700" i="1">
                <a:solidFill>
                  <a:schemeClr val="bg1"/>
                </a:solidFill>
              </a:rPr>
              <a:t>quod per eu(m) r(es) p(ublica) in amp(liore) atq(ue) tran(quilliore) s(tatu) e(st)</a:t>
            </a:r>
            <a:br>
              <a:rPr lang="en-GB" sz="1700">
                <a:solidFill>
                  <a:schemeClr val="bg1"/>
                </a:solidFill>
              </a:rPr>
            </a:br>
            <a:endParaRPr lang="en-GB" sz="1700">
              <a:solidFill>
                <a:schemeClr val="bg1"/>
              </a:solidFill>
            </a:endParaRPr>
          </a:p>
          <a:p>
            <a:pPr marL="0" indent="0">
              <a:buNone/>
            </a:pPr>
            <a:r>
              <a:rPr lang="en-GB" sz="1700">
                <a:solidFill>
                  <a:schemeClr val="bg1"/>
                </a:solidFill>
              </a:rPr>
              <a:t>LACTOR L10.</a:t>
            </a:r>
            <a:r>
              <a:rPr lang="en-GB" sz="1700" i="1">
                <a:solidFill>
                  <a:schemeClr val="bg1"/>
                </a:solidFill>
              </a:rPr>
              <a:t> BM Coins Rom. Emp. </a:t>
            </a:r>
            <a:r>
              <a:rPr lang="en-GB" sz="1700">
                <a:solidFill>
                  <a:schemeClr val="bg1"/>
                </a:solidFill>
              </a:rPr>
              <a:t>I 17-18 nos 91-94</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5771" t="15508" r="24816" b="21015"/>
          <a:stretch/>
        </p:blipFill>
        <p:spPr>
          <a:xfrm>
            <a:off x="3973322" y="1090165"/>
            <a:ext cx="4688077" cy="4516802"/>
          </a:xfrm>
          <a:prstGeom prst="rect">
            <a:avLst/>
          </a:prstGeom>
        </p:spPr>
      </p:pic>
    </p:spTree>
    <p:extLst>
      <p:ext uri="{BB962C8B-B14F-4D97-AF65-F5344CB8AC3E}">
        <p14:creationId xmlns:p14="http://schemas.microsoft.com/office/powerpoint/2010/main" val="32686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91490" y="365125"/>
            <a:ext cx="6759789" cy="1623312"/>
          </a:xfrm>
        </p:spPr>
        <p:txBody>
          <a:bodyPr anchor="b">
            <a:normAutofit/>
          </a:bodyPr>
          <a:lstStyle/>
          <a:p>
            <a:r>
              <a:rPr lang="en-GB" sz="3500" i="1"/>
              <a:t>Mos maiorum</a:t>
            </a:r>
            <a:r>
              <a:rPr lang="en-GB" sz="3500"/>
              <a:t>/ ancestral practice</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1490" y="2644518"/>
            <a:ext cx="6759789" cy="3327251"/>
          </a:xfrm>
        </p:spPr>
        <p:txBody>
          <a:bodyPr>
            <a:normAutofit fontScale="62500" lnSpcReduction="20000"/>
          </a:bodyPr>
          <a:lstStyle/>
          <a:p>
            <a:r>
              <a:rPr lang="en-GB" sz="2000" i="1" dirty="0"/>
              <a:t>RGDA</a:t>
            </a:r>
            <a:r>
              <a:rPr lang="en-GB" sz="2000" dirty="0"/>
              <a:t> 27.2: </a:t>
            </a:r>
          </a:p>
          <a:p>
            <a:pPr marL="0" indent="0">
              <a:buNone/>
            </a:pPr>
            <a:r>
              <a:rPr lang="en-GB" sz="2900" dirty="0"/>
              <a:t>‘I preferred, in accordance with the example set by our ancestors’</a:t>
            </a:r>
            <a:endParaRPr lang="en-GB" sz="2900" i="1" dirty="0"/>
          </a:p>
          <a:p>
            <a:r>
              <a:rPr lang="en-GB" sz="2000" i="1" dirty="0"/>
              <a:t>RGDA </a:t>
            </a:r>
            <a:r>
              <a:rPr lang="en-GB" sz="2000" dirty="0"/>
              <a:t>6.1:</a:t>
            </a:r>
          </a:p>
          <a:p>
            <a:pPr marL="0" indent="0">
              <a:buNone/>
            </a:pPr>
            <a:r>
              <a:rPr lang="en-GB" sz="2900" dirty="0"/>
              <a:t>‘I accepted no magistracy conferred upon me that contravened ancestral custom’ </a:t>
            </a:r>
          </a:p>
          <a:p>
            <a:r>
              <a:rPr lang="en-GB" sz="2000" dirty="0"/>
              <a:t>RGDA 10.2:</a:t>
            </a:r>
            <a:r>
              <a:rPr lang="en-GB" dirty="0"/>
              <a:t> </a:t>
            </a:r>
          </a:p>
          <a:p>
            <a:pPr marL="0" indent="0">
              <a:buNone/>
            </a:pPr>
            <a:r>
              <a:rPr lang="en-GB" sz="2900" dirty="0"/>
              <a:t>‘I rejected the idea that I should become chief priest as a replacement for my colleague during his lifetime, even though the people were offering me this priesthood, which my father had held. After several years, on the eventual death of the man who had taken the opportunity of civil unrest to appropriate it, I did accept this priesthood.’</a:t>
            </a:r>
          </a:p>
          <a:p>
            <a:pPr marL="0" indent="0">
              <a:buNone/>
            </a:pPr>
            <a:endParaRPr lang="en-GB" sz="2000" dirty="0"/>
          </a:p>
        </p:txBody>
      </p:sp>
    </p:spTree>
    <p:extLst>
      <p:ext uri="{BB962C8B-B14F-4D97-AF65-F5344CB8AC3E}">
        <p14:creationId xmlns:p14="http://schemas.microsoft.com/office/powerpoint/2010/main" val="10042083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91490" y="365125"/>
            <a:ext cx="6759789" cy="1623312"/>
          </a:xfrm>
        </p:spPr>
        <p:txBody>
          <a:bodyPr anchor="b">
            <a:normAutofit/>
          </a:bodyPr>
          <a:lstStyle/>
          <a:p>
            <a:r>
              <a:rPr lang="en-GB" sz="3500"/>
              <a:t>Facts and Figures</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1490" y="2644518"/>
            <a:ext cx="6759789" cy="3327251"/>
          </a:xfrm>
        </p:spPr>
        <p:txBody>
          <a:bodyPr>
            <a:noAutofit/>
          </a:bodyPr>
          <a:lstStyle/>
          <a:p>
            <a:r>
              <a:rPr lang="en-GB" sz="2000" i="1" dirty="0"/>
              <a:t>RGDA </a:t>
            </a:r>
            <a:r>
              <a:rPr lang="en-GB" sz="2000" dirty="0"/>
              <a:t>8.2-4:</a:t>
            </a:r>
          </a:p>
          <a:p>
            <a:pPr marL="0" indent="0">
              <a:buNone/>
            </a:pPr>
            <a:r>
              <a:rPr lang="en-GB" sz="2000" dirty="0"/>
              <a:t>I performed the ceremony of purification forty-two years after the last one; in this census </a:t>
            </a:r>
            <a:r>
              <a:rPr lang="en-GB" sz="2000" b="1" dirty="0">
                <a:solidFill>
                  <a:srgbClr val="00B050"/>
                </a:solidFill>
              </a:rPr>
              <a:t>4,063,000</a:t>
            </a:r>
            <a:r>
              <a:rPr lang="en-GB" sz="2000" dirty="0"/>
              <a:t> individual Roman citizens were registered. Then for a second time I conducted a census on my own with consular power in the consulship of Gaius </a:t>
            </a:r>
            <a:r>
              <a:rPr lang="en-GB" sz="2000" dirty="0" err="1"/>
              <a:t>Censorinus</a:t>
            </a:r>
            <a:r>
              <a:rPr lang="en-GB" sz="2000" dirty="0"/>
              <a:t> and Gaius </a:t>
            </a:r>
            <a:r>
              <a:rPr lang="en-GB" sz="2000" dirty="0" err="1"/>
              <a:t>Asinius</a:t>
            </a:r>
            <a:r>
              <a:rPr lang="en-GB" sz="2000" dirty="0"/>
              <a:t>; in this census were registered </a:t>
            </a:r>
            <a:r>
              <a:rPr lang="en-GB" sz="2000" b="1" dirty="0">
                <a:solidFill>
                  <a:srgbClr val="00B050"/>
                </a:solidFill>
              </a:rPr>
              <a:t>4,233,000</a:t>
            </a:r>
            <a:r>
              <a:rPr lang="en-GB" sz="2000" dirty="0"/>
              <a:t> individual Roman citizens. And for a third time I conducted a census with consular power with Tiberius Caesar my son as colleague in the consulship of </a:t>
            </a:r>
            <a:r>
              <a:rPr lang="en-GB" sz="2000" dirty="0" err="1"/>
              <a:t>Sextus</a:t>
            </a:r>
            <a:r>
              <a:rPr lang="en-GB" sz="2000" dirty="0"/>
              <a:t> </a:t>
            </a:r>
            <a:r>
              <a:rPr lang="en-GB" sz="2000" dirty="0" err="1"/>
              <a:t>Pompeius</a:t>
            </a:r>
            <a:r>
              <a:rPr lang="en-GB" sz="2000" dirty="0"/>
              <a:t> and </a:t>
            </a:r>
            <a:r>
              <a:rPr lang="en-GB" sz="2000" dirty="0" err="1"/>
              <a:t>Sextus</a:t>
            </a:r>
            <a:r>
              <a:rPr lang="en-GB" sz="2000" dirty="0"/>
              <a:t> </a:t>
            </a:r>
            <a:r>
              <a:rPr lang="en-GB" sz="2000" dirty="0" err="1"/>
              <a:t>Appuleius</a:t>
            </a:r>
            <a:r>
              <a:rPr lang="en-GB" sz="2000" dirty="0"/>
              <a:t>; in this census were registered </a:t>
            </a:r>
            <a:r>
              <a:rPr lang="en-GB" sz="2000" b="1" dirty="0">
                <a:solidFill>
                  <a:srgbClr val="00B050"/>
                </a:solidFill>
              </a:rPr>
              <a:t>4,937,000</a:t>
            </a:r>
            <a:r>
              <a:rPr lang="en-GB" sz="2000" dirty="0"/>
              <a:t> individual Roman citizens.</a:t>
            </a:r>
          </a:p>
        </p:txBody>
      </p:sp>
    </p:spTree>
    <p:extLst>
      <p:ext uri="{BB962C8B-B14F-4D97-AF65-F5344CB8AC3E}">
        <p14:creationId xmlns:p14="http://schemas.microsoft.com/office/powerpoint/2010/main" val="283438851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6858001"/>
            <a:chOff x="1320800" y="0"/>
            <a:chExt cx="2436813" cy="6858001"/>
          </a:xfrm>
        </p:grpSpPr>
        <p:sp>
          <p:nvSpPr>
            <p:cNvPr id="2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p:cNvSpPr>
            <a:spLocks noGrp="1"/>
          </p:cNvSpPr>
          <p:nvPr>
            <p:ph type="title"/>
          </p:nvPr>
        </p:nvSpPr>
        <p:spPr>
          <a:xfrm>
            <a:off x="401265" y="685800"/>
            <a:ext cx="2085203" cy="5105400"/>
          </a:xfrm>
        </p:spPr>
        <p:txBody>
          <a:bodyPr>
            <a:normAutofit/>
          </a:bodyPr>
          <a:lstStyle/>
          <a:p>
            <a:r>
              <a:rPr lang="en-GB" sz="2500">
                <a:solidFill>
                  <a:srgbClr val="FFFFFF"/>
                </a:solidFill>
              </a:rPr>
              <a:t>Constitutional legitimacy</a:t>
            </a:r>
          </a:p>
        </p:txBody>
      </p:sp>
      <p:graphicFrame>
        <p:nvGraphicFramePr>
          <p:cNvPr id="12" name="Content Placeholder 2">
            <a:extLst>
              <a:ext uri="{FF2B5EF4-FFF2-40B4-BE49-F238E27FC236}">
                <a16:creationId xmlns:a16="http://schemas.microsoft.com/office/drawing/2014/main" id="{0536EF42-26DA-4662-9B87-1ABE83AB4F57}"/>
              </a:ext>
            </a:extLst>
          </p:cNvPr>
          <p:cNvGraphicFramePr>
            <a:graphicFrameLocks noGrp="1"/>
          </p:cNvGraphicFramePr>
          <p:nvPr>
            <p:ph idx="1"/>
            <p:extLst>
              <p:ext uri="{D42A27DB-BD31-4B8C-83A1-F6EECF244321}">
                <p14:modId xmlns:p14="http://schemas.microsoft.com/office/powerpoint/2010/main" val="1063202669"/>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2572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631825"/>
            <a:ext cx="7886700" cy="1325563"/>
          </a:xfrm>
        </p:spPr>
        <p:txBody>
          <a:bodyPr>
            <a:normAutofit/>
          </a:bodyPr>
          <a:lstStyle/>
          <a:p>
            <a:r>
              <a:rPr lang="en-GB"/>
              <a:t>Augustus and the army: </a:t>
            </a:r>
            <a:r>
              <a:rPr lang="en-GB" i="1"/>
              <a:t>RGDA </a:t>
            </a:r>
            <a:r>
              <a:rPr lang="en-GB"/>
              <a:t>30</a:t>
            </a:r>
          </a:p>
        </p:txBody>
      </p:sp>
      <p:sp>
        <p:nvSpPr>
          <p:cNvPr id="3" name="Content Placeholder 2"/>
          <p:cNvSpPr>
            <a:spLocks noGrp="1"/>
          </p:cNvSpPr>
          <p:nvPr>
            <p:ph idx="1"/>
          </p:nvPr>
        </p:nvSpPr>
        <p:spPr>
          <a:xfrm>
            <a:off x="628650" y="2057400"/>
            <a:ext cx="7886700" cy="3871762"/>
          </a:xfrm>
        </p:spPr>
        <p:txBody>
          <a:bodyPr>
            <a:normAutofit/>
          </a:bodyPr>
          <a:lstStyle/>
          <a:p>
            <a:pPr marL="0" indent="0">
              <a:buNone/>
            </a:pPr>
            <a:r>
              <a:rPr lang="en-GB" sz="2100" b="1" dirty="0"/>
              <a:t>1. </a:t>
            </a:r>
            <a:r>
              <a:rPr lang="en-GB" sz="2100" dirty="0"/>
              <a:t>The Pannonian peoples had never had </a:t>
            </a:r>
            <a:r>
              <a:rPr lang="en-GB" sz="2100" b="1" dirty="0"/>
              <a:t>an army of the Roman people </a:t>
            </a:r>
            <a:r>
              <a:rPr lang="en-GB" sz="2100" dirty="0"/>
              <a:t>come near them before I became leader. I made them subject to the rule of the Roman people, once they were subdued through the agency of Tiberius Nero, who at that time was my stepson and deputy, and I advanced the boundary of Illyricum to the bank of the river Danube. </a:t>
            </a:r>
            <a:r>
              <a:rPr lang="en-GB" sz="2100" b="1" dirty="0"/>
              <a:t>2.</a:t>
            </a:r>
            <a:r>
              <a:rPr lang="en-GB" sz="2100" dirty="0"/>
              <a:t> An army of Dacians which crossed over onto this side of that river was conquered and overwhelmed </a:t>
            </a:r>
            <a:r>
              <a:rPr lang="en-GB" sz="2100" b="1" dirty="0"/>
              <a:t>under my auspices</a:t>
            </a:r>
            <a:r>
              <a:rPr lang="en-GB" sz="2100" dirty="0"/>
              <a:t>, and afterwards </a:t>
            </a:r>
            <a:r>
              <a:rPr lang="en-GB" sz="2100" b="1" dirty="0"/>
              <a:t>my army </a:t>
            </a:r>
            <a:r>
              <a:rPr lang="en-GB" sz="2100" dirty="0"/>
              <a:t>was led across the Danube and compelled the Dacian peoples to endure the commands of the Roman people.</a:t>
            </a:r>
          </a:p>
        </p:txBody>
      </p:sp>
    </p:spTree>
    <p:extLst>
      <p:ext uri="{BB962C8B-B14F-4D97-AF65-F5344CB8AC3E}">
        <p14:creationId xmlns:p14="http://schemas.microsoft.com/office/powerpoint/2010/main" val="720986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87EB8C6-A71A-49B4-95E9-FF697896950A}"/>
              </a:ext>
            </a:extLst>
          </p:cNvPr>
          <p:cNvSpPr>
            <a:spLocks noGrp="1"/>
          </p:cNvSpPr>
          <p:nvPr>
            <p:ph type="title"/>
          </p:nvPr>
        </p:nvSpPr>
        <p:spPr>
          <a:xfrm>
            <a:off x="394554" y="4756638"/>
            <a:ext cx="8354891" cy="930447"/>
          </a:xfrm>
        </p:spPr>
        <p:txBody>
          <a:bodyPr vert="horz" lIns="91440" tIns="45720" rIns="91440" bIns="45720" rtlCol="0" anchor="b">
            <a:normAutofit/>
          </a:bodyPr>
          <a:lstStyle/>
          <a:p>
            <a:pPr>
              <a:lnSpc>
                <a:spcPct val="90000"/>
              </a:lnSpc>
            </a:pPr>
            <a:r>
              <a:rPr lang="en-US" sz="2900" kern="1200">
                <a:solidFill>
                  <a:srgbClr val="FFFFFF"/>
                </a:solidFill>
                <a:latin typeface="+mj-lt"/>
                <a:ea typeface="+mj-ea"/>
                <a:cs typeface="+mj-cs"/>
              </a:rPr>
              <a:t>‘Asda Price Promise. Permanently low prices forever’</a:t>
            </a:r>
          </a:p>
        </p:txBody>
      </p:sp>
      <p:pic>
        <p:nvPicPr>
          <p:cNvPr id="5" name="Content Placeholder 4" descr="A picture containing indoor, floor, person&#10;&#10;Description generated with very high confidence">
            <a:extLst>
              <a:ext uri="{FF2B5EF4-FFF2-40B4-BE49-F238E27FC236}">
                <a16:creationId xmlns:a16="http://schemas.microsoft.com/office/drawing/2014/main" id="{22FD93AD-3556-4D94-A1DA-CCF97B402F7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5295" b="9705"/>
          <a:stretch/>
        </p:blipFill>
        <p:spPr>
          <a:xfrm>
            <a:off x="997882" y="307731"/>
            <a:ext cx="7106910" cy="3997637"/>
          </a:xfrm>
          <a:prstGeom prst="rect">
            <a:avLst/>
          </a:prstGeom>
        </p:spPr>
      </p:pic>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97D7D75E-4B31-4F9E-8752-FA7F5027EFDA}"/>
              </a:ext>
            </a:extLst>
          </p:cNvPr>
          <p:cNvCxnSpPr/>
          <p:nvPr/>
        </p:nvCxnSpPr>
        <p:spPr>
          <a:xfrm>
            <a:off x="539552" y="1412776"/>
            <a:ext cx="2808312"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55145687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fontScale="90000"/>
          </a:bodyPr>
          <a:lstStyle/>
          <a:p>
            <a:pPr>
              <a:lnSpc>
                <a:spcPct val="90000"/>
              </a:lnSpc>
            </a:pPr>
            <a:r>
              <a:rPr lang="en-GB" dirty="0">
                <a:solidFill>
                  <a:srgbClr val="FFFFFF"/>
                </a:solidFill>
              </a:rPr>
              <a:t>The whole truth?</a:t>
            </a:r>
            <a:br>
              <a:rPr lang="en-GB" dirty="0">
                <a:solidFill>
                  <a:srgbClr val="FFFFFF"/>
                </a:solidFill>
              </a:rPr>
            </a:br>
            <a:br>
              <a:rPr lang="en-GB" dirty="0">
                <a:solidFill>
                  <a:srgbClr val="FFFFFF"/>
                </a:solidFill>
              </a:rPr>
            </a:br>
            <a:r>
              <a:rPr lang="en-GB" dirty="0">
                <a:solidFill>
                  <a:srgbClr val="FFFFFF"/>
                </a:solidFill>
              </a:rPr>
              <a:t>Battles of Philippi</a:t>
            </a:r>
          </a:p>
        </p:txBody>
      </p:sp>
      <p:sp>
        <p:nvSpPr>
          <p:cNvPr id="3" name="Content Placeholder 2"/>
          <p:cNvSpPr>
            <a:spLocks noGrp="1"/>
          </p:cNvSpPr>
          <p:nvPr>
            <p:ph idx="1"/>
          </p:nvPr>
        </p:nvSpPr>
        <p:spPr>
          <a:xfrm>
            <a:off x="4567930" y="801866"/>
            <a:ext cx="3979563" cy="5230634"/>
          </a:xfrm>
        </p:spPr>
        <p:txBody>
          <a:bodyPr anchor="ctr">
            <a:normAutofit/>
          </a:bodyPr>
          <a:lstStyle/>
          <a:p>
            <a:pPr marL="0" indent="0">
              <a:buNone/>
            </a:pPr>
            <a:r>
              <a:rPr lang="en-GB" sz="2100" i="1" dirty="0">
                <a:solidFill>
                  <a:srgbClr val="000000"/>
                </a:solidFill>
              </a:rPr>
              <a:t>RGDA </a:t>
            </a:r>
            <a:r>
              <a:rPr lang="en-GB" sz="2100" dirty="0">
                <a:solidFill>
                  <a:srgbClr val="000000"/>
                </a:solidFill>
              </a:rPr>
              <a:t>2 </a:t>
            </a:r>
          </a:p>
          <a:p>
            <a:r>
              <a:rPr lang="en-GB" sz="2100" dirty="0">
                <a:solidFill>
                  <a:srgbClr val="000000"/>
                </a:solidFill>
              </a:rPr>
              <a:t>Those who murdered my father I drove into exile by way of the courts of law, exacting retribution for their crime and afterwards I defeated them twice in battle while they were making war upon the state.</a:t>
            </a:r>
            <a:r>
              <a:rPr lang="la-Latn" sz="2100" dirty="0">
                <a:solidFill>
                  <a:srgbClr val="000000"/>
                </a:solidFill>
              </a:rPr>
              <a:t> </a:t>
            </a:r>
            <a:endParaRPr lang="en-GB" sz="2100" dirty="0">
              <a:solidFill>
                <a:srgbClr val="000000"/>
              </a:solidFill>
            </a:endParaRPr>
          </a:p>
          <a:p>
            <a:endParaRPr lang="en-GB" sz="2100" dirty="0">
              <a:solidFill>
                <a:srgbClr val="000000"/>
              </a:solidFill>
            </a:endParaRPr>
          </a:p>
        </p:txBody>
      </p:sp>
    </p:spTree>
    <p:extLst>
      <p:ext uri="{BB962C8B-B14F-4D97-AF65-F5344CB8AC3E}">
        <p14:creationId xmlns:p14="http://schemas.microsoft.com/office/powerpoint/2010/main" val="1092061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fontScale="90000"/>
          </a:bodyPr>
          <a:lstStyle/>
          <a:p>
            <a:pPr>
              <a:lnSpc>
                <a:spcPct val="90000"/>
              </a:lnSpc>
            </a:pPr>
            <a:r>
              <a:rPr lang="en-GB" dirty="0">
                <a:solidFill>
                  <a:srgbClr val="FFFFFF"/>
                </a:solidFill>
              </a:rPr>
              <a:t>The whole truth?</a:t>
            </a:r>
            <a:br>
              <a:rPr lang="en-GB" dirty="0">
                <a:solidFill>
                  <a:srgbClr val="FFFFFF"/>
                </a:solidFill>
              </a:rPr>
            </a:br>
            <a:br>
              <a:rPr lang="en-GB" dirty="0">
                <a:solidFill>
                  <a:srgbClr val="FFFFFF"/>
                </a:solidFill>
              </a:rPr>
            </a:br>
            <a:r>
              <a:rPr lang="en-GB" dirty="0">
                <a:solidFill>
                  <a:srgbClr val="FFFFFF"/>
                </a:solidFill>
              </a:rPr>
              <a:t>Pirates defeated</a:t>
            </a:r>
          </a:p>
        </p:txBody>
      </p:sp>
      <p:sp>
        <p:nvSpPr>
          <p:cNvPr id="3" name="Content Placeholder 2"/>
          <p:cNvSpPr>
            <a:spLocks noGrp="1"/>
          </p:cNvSpPr>
          <p:nvPr>
            <p:ph idx="1"/>
          </p:nvPr>
        </p:nvSpPr>
        <p:spPr>
          <a:xfrm>
            <a:off x="4567930" y="801866"/>
            <a:ext cx="3979563" cy="5230634"/>
          </a:xfrm>
        </p:spPr>
        <p:txBody>
          <a:bodyPr anchor="ctr">
            <a:normAutofit/>
          </a:bodyPr>
          <a:lstStyle/>
          <a:p>
            <a:pPr marL="0" indent="0">
              <a:buNone/>
            </a:pPr>
            <a:r>
              <a:rPr lang="en-GB" sz="2100" i="1">
                <a:solidFill>
                  <a:srgbClr val="000000"/>
                </a:solidFill>
              </a:rPr>
              <a:t>RGDA </a:t>
            </a:r>
            <a:r>
              <a:rPr lang="en-GB" sz="2100">
                <a:solidFill>
                  <a:srgbClr val="000000"/>
                </a:solidFill>
              </a:rPr>
              <a:t>25.1 </a:t>
            </a:r>
          </a:p>
          <a:p>
            <a:r>
              <a:rPr lang="en-GB" sz="2100">
                <a:solidFill>
                  <a:srgbClr val="000000"/>
                </a:solidFill>
              </a:rPr>
              <a:t>I brought the sea under control from pirates. In this war I handed back to their masters for punishment almost 30,000 captured slaves who had run away from their masters and taken up arms against the state. </a:t>
            </a:r>
          </a:p>
          <a:p>
            <a:pPr marL="0" indent="0">
              <a:buNone/>
            </a:pPr>
            <a:endParaRPr lang="en-GB" sz="2100" i="1">
              <a:solidFill>
                <a:srgbClr val="000000"/>
              </a:solidFill>
            </a:endParaRPr>
          </a:p>
        </p:txBody>
      </p:sp>
    </p:spTree>
    <p:extLst>
      <p:ext uri="{BB962C8B-B14F-4D97-AF65-F5344CB8AC3E}">
        <p14:creationId xmlns:p14="http://schemas.microsoft.com/office/powerpoint/2010/main" val="188608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91490" y="365125"/>
            <a:ext cx="6759789" cy="1623312"/>
          </a:xfrm>
        </p:spPr>
        <p:txBody>
          <a:bodyPr anchor="b">
            <a:normAutofit/>
          </a:bodyPr>
          <a:lstStyle/>
          <a:p>
            <a:r>
              <a:rPr lang="en-GB" sz="3500"/>
              <a:t>First meeting of the Senate</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1490" y="2644518"/>
            <a:ext cx="6759789" cy="3327251"/>
          </a:xfrm>
        </p:spPr>
        <p:txBody>
          <a:bodyPr>
            <a:normAutofit/>
          </a:bodyPr>
          <a:lstStyle/>
          <a:p>
            <a:r>
              <a:rPr lang="en-GB" dirty="0"/>
              <a:t>Instructions about funeral</a:t>
            </a:r>
          </a:p>
          <a:p>
            <a:r>
              <a:rPr lang="en-GB" dirty="0"/>
              <a:t>Summary of his achievements </a:t>
            </a:r>
            <a:r>
              <a:rPr lang="en-GB" i="1" dirty="0"/>
              <a:t>(index rerum a se </a:t>
            </a:r>
            <a:r>
              <a:rPr lang="en-GB" i="1" dirty="0" err="1"/>
              <a:t>gestarum</a:t>
            </a:r>
            <a:r>
              <a:rPr lang="en-GB" i="1" dirty="0"/>
              <a:t>)</a:t>
            </a:r>
            <a:endParaRPr lang="en-GB" dirty="0"/>
          </a:p>
          <a:p>
            <a:r>
              <a:rPr lang="en-GB" dirty="0"/>
              <a:t>Brief account of the whole empire </a:t>
            </a:r>
            <a:r>
              <a:rPr lang="en-GB" i="1" dirty="0"/>
              <a:t>(</a:t>
            </a:r>
            <a:r>
              <a:rPr lang="en-GB" i="1" dirty="0" err="1"/>
              <a:t>breviarium</a:t>
            </a:r>
            <a:r>
              <a:rPr lang="en-GB" i="1" dirty="0"/>
              <a:t> </a:t>
            </a:r>
            <a:r>
              <a:rPr lang="en-GB" i="1" dirty="0" err="1"/>
              <a:t>totius</a:t>
            </a:r>
            <a:r>
              <a:rPr lang="en-GB" i="1" dirty="0"/>
              <a:t> </a:t>
            </a:r>
            <a:r>
              <a:rPr lang="en-GB" i="1" dirty="0" err="1"/>
              <a:t>imperii</a:t>
            </a:r>
            <a:r>
              <a:rPr lang="en-GB" i="1" dirty="0"/>
              <a:t>)</a:t>
            </a:r>
          </a:p>
        </p:txBody>
      </p:sp>
    </p:spTree>
    <p:extLst>
      <p:ext uri="{BB962C8B-B14F-4D97-AF65-F5344CB8AC3E}">
        <p14:creationId xmlns:p14="http://schemas.microsoft.com/office/powerpoint/2010/main" val="195975662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Sextus</a:t>
            </a:r>
            <a:r>
              <a:rPr lang="en-GB" dirty="0"/>
              <a:t> Pompey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3341" y="1412776"/>
            <a:ext cx="5414963" cy="2657475"/>
          </a:xfrm>
        </p:spPr>
      </p:pic>
      <p:sp>
        <p:nvSpPr>
          <p:cNvPr id="6" name="TextBox 5"/>
          <p:cNvSpPr txBox="1"/>
          <p:nvPr/>
        </p:nvSpPr>
        <p:spPr>
          <a:xfrm>
            <a:off x="1187624" y="4057020"/>
            <a:ext cx="4176464" cy="3323987"/>
          </a:xfrm>
          <a:prstGeom prst="rect">
            <a:avLst/>
          </a:prstGeom>
          <a:noFill/>
        </p:spPr>
        <p:txBody>
          <a:bodyPr wrap="square" rtlCol="0">
            <a:spAutoFit/>
          </a:bodyPr>
          <a:lstStyle/>
          <a:p>
            <a:r>
              <a:rPr lang="en-GB" sz="2400" dirty="0"/>
              <a:t>MAG PIVS IMP ITER </a:t>
            </a:r>
          </a:p>
          <a:p>
            <a:r>
              <a:rPr lang="en-GB" sz="2400" dirty="0"/>
              <a:t>‘Great, loyal, commander for a second time’</a:t>
            </a:r>
          </a:p>
          <a:p>
            <a:r>
              <a:rPr lang="en-GB" sz="2000" dirty="0"/>
              <a:t>[ship with eagle, sceptre, and trident in front of column decorated with a statue of Neptune]</a:t>
            </a:r>
          </a:p>
          <a:p>
            <a:endParaRPr lang="en-GB" dirty="0"/>
          </a:p>
          <a:p>
            <a:endParaRPr lang="en-GB" sz="2400" dirty="0"/>
          </a:p>
          <a:p>
            <a:endParaRPr lang="en-GB" dirty="0"/>
          </a:p>
          <a:p>
            <a:endParaRPr lang="en-GB" dirty="0"/>
          </a:p>
        </p:txBody>
      </p:sp>
      <p:sp>
        <p:nvSpPr>
          <p:cNvPr id="5" name="TextBox 4"/>
          <p:cNvSpPr txBox="1"/>
          <p:nvPr/>
        </p:nvSpPr>
        <p:spPr>
          <a:xfrm>
            <a:off x="5364088" y="4057020"/>
            <a:ext cx="3024336" cy="2185214"/>
          </a:xfrm>
          <a:prstGeom prst="rect">
            <a:avLst/>
          </a:prstGeom>
          <a:noFill/>
        </p:spPr>
        <p:txBody>
          <a:bodyPr wrap="square" rtlCol="0">
            <a:spAutoFit/>
          </a:bodyPr>
          <a:lstStyle/>
          <a:p>
            <a:r>
              <a:rPr lang="en-GB" sz="2400" dirty="0"/>
              <a:t>PRAEF CLAS ET ORAE MARIT EX S C ‘commander of the fleet and coasts’ </a:t>
            </a:r>
          </a:p>
          <a:p>
            <a:r>
              <a:rPr lang="en-GB" sz="2000" dirty="0"/>
              <a:t>[Scylla, wielding a rudder as a club]</a:t>
            </a:r>
          </a:p>
        </p:txBody>
      </p:sp>
    </p:spTree>
    <p:extLst>
      <p:ext uri="{BB962C8B-B14F-4D97-AF65-F5344CB8AC3E}">
        <p14:creationId xmlns:p14="http://schemas.microsoft.com/office/powerpoint/2010/main" val="3886173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a:bodyPr>
          <a:lstStyle/>
          <a:p>
            <a:pPr>
              <a:lnSpc>
                <a:spcPct val="90000"/>
              </a:lnSpc>
            </a:pPr>
            <a:r>
              <a:rPr lang="en-GB" sz="3100">
                <a:solidFill>
                  <a:srgbClr val="FFFFFF"/>
                </a:solidFill>
              </a:rPr>
              <a:t>The whole truth?</a:t>
            </a:r>
            <a:br>
              <a:rPr lang="en-GB" sz="3100">
                <a:solidFill>
                  <a:srgbClr val="FFFFFF"/>
                </a:solidFill>
              </a:rPr>
            </a:br>
            <a:br>
              <a:rPr lang="en-GB" sz="3100">
                <a:solidFill>
                  <a:srgbClr val="FFFFFF"/>
                </a:solidFill>
              </a:rPr>
            </a:br>
            <a:r>
              <a:rPr lang="en-GB" sz="3100">
                <a:solidFill>
                  <a:srgbClr val="FFFFFF"/>
                </a:solidFill>
              </a:rPr>
              <a:t>Temple of Jupiter Feretrius</a:t>
            </a:r>
          </a:p>
        </p:txBody>
      </p:sp>
      <p:sp>
        <p:nvSpPr>
          <p:cNvPr id="3" name="Content Placeholder 2"/>
          <p:cNvSpPr>
            <a:spLocks noGrp="1"/>
          </p:cNvSpPr>
          <p:nvPr>
            <p:ph idx="1"/>
          </p:nvPr>
        </p:nvSpPr>
        <p:spPr>
          <a:xfrm>
            <a:off x="4567930" y="801866"/>
            <a:ext cx="3979563" cy="5230634"/>
          </a:xfrm>
        </p:spPr>
        <p:txBody>
          <a:bodyPr anchor="ctr">
            <a:normAutofit/>
          </a:bodyPr>
          <a:lstStyle/>
          <a:p>
            <a:pPr marL="0" indent="0">
              <a:buNone/>
            </a:pPr>
            <a:r>
              <a:rPr lang="en-GB" sz="2100" i="1" dirty="0">
                <a:solidFill>
                  <a:srgbClr val="000000"/>
                </a:solidFill>
              </a:rPr>
              <a:t>RGDA </a:t>
            </a:r>
            <a:r>
              <a:rPr lang="en-GB" sz="2100" dirty="0">
                <a:solidFill>
                  <a:srgbClr val="000000"/>
                </a:solidFill>
              </a:rPr>
              <a:t>19.2:</a:t>
            </a:r>
          </a:p>
          <a:p>
            <a:r>
              <a:rPr lang="en-GB" sz="2100" dirty="0">
                <a:solidFill>
                  <a:srgbClr val="000000"/>
                </a:solidFill>
              </a:rPr>
              <a:t>I built the temples on the Capitol of Jupiter </a:t>
            </a:r>
            <a:r>
              <a:rPr lang="en-GB" sz="2100" dirty="0" err="1">
                <a:solidFill>
                  <a:srgbClr val="000000"/>
                </a:solidFill>
              </a:rPr>
              <a:t>Feretrius</a:t>
            </a:r>
            <a:r>
              <a:rPr lang="en-GB" sz="2100" dirty="0">
                <a:solidFill>
                  <a:srgbClr val="000000"/>
                </a:solidFill>
              </a:rPr>
              <a:t> and of Jupiter the </a:t>
            </a:r>
            <a:r>
              <a:rPr lang="en-GB" sz="2100" dirty="0" err="1">
                <a:solidFill>
                  <a:srgbClr val="000000"/>
                </a:solidFill>
              </a:rPr>
              <a:t>Thunderer</a:t>
            </a:r>
            <a:endParaRPr lang="en-GB" sz="2100" i="1" dirty="0">
              <a:solidFill>
                <a:srgbClr val="000000"/>
              </a:solidFill>
            </a:endParaRPr>
          </a:p>
          <a:p>
            <a:pPr marL="0" indent="0">
              <a:buNone/>
            </a:pPr>
            <a:endParaRPr lang="en-GB" sz="2100" dirty="0">
              <a:solidFill>
                <a:srgbClr val="000000"/>
              </a:solidFill>
            </a:endParaRPr>
          </a:p>
        </p:txBody>
      </p:sp>
    </p:spTree>
    <p:extLst>
      <p:ext uri="{BB962C8B-B14F-4D97-AF65-F5344CB8AC3E}">
        <p14:creationId xmlns:p14="http://schemas.microsoft.com/office/powerpoint/2010/main" val="970566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80374"/>
            <a:ext cx="8579095"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9763" y="433545"/>
            <a:ext cx="8354890" cy="930447"/>
          </a:xfrm>
        </p:spPr>
        <p:txBody>
          <a:bodyPr vert="horz" lIns="91440" tIns="45720" rIns="91440" bIns="45720" rtlCol="0" anchor="b">
            <a:normAutofit/>
          </a:bodyPr>
          <a:lstStyle/>
          <a:p>
            <a:pPr>
              <a:lnSpc>
                <a:spcPct val="90000"/>
              </a:lnSpc>
            </a:pPr>
            <a:r>
              <a:rPr lang="en-US" sz="4700" dirty="0">
                <a:solidFill>
                  <a:srgbClr val="FFFFFF"/>
                </a:solidFill>
              </a:rPr>
              <a:t>Augustus’ Mausoleum</a:t>
            </a:r>
          </a:p>
        </p:txBody>
      </p:sp>
      <p:cxnSp>
        <p:nvCxnSpPr>
          <p:cNvPr id="18" name="Straight Connector 17">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522292"/>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1" name="Content Placeholder 10" descr="A castle on top of a stone building&#10;&#10;Description automatically generated">
            <a:extLst>
              <a:ext uri="{FF2B5EF4-FFF2-40B4-BE49-F238E27FC236}">
                <a16:creationId xmlns:a16="http://schemas.microsoft.com/office/drawing/2014/main" id="{4CD8648C-B166-40C9-AFA9-2C602CDC4DE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8675" y="2891160"/>
            <a:ext cx="4091938" cy="3068953"/>
          </a:xfrm>
          <a:prstGeom prst="rect">
            <a:avLst/>
          </a:prstGeom>
        </p:spPr>
      </p:pic>
      <p:cxnSp>
        <p:nvCxnSpPr>
          <p:cNvPr id="20" name="Straight Connector 19">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3804" y="3085527"/>
            <a:ext cx="4091938" cy="2680219"/>
          </a:xfrm>
          <a:prstGeom prst="rect">
            <a:avLst/>
          </a:prstGeom>
        </p:spPr>
      </p:pic>
    </p:spTree>
    <p:extLst>
      <p:ext uri="{BB962C8B-B14F-4D97-AF65-F5344CB8AC3E}">
        <p14:creationId xmlns:p14="http://schemas.microsoft.com/office/powerpoint/2010/main" val="283870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80374"/>
            <a:ext cx="8579095"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9763" y="433545"/>
            <a:ext cx="8354890" cy="930447"/>
          </a:xfrm>
        </p:spPr>
        <p:txBody>
          <a:bodyPr vert="horz" lIns="91440" tIns="45720" rIns="91440" bIns="45720" rtlCol="0" anchor="b">
            <a:normAutofit fontScale="90000"/>
          </a:bodyPr>
          <a:lstStyle/>
          <a:p>
            <a:pPr>
              <a:lnSpc>
                <a:spcPct val="90000"/>
              </a:lnSpc>
            </a:pPr>
            <a:r>
              <a:rPr lang="en-US" sz="4000" dirty="0">
                <a:solidFill>
                  <a:srgbClr val="FFFFFF"/>
                </a:solidFill>
              </a:rPr>
              <a:t>Laurel trees and shield at the Mausoleum</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522292"/>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530" y="2426818"/>
            <a:ext cx="2998227" cy="3997637"/>
          </a:xfrm>
          <a:prstGeom prst="rect">
            <a:avLst/>
          </a:prstGeom>
        </p:spPr>
      </p:pic>
      <p:cxnSp>
        <p:nvCxnSpPr>
          <p:cNvPr id="14" name="Straight Connector 1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5928" y="2426818"/>
            <a:ext cx="3907690" cy="3997637"/>
          </a:xfrm>
          <a:prstGeom prst="rect">
            <a:avLst/>
          </a:prstGeom>
        </p:spPr>
      </p:pic>
    </p:spTree>
    <p:extLst>
      <p:ext uri="{BB962C8B-B14F-4D97-AF65-F5344CB8AC3E}">
        <p14:creationId xmlns:p14="http://schemas.microsoft.com/office/powerpoint/2010/main" val="1849692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Augustus’ Mausoleum Reconstructed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68760"/>
            <a:ext cx="8229600" cy="212414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3455304"/>
            <a:ext cx="4250056" cy="3368874"/>
          </a:xfrm>
          <a:prstGeom prst="rect">
            <a:avLst/>
          </a:prstGeom>
        </p:spPr>
      </p:pic>
      <p:cxnSp>
        <p:nvCxnSpPr>
          <p:cNvPr id="6" name="Straight Arrow Connector 5"/>
          <p:cNvCxnSpPr/>
          <p:nvPr/>
        </p:nvCxnSpPr>
        <p:spPr>
          <a:xfrm>
            <a:off x="1835696" y="3789040"/>
            <a:ext cx="1368152" cy="7200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8" name="Straight Arrow Connector 7"/>
          <p:cNvCxnSpPr/>
          <p:nvPr/>
        </p:nvCxnSpPr>
        <p:spPr>
          <a:xfrm>
            <a:off x="1835696" y="3789040"/>
            <a:ext cx="4608512" cy="86409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 name="Straight Arrow Connector 9"/>
          <p:cNvCxnSpPr/>
          <p:nvPr/>
        </p:nvCxnSpPr>
        <p:spPr>
          <a:xfrm>
            <a:off x="1835696" y="3789040"/>
            <a:ext cx="2592288" cy="135070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a:off x="1835696" y="3789040"/>
            <a:ext cx="2304256" cy="15121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835696" y="3789040"/>
            <a:ext cx="2016224" cy="19442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6935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631825"/>
            <a:ext cx="7886700" cy="1325563"/>
          </a:xfrm>
        </p:spPr>
        <p:txBody>
          <a:bodyPr>
            <a:normAutofit/>
          </a:bodyPr>
          <a:lstStyle/>
          <a:p>
            <a:pPr>
              <a:lnSpc>
                <a:spcPct val="90000"/>
              </a:lnSpc>
            </a:pPr>
            <a:r>
              <a:rPr lang="en-GB"/>
              <a:t>Augustus’ self-presentation: </a:t>
            </a:r>
            <a:br>
              <a:rPr lang="en-GB"/>
            </a:br>
            <a:r>
              <a:rPr lang="en-GB"/>
              <a:t>World Conquest</a:t>
            </a:r>
          </a:p>
        </p:txBody>
      </p:sp>
      <p:sp>
        <p:nvSpPr>
          <p:cNvPr id="3" name="Content Placeholder 2"/>
          <p:cNvSpPr>
            <a:spLocks noGrp="1"/>
          </p:cNvSpPr>
          <p:nvPr>
            <p:ph idx="1"/>
          </p:nvPr>
        </p:nvSpPr>
        <p:spPr>
          <a:xfrm>
            <a:off x="628650" y="2057400"/>
            <a:ext cx="7886700" cy="3871762"/>
          </a:xfrm>
        </p:spPr>
        <p:txBody>
          <a:bodyPr>
            <a:normAutofit/>
          </a:bodyPr>
          <a:lstStyle/>
          <a:p>
            <a:r>
              <a:rPr lang="en-GB" sz="2100" i="1" dirty="0"/>
              <a:t>RGDA </a:t>
            </a:r>
            <a:r>
              <a:rPr lang="en-GB" sz="2100" dirty="0"/>
              <a:t>heading: </a:t>
            </a:r>
          </a:p>
          <a:p>
            <a:pPr marL="0" indent="0">
              <a:buNone/>
            </a:pPr>
            <a:r>
              <a:rPr lang="en-GB" sz="2100" dirty="0"/>
              <a:t>‘Below is a copy of the achievements of the deified Augustus by which he made the world subject to the rule of the Roman people’</a:t>
            </a:r>
          </a:p>
          <a:p>
            <a:r>
              <a:rPr lang="en-GB" sz="2100" i="1" dirty="0"/>
              <a:t>RGDA</a:t>
            </a:r>
            <a:r>
              <a:rPr lang="en-GB" sz="2100" dirty="0"/>
              <a:t> 32: </a:t>
            </a:r>
          </a:p>
          <a:p>
            <a:pPr marL="0" indent="0">
              <a:buNone/>
            </a:pPr>
            <a:r>
              <a:rPr lang="en-GB" sz="2100" dirty="0"/>
              <a:t>‘Kings of the Parthians, namely </a:t>
            </a:r>
            <a:r>
              <a:rPr lang="en-GB" sz="2100" dirty="0" err="1"/>
              <a:t>Tiridates</a:t>
            </a:r>
            <a:r>
              <a:rPr lang="en-GB" sz="2100" dirty="0"/>
              <a:t> and later </a:t>
            </a:r>
            <a:r>
              <a:rPr lang="en-GB" sz="2100" dirty="0" err="1"/>
              <a:t>Phrates</a:t>
            </a:r>
            <a:r>
              <a:rPr lang="en-GB" sz="2100" dirty="0"/>
              <a:t>, son of king </a:t>
            </a:r>
            <a:r>
              <a:rPr lang="en-GB" sz="2100" dirty="0" err="1"/>
              <a:t>Phrates</a:t>
            </a:r>
            <a:r>
              <a:rPr lang="en-GB" sz="2100" dirty="0"/>
              <a:t>, </a:t>
            </a:r>
            <a:r>
              <a:rPr lang="en-GB" sz="2100" dirty="0" err="1"/>
              <a:t>Artavasdes</a:t>
            </a:r>
            <a:r>
              <a:rPr lang="en-GB" sz="2100" dirty="0"/>
              <a:t> king of the Medes, </a:t>
            </a:r>
            <a:r>
              <a:rPr lang="en-GB" sz="2100" dirty="0" err="1"/>
              <a:t>Artaxares</a:t>
            </a:r>
            <a:r>
              <a:rPr lang="en-GB" sz="2100" dirty="0"/>
              <a:t> of the </a:t>
            </a:r>
            <a:r>
              <a:rPr lang="en-GB" sz="2100" dirty="0" err="1"/>
              <a:t>Adiabenians</a:t>
            </a:r>
            <a:r>
              <a:rPr lang="en-GB" sz="2100" dirty="0"/>
              <a:t>, </a:t>
            </a:r>
            <a:r>
              <a:rPr lang="en-GB" sz="2100" dirty="0" err="1"/>
              <a:t>Dumnobellaunus</a:t>
            </a:r>
            <a:r>
              <a:rPr lang="en-GB" sz="2100" dirty="0"/>
              <a:t> and </a:t>
            </a:r>
            <a:r>
              <a:rPr lang="en-GB" sz="2100" dirty="0" err="1"/>
              <a:t>Tincomarus</a:t>
            </a:r>
            <a:r>
              <a:rPr lang="en-GB" sz="2100" dirty="0"/>
              <a:t> of the Britons, </a:t>
            </a:r>
            <a:r>
              <a:rPr lang="en-GB" sz="2100" dirty="0" err="1"/>
              <a:t>Maelo</a:t>
            </a:r>
            <a:r>
              <a:rPr lang="en-GB" sz="2100" dirty="0"/>
              <a:t> of the </a:t>
            </a:r>
            <a:r>
              <a:rPr lang="en-GB" sz="2100" dirty="0" err="1"/>
              <a:t>Sugambri</a:t>
            </a:r>
            <a:r>
              <a:rPr lang="en-GB" sz="2100" dirty="0"/>
              <a:t>, </a:t>
            </a:r>
            <a:r>
              <a:rPr lang="en-GB" sz="2100" dirty="0" err="1"/>
              <a:t>Segimerus</a:t>
            </a:r>
            <a:r>
              <a:rPr lang="en-GB" sz="2100" dirty="0"/>
              <a:t> of the </a:t>
            </a:r>
            <a:r>
              <a:rPr lang="en-GB" sz="2100" dirty="0" err="1"/>
              <a:t>Suebic</a:t>
            </a:r>
            <a:r>
              <a:rPr lang="en-GB" sz="2100" dirty="0"/>
              <a:t> Marcomanni fled for refuge to me as suppliants.’</a:t>
            </a:r>
            <a:br>
              <a:rPr lang="en-GB" sz="2100" dirty="0"/>
            </a:br>
            <a:endParaRPr lang="en-GB" sz="2100" b="1" dirty="0"/>
          </a:p>
          <a:p>
            <a:endParaRPr lang="en-GB" sz="2100" dirty="0"/>
          </a:p>
          <a:p>
            <a:endParaRPr lang="en-GB" sz="2100" dirty="0"/>
          </a:p>
        </p:txBody>
      </p:sp>
    </p:spTree>
    <p:extLst>
      <p:ext uri="{BB962C8B-B14F-4D97-AF65-F5344CB8AC3E}">
        <p14:creationId xmlns:p14="http://schemas.microsoft.com/office/powerpoint/2010/main" val="20822909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631825"/>
            <a:ext cx="7886700" cy="1325563"/>
          </a:xfrm>
        </p:spPr>
        <p:txBody>
          <a:bodyPr>
            <a:normAutofit/>
          </a:bodyPr>
          <a:lstStyle/>
          <a:p>
            <a:pPr>
              <a:lnSpc>
                <a:spcPct val="90000"/>
              </a:lnSpc>
            </a:pPr>
            <a:r>
              <a:rPr lang="en-GB" dirty="0"/>
              <a:t>Augustus’ self-presentation: </a:t>
            </a:r>
            <a:br>
              <a:rPr lang="en-GB" dirty="0"/>
            </a:br>
            <a:r>
              <a:rPr lang="en-GB" dirty="0"/>
              <a:t>World Conquest</a:t>
            </a:r>
            <a:endParaRPr lang="en-GB"/>
          </a:p>
        </p:txBody>
      </p:sp>
      <p:sp>
        <p:nvSpPr>
          <p:cNvPr id="3" name="Content Placeholder 2"/>
          <p:cNvSpPr>
            <a:spLocks noGrp="1"/>
          </p:cNvSpPr>
          <p:nvPr>
            <p:ph idx="1"/>
          </p:nvPr>
        </p:nvSpPr>
        <p:spPr>
          <a:xfrm>
            <a:off x="628650" y="2057400"/>
            <a:ext cx="7886700" cy="3871762"/>
          </a:xfrm>
        </p:spPr>
        <p:txBody>
          <a:bodyPr>
            <a:normAutofit/>
          </a:bodyPr>
          <a:lstStyle/>
          <a:p>
            <a:r>
              <a:rPr lang="en-GB" sz="2100" i="1" dirty="0"/>
              <a:t>RGDA </a:t>
            </a:r>
            <a:r>
              <a:rPr lang="en-GB" sz="2100" dirty="0"/>
              <a:t>26.4: </a:t>
            </a:r>
          </a:p>
          <a:p>
            <a:pPr marL="0" indent="0">
              <a:buNone/>
            </a:pPr>
            <a:r>
              <a:rPr lang="en-GB" sz="2100" dirty="0"/>
              <a:t>‘My fleet navigated through Ocean from the mouth of the Rhine to the region of the rising sun as far as the territory of the </a:t>
            </a:r>
            <a:r>
              <a:rPr lang="en-GB" sz="2100" dirty="0" err="1"/>
              <a:t>Cimbri</a:t>
            </a:r>
            <a:r>
              <a:rPr lang="en-GB" sz="2100" dirty="0"/>
              <a:t>; </a:t>
            </a:r>
            <a:r>
              <a:rPr lang="en-GB" sz="2100" b="1" dirty="0"/>
              <a:t>no Roman before this time </a:t>
            </a:r>
            <a:r>
              <a:rPr lang="en-GB" sz="2100" dirty="0"/>
              <a:t>has ever approached this area by either land or sea, and the </a:t>
            </a:r>
            <a:r>
              <a:rPr lang="en-GB" sz="2100" dirty="0" err="1"/>
              <a:t>Cimbri</a:t>
            </a:r>
            <a:r>
              <a:rPr lang="en-GB" sz="2100" dirty="0"/>
              <a:t> and </a:t>
            </a:r>
            <a:r>
              <a:rPr lang="en-GB" sz="2100" dirty="0" err="1"/>
              <a:t>Charydes</a:t>
            </a:r>
            <a:r>
              <a:rPr lang="en-GB" sz="2100" dirty="0"/>
              <a:t> and </a:t>
            </a:r>
            <a:r>
              <a:rPr lang="en-GB" sz="2100" dirty="0" err="1"/>
              <a:t>Semnones</a:t>
            </a:r>
            <a:r>
              <a:rPr lang="en-GB" sz="2100" dirty="0"/>
              <a:t> and other German peoples of the same region sent envoys to request my friendship and that of the Roman people.’</a:t>
            </a:r>
            <a:r>
              <a:rPr lang="en-GB" sz="2100" i="1" dirty="0"/>
              <a:t> </a:t>
            </a:r>
          </a:p>
          <a:p>
            <a:r>
              <a:rPr lang="en-GB" sz="2100" i="1" dirty="0"/>
              <a:t>RGDA </a:t>
            </a:r>
            <a:r>
              <a:rPr lang="en-GB" sz="2100" dirty="0"/>
              <a:t>26.2: </a:t>
            </a:r>
          </a:p>
          <a:p>
            <a:pPr marL="0" indent="0">
              <a:buNone/>
            </a:pPr>
            <a:r>
              <a:rPr lang="en-GB" sz="2100" dirty="0"/>
              <a:t>‘I settled peacefully </a:t>
            </a:r>
            <a:r>
              <a:rPr lang="en-GB" sz="2100" dirty="0" err="1"/>
              <a:t>Gauls</a:t>
            </a:r>
            <a:r>
              <a:rPr lang="en-GB" sz="2100" dirty="0"/>
              <a:t> and </a:t>
            </a:r>
            <a:r>
              <a:rPr lang="en-GB" sz="2100" dirty="0" err="1"/>
              <a:t>Hispanias</a:t>
            </a:r>
            <a:r>
              <a:rPr lang="en-GB" sz="2100" dirty="0"/>
              <a:t>, and likewise also Germania, </a:t>
            </a:r>
            <a:r>
              <a:rPr lang="en-GB" sz="2100" b="1" dirty="0"/>
              <a:t>an area enclosed by Ocean from </a:t>
            </a:r>
            <a:r>
              <a:rPr lang="en-GB" sz="2100" b="1" dirty="0" err="1"/>
              <a:t>Gades</a:t>
            </a:r>
            <a:r>
              <a:rPr lang="en-GB" sz="2100" b="1" dirty="0"/>
              <a:t> up to the mouth of the river Elbe.’ </a:t>
            </a:r>
          </a:p>
          <a:p>
            <a:pPr marL="0" indent="0">
              <a:buNone/>
            </a:pPr>
            <a:endParaRPr lang="en-GB" sz="2100" dirty="0"/>
          </a:p>
        </p:txBody>
      </p:sp>
    </p:spTree>
    <p:extLst>
      <p:ext uri="{BB962C8B-B14F-4D97-AF65-F5344CB8AC3E}">
        <p14:creationId xmlns:p14="http://schemas.microsoft.com/office/powerpoint/2010/main" val="242624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631825"/>
            <a:ext cx="7886700" cy="1325563"/>
          </a:xfrm>
        </p:spPr>
        <p:txBody>
          <a:bodyPr>
            <a:normAutofit/>
          </a:bodyPr>
          <a:lstStyle/>
          <a:p>
            <a:pPr>
              <a:lnSpc>
                <a:spcPct val="90000"/>
              </a:lnSpc>
            </a:pPr>
            <a:r>
              <a:rPr lang="en-GB" dirty="0"/>
              <a:t>Augustus’ self-presentation: </a:t>
            </a:r>
            <a:br>
              <a:rPr lang="en-GB" dirty="0"/>
            </a:br>
            <a:r>
              <a:rPr lang="en-GB" dirty="0"/>
              <a:t>Restoring religion</a:t>
            </a:r>
          </a:p>
        </p:txBody>
      </p:sp>
      <p:sp>
        <p:nvSpPr>
          <p:cNvPr id="3" name="Content Placeholder 2"/>
          <p:cNvSpPr>
            <a:spLocks noGrp="1"/>
          </p:cNvSpPr>
          <p:nvPr>
            <p:ph idx="1"/>
          </p:nvPr>
        </p:nvSpPr>
        <p:spPr>
          <a:xfrm>
            <a:off x="628650" y="2057400"/>
            <a:ext cx="7886700" cy="3871762"/>
          </a:xfrm>
        </p:spPr>
        <p:txBody>
          <a:bodyPr>
            <a:normAutofit/>
          </a:bodyPr>
          <a:lstStyle/>
          <a:p>
            <a:r>
              <a:rPr lang="en-GB" sz="2100" i="1" dirty="0"/>
              <a:t>RGDA </a:t>
            </a:r>
            <a:r>
              <a:rPr lang="en-GB" sz="2100" dirty="0"/>
              <a:t>7.3:</a:t>
            </a:r>
          </a:p>
          <a:p>
            <a:pPr marL="0" indent="0">
              <a:buNone/>
            </a:pPr>
            <a:r>
              <a:rPr lang="en-GB" sz="2400" dirty="0"/>
              <a:t>‘I have been chief priest, augur, one of the Fifteen for conducting sacred rites, one of the Seven in charge of feasts, Arval brother, member of the fraternity of Titus, and fetial priest.</a:t>
            </a:r>
            <a:endParaRPr lang="en-GB" sz="2100" b="1" dirty="0"/>
          </a:p>
          <a:p>
            <a:pPr marL="0" indent="0">
              <a:buNone/>
            </a:pPr>
            <a:endParaRPr lang="en-GB" sz="2100" dirty="0"/>
          </a:p>
        </p:txBody>
      </p:sp>
    </p:spTree>
    <p:extLst>
      <p:ext uri="{BB962C8B-B14F-4D97-AF65-F5344CB8AC3E}">
        <p14:creationId xmlns:p14="http://schemas.microsoft.com/office/powerpoint/2010/main" val="403682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8413C-A315-41CF-A099-B9FC91AD439D}"/>
              </a:ext>
            </a:extLst>
          </p:cNvPr>
          <p:cNvSpPr>
            <a:spLocks noGrp="1"/>
          </p:cNvSpPr>
          <p:nvPr>
            <p:ph type="title"/>
          </p:nvPr>
        </p:nvSpPr>
        <p:spPr/>
        <p:txBody>
          <a:bodyPr>
            <a:normAutofit fontScale="90000"/>
          </a:bodyPr>
          <a:lstStyle/>
          <a:p>
            <a:r>
              <a:rPr lang="en-GB" dirty="0"/>
              <a:t>Augustus’ self-presentation:</a:t>
            </a:r>
            <a:br>
              <a:rPr lang="en-GB" dirty="0"/>
            </a:br>
            <a:r>
              <a:rPr lang="en-GB" dirty="0"/>
              <a:t>Transformation of city of Rome</a:t>
            </a:r>
          </a:p>
        </p:txBody>
      </p:sp>
      <p:sp>
        <p:nvSpPr>
          <p:cNvPr id="8" name="Text Placeholder 7">
            <a:extLst>
              <a:ext uri="{FF2B5EF4-FFF2-40B4-BE49-F238E27FC236}">
                <a16:creationId xmlns:a16="http://schemas.microsoft.com/office/drawing/2014/main" id="{D88E17CB-6924-4A23-AF63-2F19B04FFEFD}"/>
              </a:ext>
            </a:extLst>
          </p:cNvPr>
          <p:cNvSpPr>
            <a:spLocks noGrp="1"/>
          </p:cNvSpPr>
          <p:nvPr>
            <p:ph type="body" idx="1"/>
          </p:nvPr>
        </p:nvSpPr>
        <p:spPr>
          <a:xfrm>
            <a:off x="457200" y="1641359"/>
            <a:ext cx="4040188" cy="639762"/>
          </a:xfrm>
        </p:spPr>
        <p:txBody>
          <a:bodyPr>
            <a:normAutofit fontScale="25000" lnSpcReduction="20000"/>
          </a:bodyPr>
          <a:lstStyle/>
          <a:p>
            <a:endParaRPr lang="en-GB" dirty="0"/>
          </a:p>
          <a:p>
            <a:r>
              <a:rPr lang="en-GB" sz="8000" b="0" dirty="0"/>
              <a:t>Temple of Mars the Avenger, </a:t>
            </a:r>
          </a:p>
          <a:p>
            <a:r>
              <a:rPr lang="en-GB" sz="8000" b="0" dirty="0"/>
              <a:t>Forum of Augustus</a:t>
            </a:r>
          </a:p>
          <a:p>
            <a:endParaRPr lang="en-GB" dirty="0"/>
          </a:p>
        </p:txBody>
      </p:sp>
      <p:sp>
        <p:nvSpPr>
          <p:cNvPr id="9" name="Text Placeholder 8">
            <a:extLst>
              <a:ext uri="{FF2B5EF4-FFF2-40B4-BE49-F238E27FC236}">
                <a16:creationId xmlns:a16="http://schemas.microsoft.com/office/drawing/2014/main" id="{F993AD45-6759-4070-A387-C6BE6F222F5F}"/>
              </a:ext>
            </a:extLst>
          </p:cNvPr>
          <p:cNvSpPr>
            <a:spLocks noGrp="1"/>
          </p:cNvSpPr>
          <p:nvPr>
            <p:ph type="body" sz="quarter" idx="3"/>
          </p:nvPr>
        </p:nvSpPr>
        <p:spPr>
          <a:xfrm>
            <a:off x="5032350" y="1588416"/>
            <a:ext cx="4041775" cy="639762"/>
          </a:xfrm>
        </p:spPr>
        <p:txBody>
          <a:bodyPr>
            <a:normAutofit fontScale="25000" lnSpcReduction="20000"/>
          </a:bodyPr>
          <a:lstStyle/>
          <a:p>
            <a:r>
              <a:rPr lang="en-GB" sz="8000" b="0" dirty="0"/>
              <a:t>Temple of Jupiter the </a:t>
            </a:r>
            <a:r>
              <a:rPr lang="en-GB" sz="8000" b="0" dirty="0" err="1"/>
              <a:t>Thunderer</a:t>
            </a:r>
            <a:endParaRPr lang="en-GB" sz="8000" b="0" dirty="0"/>
          </a:p>
          <a:p>
            <a:endParaRPr lang="en-GB" dirty="0"/>
          </a:p>
        </p:txBody>
      </p:sp>
      <p:pic>
        <p:nvPicPr>
          <p:cNvPr id="6" name="Content Placeholder 8">
            <a:extLst>
              <a:ext uri="{FF2B5EF4-FFF2-40B4-BE49-F238E27FC236}">
                <a16:creationId xmlns:a16="http://schemas.microsoft.com/office/drawing/2014/main" id="{20D2F938-A3AD-4BEA-9FAA-316E2C21B3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7896" y="2636912"/>
            <a:ext cx="4038600" cy="3028950"/>
          </a:xfrm>
          <a:prstGeom prst="rect">
            <a:avLst/>
          </a:prstGeom>
        </p:spPr>
      </p:pic>
      <p:pic>
        <p:nvPicPr>
          <p:cNvPr id="7" name="Picture 6" descr="A stone castle next to a brick building&#10;&#10;Description automatically generated">
            <a:extLst>
              <a:ext uri="{FF2B5EF4-FFF2-40B4-BE49-F238E27FC236}">
                <a16:creationId xmlns:a16="http://schemas.microsoft.com/office/drawing/2014/main" id="{00D1A681-4ACE-49D6-8522-A2B23742F2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2507754"/>
            <a:ext cx="4396680" cy="3297510"/>
          </a:xfrm>
          <a:prstGeom prst="rect">
            <a:avLst/>
          </a:prstGeom>
        </p:spPr>
      </p:pic>
    </p:spTree>
    <p:extLst>
      <p:ext uri="{BB962C8B-B14F-4D97-AF65-F5344CB8AC3E}">
        <p14:creationId xmlns:p14="http://schemas.microsoft.com/office/powerpoint/2010/main" val="128296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1041</Words>
  <Application>Microsoft Office PowerPoint</Application>
  <PresentationFormat>On-screen Show (4:3)</PresentationFormat>
  <Paragraphs>75</Paragraphs>
  <Slides>21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  Warwick Classics Network Imperial Image </vt:lpstr>
      <vt:lpstr>First meeting of the Senate</vt:lpstr>
      <vt:lpstr>Augustus’ Mausoleum</vt:lpstr>
      <vt:lpstr>Laurel trees and shield at the Mausoleum</vt:lpstr>
      <vt:lpstr>Augustus’ Mausoleum Reconstructed</vt:lpstr>
      <vt:lpstr>Augustus’ self-presentation:  World Conquest</vt:lpstr>
      <vt:lpstr>Augustus’ self-presentation:  World Conquest</vt:lpstr>
      <vt:lpstr>Augustus’ self-presentation:  Restoring religion</vt:lpstr>
      <vt:lpstr>Augustus’ self-presentation: Transformation of city of Rome</vt:lpstr>
      <vt:lpstr> Augustus’ self-presentation:  Restoring constitutional government</vt:lpstr>
      <vt:lpstr>Augustus’ declaration</vt:lpstr>
      <vt:lpstr>Restoring constitutional government</vt:lpstr>
      <vt:lpstr>Mos maiorum/ ancestral practice</vt:lpstr>
      <vt:lpstr>Facts and Figures</vt:lpstr>
      <vt:lpstr>Constitutional legitimacy</vt:lpstr>
      <vt:lpstr>Augustus and the army: RGDA 30</vt:lpstr>
      <vt:lpstr>‘Asda Price Promise. Permanently low prices forever’</vt:lpstr>
      <vt:lpstr>The whole truth?  Battles of Philippi</vt:lpstr>
      <vt:lpstr>The whole truth?  Pirates defeated</vt:lpstr>
      <vt:lpstr>Sextus Pompey</vt:lpstr>
      <vt:lpstr>The whole truth?  Temple of Jupiter Feretrius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Macquarie Ancient History Teachers Conference:  Using Sources Old and New </dc:title>
  <dc:creator>Alison Cooley</dc:creator>
  <cp:lastModifiedBy>Alison Cooley</cp:lastModifiedBy>
  <cp:revision>9</cp:revision>
  <dcterms:created xsi:type="dcterms:W3CDTF">2019-04-27T15:04:39Z</dcterms:created>
  <dcterms:modified xsi:type="dcterms:W3CDTF">2019-06-26T15:52:50Z</dcterms:modified>
</cp:coreProperties>
</file>