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4" r:id="rId4"/>
    <p:sldId id="265" r:id="rId5"/>
    <p:sldId id="257" r:id="rId6"/>
    <p:sldId id="258" r:id="rId7"/>
    <p:sldId id="266" r:id="rId8"/>
    <p:sldId id="262" r:id="rId9"/>
    <p:sldId id="267" r:id="rId10"/>
    <p:sldId id="270" r:id="rId11"/>
    <p:sldId id="268" r:id="rId12"/>
    <p:sldId id="269" r:id="rId13"/>
    <p:sldId id="26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99"/>
    <a:srgbClr val="FFFFCC"/>
    <a:srgbClr val="FF00FF"/>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6" autoAdjust="0"/>
    <p:restoredTop sz="94660"/>
  </p:normalViewPr>
  <p:slideViewPr>
    <p:cSldViewPr snapToGrid="0">
      <p:cViewPr varScale="1">
        <p:scale>
          <a:sx n="69" d="100"/>
          <a:sy n="69" d="100"/>
        </p:scale>
        <p:origin x="60" y="9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0EC974-477B-4AAF-A567-4A2E8A3E924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CE5DCB2-C272-4001-9F26-A2DA191056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3E7382F-DDC4-41DE-BBCF-D85AFC308902}"/>
              </a:ext>
            </a:extLst>
          </p:cNvPr>
          <p:cNvSpPr>
            <a:spLocks noGrp="1"/>
          </p:cNvSpPr>
          <p:nvPr>
            <p:ph type="dt" sz="half" idx="10"/>
          </p:nvPr>
        </p:nvSpPr>
        <p:spPr/>
        <p:txBody>
          <a:bodyPr/>
          <a:lstStyle/>
          <a:p>
            <a:fld id="{CB6D29DC-DE32-42DA-BFF4-29E2022D46DE}" type="datetimeFigureOut">
              <a:rPr lang="en-GB" smtClean="0"/>
              <a:t>28/06/2019</a:t>
            </a:fld>
            <a:endParaRPr lang="en-GB"/>
          </a:p>
        </p:txBody>
      </p:sp>
      <p:sp>
        <p:nvSpPr>
          <p:cNvPr id="5" name="Footer Placeholder 4">
            <a:extLst>
              <a:ext uri="{FF2B5EF4-FFF2-40B4-BE49-F238E27FC236}">
                <a16:creationId xmlns:a16="http://schemas.microsoft.com/office/drawing/2014/main" id="{3381CAC3-0837-439A-84D3-19987A54B5A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FFA545A-8A24-404B-AAAF-5ECDB5BFCA16}"/>
              </a:ext>
            </a:extLst>
          </p:cNvPr>
          <p:cNvSpPr>
            <a:spLocks noGrp="1"/>
          </p:cNvSpPr>
          <p:nvPr>
            <p:ph type="sldNum" sz="quarter" idx="12"/>
          </p:nvPr>
        </p:nvSpPr>
        <p:spPr/>
        <p:txBody>
          <a:bodyPr/>
          <a:lstStyle/>
          <a:p>
            <a:fld id="{825ECFA4-5FC5-4496-B826-8A95E7C53FBD}" type="slidenum">
              <a:rPr lang="en-GB" smtClean="0"/>
              <a:t>‹#›</a:t>
            </a:fld>
            <a:endParaRPr lang="en-GB"/>
          </a:p>
        </p:txBody>
      </p:sp>
    </p:spTree>
    <p:extLst>
      <p:ext uri="{BB962C8B-B14F-4D97-AF65-F5344CB8AC3E}">
        <p14:creationId xmlns:p14="http://schemas.microsoft.com/office/powerpoint/2010/main" val="217721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55E530-A40F-4F75-BCB6-D60AA23172B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4A6EC1B-1178-474D-90FB-DFBB090D479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20D7AA2-D833-48FB-A7EB-5E4832BC7E1A}"/>
              </a:ext>
            </a:extLst>
          </p:cNvPr>
          <p:cNvSpPr>
            <a:spLocks noGrp="1"/>
          </p:cNvSpPr>
          <p:nvPr>
            <p:ph type="dt" sz="half" idx="10"/>
          </p:nvPr>
        </p:nvSpPr>
        <p:spPr/>
        <p:txBody>
          <a:bodyPr/>
          <a:lstStyle/>
          <a:p>
            <a:fld id="{CB6D29DC-DE32-42DA-BFF4-29E2022D46DE}" type="datetimeFigureOut">
              <a:rPr lang="en-GB" smtClean="0"/>
              <a:t>28/06/2019</a:t>
            </a:fld>
            <a:endParaRPr lang="en-GB"/>
          </a:p>
        </p:txBody>
      </p:sp>
      <p:sp>
        <p:nvSpPr>
          <p:cNvPr id="5" name="Footer Placeholder 4">
            <a:extLst>
              <a:ext uri="{FF2B5EF4-FFF2-40B4-BE49-F238E27FC236}">
                <a16:creationId xmlns:a16="http://schemas.microsoft.com/office/drawing/2014/main" id="{AD2B1D3C-9D43-4229-80C0-ED8362E20CB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2504514-AA44-44AA-A85F-0A708CFB1AF0}"/>
              </a:ext>
            </a:extLst>
          </p:cNvPr>
          <p:cNvSpPr>
            <a:spLocks noGrp="1"/>
          </p:cNvSpPr>
          <p:nvPr>
            <p:ph type="sldNum" sz="quarter" idx="12"/>
          </p:nvPr>
        </p:nvSpPr>
        <p:spPr/>
        <p:txBody>
          <a:bodyPr/>
          <a:lstStyle/>
          <a:p>
            <a:fld id="{825ECFA4-5FC5-4496-B826-8A95E7C53FBD}" type="slidenum">
              <a:rPr lang="en-GB" smtClean="0"/>
              <a:t>‹#›</a:t>
            </a:fld>
            <a:endParaRPr lang="en-GB"/>
          </a:p>
        </p:txBody>
      </p:sp>
    </p:spTree>
    <p:extLst>
      <p:ext uri="{BB962C8B-B14F-4D97-AF65-F5344CB8AC3E}">
        <p14:creationId xmlns:p14="http://schemas.microsoft.com/office/powerpoint/2010/main" val="801978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EDD0FC5-659E-4947-8BDB-DCDA804EEC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F2C1266-E162-4466-B1CA-E0C7CAAD287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C5C834F-2F4B-44CE-8A1F-CB6EB2BFA9F7}"/>
              </a:ext>
            </a:extLst>
          </p:cNvPr>
          <p:cNvSpPr>
            <a:spLocks noGrp="1"/>
          </p:cNvSpPr>
          <p:nvPr>
            <p:ph type="dt" sz="half" idx="10"/>
          </p:nvPr>
        </p:nvSpPr>
        <p:spPr/>
        <p:txBody>
          <a:bodyPr/>
          <a:lstStyle/>
          <a:p>
            <a:fld id="{CB6D29DC-DE32-42DA-BFF4-29E2022D46DE}" type="datetimeFigureOut">
              <a:rPr lang="en-GB" smtClean="0"/>
              <a:t>28/06/2019</a:t>
            </a:fld>
            <a:endParaRPr lang="en-GB"/>
          </a:p>
        </p:txBody>
      </p:sp>
      <p:sp>
        <p:nvSpPr>
          <p:cNvPr id="5" name="Footer Placeholder 4">
            <a:extLst>
              <a:ext uri="{FF2B5EF4-FFF2-40B4-BE49-F238E27FC236}">
                <a16:creationId xmlns:a16="http://schemas.microsoft.com/office/drawing/2014/main" id="{1C834372-15E5-47DD-A049-C131898613F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9F796F1-CAB0-443A-AB8A-73E314A4C8ED}"/>
              </a:ext>
            </a:extLst>
          </p:cNvPr>
          <p:cNvSpPr>
            <a:spLocks noGrp="1"/>
          </p:cNvSpPr>
          <p:nvPr>
            <p:ph type="sldNum" sz="quarter" idx="12"/>
          </p:nvPr>
        </p:nvSpPr>
        <p:spPr/>
        <p:txBody>
          <a:bodyPr/>
          <a:lstStyle/>
          <a:p>
            <a:fld id="{825ECFA4-5FC5-4496-B826-8A95E7C53FBD}" type="slidenum">
              <a:rPr lang="en-GB" smtClean="0"/>
              <a:t>‹#›</a:t>
            </a:fld>
            <a:endParaRPr lang="en-GB"/>
          </a:p>
        </p:txBody>
      </p:sp>
    </p:spTree>
    <p:extLst>
      <p:ext uri="{BB962C8B-B14F-4D97-AF65-F5344CB8AC3E}">
        <p14:creationId xmlns:p14="http://schemas.microsoft.com/office/powerpoint/2010/main" val="4118589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73792-BA98-46A0-A64F-04FE3C42A0A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A81B94A-3121-4C90-B1C8-0006E2A4FF6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F580663-19D4-4590-8016-6F38FB075707}"/>
              </a:ext>
            </a:extLst>
          </p:cNvPr>
          <p:cNvSpPr>
            <a:spLocks noGrp="1"/>
          </p:cNvSpPr>
          <p:nvPr>
            <p:ph type="dt" sz="half" idx="10"/>
          </p:nvPr>
        </p:nvSpPr>
        <p:spPr/>
        <p:txBody>
          <a:bodyPr/>
          <a:lstStyle/>
          <a:p>
            <a:fld id="{CB6D29DC-DE32-42DA-BFF4-29E2022D46DE}" type="datetimeFigureOut">
              <a:rPr lang="en-GB" smtClean="0"/>
              <a:t>28/06/2019</a:t>
            </a:fld>
            <a:endParaRPr lang="en-GB"/>
          </a:p>
        </p:txBody>
      </p:sp>
      <p:sp>
        <p:nvSpPr>
          <p:cNvPr id="5" name="Footer Placeholder 4">
            <a:extLst>
              <a:ext uri="{FF2B5EF4-FFF2-40B4-BE49-F238E27FC236}">
                <a16:creationId xmlns:a16="http://schemas.microsoft.com/office/drawing/2014/main" id="{50453BE9-6400-42CF-8935-D3BA67BD098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B3D5BB4-E706-4D81-8343-DC2A87E06612}"/>
              </a:ext>
            </a:extLst>
          </p:cNvPr>
          <p:cNvSpPr>
            <a:spLocks noGrp="1"/>
          </p:cNvSpPr>
          <p:nvPr>
            <p:ph type="sldNum" sz="quarter" idx="12"/>
          </p:nvPr>
        </p:nvSpPr>
        <p:spPr/>
        <p:txBody>
          <a:bodyPr/>
          <a:lstStyle/>
          <a:p>
            <a:fld id="{825ECFA4-5FC5-4496-B826-8A95E7C53FBD}" type="slidenum">
              <a:rPr lang="en-GB" smtClean="0"/>
              <a:t>‹#›</a:t>
            </a:fld>
            <a:endParaRPr lang="en-GB"/>
          </a:p>
        </p:txBody>
      </p:sp>
    </p:spTree>
    <p:extLst>
      <p:ext uri="{BB962C8B-B14F-4D97-AF65-F5344CB8AC3E}">
        <p14:creationId xmlns:p14="http://schemas.microsoft.com/office/powerpoint/2010/main" val="31742895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425C0-01A9-4B59-A510-BC6B346D110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FB792AA-5DE3-4FA5-9898-747067400DD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2F51FB8-CECA-4501-98B8-B35337AEDDBB}"/>
              </a:ext>
            </a:extLst>
          </p:cNvPr>
          <p:cNvSpPr>
            <a:spLocks noGrp="1"/>
          </p:cNvSpPr>
          <p:nvPr>
            <p:ph type="dt" sz="half" idx="10"/>
          </p:nvPr>
        </p:nvSpPr>
        <p:spPr/>
        <p:txBody>
          <a:bodyPr/>
          <a:lstStyle/>
          <a:p>
            <a:fld id="{CB6D29DC-DE32-42DA-BFF4-29E2022D46DE}" type="datetimeFigureOut">
              <a:rPr lang="en-GB" smtClean="0"/>
              <a:t>28/06/2019</a:t>
            </a:fld>
            <a:endParaRPr lang="en-GB"/>
          </a:p>
        </p:txBody>
      </p:sp>
      <p:sp>
        <p:nvSpPr>
          <p:cNvPr id="5" name="Footer Placeholder 4">
            <a:extLst>
              <a:ext uri="{FF2B5EF4-FFF2-40B4-BE49-F238E27FC236}">
                <a16:creationId xmlns:a16="http://schemas.microsoft.com/office/drawing/2014/main" id="{5E3E9F30-EACE-4916-884E-240E8895D75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DD52B15-BB7F-4E6B-AC92-DA212D6C700C}"/>
              </a:ext>
            </a:extLst>
          </p:cNvPr>
          <p:cNvSpPr>
            <a:spLocks noGrp="1"/>
          </p:cNvSpPr>
          <p:nvPr>
            <p:ph type="sldNum" sz="quarter" idx="12"/>
          </p:nvPr>
        </p:nvSpPr>
        <p:spPr/>
        <p:txBody>
          <a:bodyPr/>
          <a:lstStyle/>
          <a:p>
            <a:fld id="{825ECFA4-5FC5-4496-B826-8A95E7C53FBD}" type="slidenum">
              <a:rPr lang="en-GB" smtClean="0"/>
              <a:t>‹#›</a:t>
            </a:fld>
            <a:endParaRPr lang="en-GB"/>
          </a:p>
        </p:txBody>
      </p:sp>
    </p:spTree>
    <p:extLst>
      <p:ext uri="{BB962C8B-B14F-4D97-AF65-F5344CB8AC3E}">
        <p14:creationId xmlns:p14="http://schemas.microsoft.com/office/powerpoint/2010/main" val="10717468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06E7F-7803-4896-A349-2B878E9F1BE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7CF7AA3-AB55-49EB-8313-C3D14419309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6A8E153-2C76-4C95-9390-E86829165D7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1C56526-5966-49BF-8BFD-7CDF334A17A3}"/>
              </a:ext>
            </a:extLst>
          </p:cNvPr>
          <p:cNvSpPr>
            <a:spLocks noGrp="1"/>
          </p:cNvSpPr>
          <p:nvPr>
            <p:ph type="dt" sz="half" idx="10"/>
          </p:nvPr>
        </p:nvSpPr>
        <p:spPr/>
        <p:txBody>
          <a:bodyPr/>
          <a:lstStyle/>
          <a:p>
            <a:fld id="{CB6D29DC-DE32-42DA-BFF4-29E2022D46DE}" type="datetimeFigureOut">
              <a:rPr lang="en-GB" smtClean="0"/>
              <a:t>28/06/2019</a:t>
            </a:fld>
            <a:endParaRPr lang="en-GB"/>
          </a:p>
        </p:txBody>
      </p:sp>
      <p:sp>
        <p:nvSpPr>
          <p:cNvPr id="6" name="Footer Placeholder 5">
            <a:extLst>
              <a:ext uri="{FF2B5EF4-FFF2-40B4-BE49-F238E27FC236}">
                <a16:creationId xmlns:a16="http://schemas.microsoft.com/office/drawing/2014/main" id="{B77ECA92-7753-4CAF-9E13-BED15CB5EAC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6C28080-5E5E-4660-9E8E-3506E6557105}"/>
              </a:ext>
            </a:extLst>
          </p:cNvPr>
          <p:cNvSpPr>
            <a:spLocks noGrp="1"/>
          </p:cNvSpPr>
          <p:nvPr>
            <p:ph type="sldNum" sz="quarter" idx="12"/>
          </p:nvPr>
        </p:nvSpPr>
        <p:spPr/>
        <p:txBody>
          <a:bodyPr/>
          <a:lstStyle/>
          <a:p>
            <a:fld id="{825ECFA4-5FC5-4496-B826-8A95E7C53FBD}" type="slidenum">
              <a:rPr lang="en-GB" smtClean="0"/>
              <a:t>‹#›</a:t>
            </a:fld>
            <a:endParaRPr lang="en-GB"/>
          </a:p>
        </p:txBody>
      </p:sp>
    </p:spTree>
    <p:extLst>
      <p:ext uri="{BB962C8B-B14F-4D97-AF65-F5344CB8AC3E}">
        <p14:creationId xmlns:p14="http://schemas.microsoft.com/office/powerpoint/2010/main" val="2122461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CC67B0-16FC-4B3E-96A1-A5E35A47CF6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EC48BD0-E65A-406E-97E5-269B98B8CD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E043CBD-5610-4D4C-839E-528C5AEB13D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1809185-B66A-47A0-8728-E25867586DD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0900BA5-A8E7-4F6E-851A-7CEEBA3B442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95AB6AE-FC6E-452E-ADBE-A74E9C7EF979}"/>
              </a:ext>
            </a:extLst>
          </p:cNvPr>
          <p:cNvSpPr>
            <a:spLocks noGrp="1"/>
          </p:cNvSpPr>
          <p:nvPr>
            <p:ph type="dt" sz="half" idx="10"/>
          </p:nvPr>
        </p:nvSpPr>
        <p:spPr/>
        <p:txBody>
          <a:bodyPr/>
          <a:lstStyle/>
          <a:p>
            <a:fld id="{CB6D29DC-DE32-42DA-BFF4-29E2022D46DE}" type="datetimeFigureOut">
              <a:rPr lang="en-GB" smtClean="0"/>
              <a:t>28/06/2019</a:t>
            </a:fld>
            <a:endParaRPr lang="en-GB"/>
          </a:p>
        </p:txBody>
      </p:sp>
      <p:sp>
        <p:nvSpPr>
          <p:cNvPr id="8" name="Footer Placeholder 7">
            <a:extLst>
              <a:ext uri="{FF2B5EF4-FFF2-40B4-BE49-F238E27FC236}">
                <a16:creationId xmlns:a16="http://schemas.microsoft.com/office/drawing/2014/main" id="{D5D53CE9-31C6-4571-839B-89ADCC00087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AC76D78-BAA5-4D53-ACB1-EEA7A2E3B095}"/>
              </a:ext>
            </a:extLst>
          </p:cNvPr>
          <p:cNvSpPr>
            <a:spLocks noGrp="1"/>
          </p:cNvSpPr>
          <p:nvPr>
            <p:ph type="sldNum" sz="quarter" idx="12"/>
          </p:nvPr>
        </p:nvSpPr>
        <p:spPr/>
        <p:txBody>
          <a:bodyPr/>
          <a:lstStyle/>
          <a:p>
            <a:fld id="{825ECFA4-5FC5-4496-B826-8A95E7C53FBD}" type="slidenum">
              <a:rPr lang="en-GB" smtClean="0"/>
              <a:t>‹#›</a:t>
            </a:fld>
            <a:endParaRPr lang="en-GB"/>
          </a:p>
        </p:txBody>
      </p:sp>
    </p:spTree>
    <p:extLst>
      <p:ext uri="{BB962C8B-B14F-4D97-AF65-F5344CB8AC3E}">
        <p14:creationId xmlns:p14="http://schemas.microsoft.com/office/powerpoint/2010/main" val="818578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9266D-EDED-4209-A8D1-89C213AE238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2E2FD46-08CD-4981-B1A0-027645E08023}"/>
              </a:ext>
            </a:extLst>
          </p:cNvPr>
          <p:cNvSpPr>
            <a:spLocks noGrp="1"/>
          </p:cNvSpPr>
          <p:nvPr>
            <p:ph type="dt" sz="half" idx="10"/>
          </p:nvPr>
        </p:nvSpPr>
        <p:spPr/>
        <p:txBody>
          <a:bodyPr/>
          <a:lstStyle/>
          <a:p>
            <a:fld id="{CB6D29DC-DE32-42DA-BFF4-29E2022D46DE}" type="datetimeFigureOut">
              <a:rPr lang="en-GB" smtClean="0"/>
              <a:t>28/06/2019</a:t>
            </a:fld>
            <a:endParaRPr lang="en-GB"/>
          </a:p>
        </p:txBody>
      </p:sp>
      <p:sp>
        <p:nvSpPr>
          <p:cNvPr id="4" name="Footer Placeholder 3">
            <a:extLst>
              <a:ext uri="{FF2B5EF4-FFF2-40B4-BE49-F238E27FC236}">
                <a16:creationId xmlns:a16="http://schemas.microsoft.com/office/drawing/2014/main" id="{F1DEC44B-B73C-417F-9B4C-842D618C32E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1A7175F-4A7C-4EBC-A8AE-0578408083AC}"/>
              </a:ext>
            </a:extLst>
          </p:cNvPr>
          <p:cNvSpPr>
            <a:spLocks noGrp="1"/>
          </p:cNvSpPr>
          <p:nvPr>
            <p:ph type="sldNum" sz="quarter" idx="12"/>
          </p:nvPr>
        </p:nvSpPr>
        <p:spPr/>
        <p:txBody>
          <a:bodyPr/>
          <a:lstStyle/>
          <a:p>
            <a:fld id="{825ECFA4-5FC5-4496-B826-8A95E7C53FBD}" type="slidenum">
              <a:rPr lang="en-GB" smtClean="0"/>
              <a:t>‹#›</a:t>
            </a:fld>
            <a:endParaRPr lang="en-GB"/>
          </a:p>
        </p:txBody>
      </p:sp>
    </p:spTree>
    <p:extLst>
      <p:ext uri="{BB962C8B-B14F-4D97-AF65-F5344CB8AC3E}">
        <p14:creationId xmlns:p14="http://schemas.microsoft.com/office/powerpoint/2010/main" val="3847671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370F2C-CE3A-44E8-8165-80E48681DD05}"/>
              </a:ext>
            </a:extLst>
          </p:cNvPr>
          <p:cNvSpPr>
            <a:spLocks noGrp="1"/>
          </p:cNvSpPr>
          <p:nvPr>
            <p:ph type="dt" sz="half" idx="10"/>
          </p:nvPr>
        </p:nvSpPr>
        <p:spPr/>
        <p:txBody>
          <a:bodyPr/>
          <a:lstStyle/>
          <a:p>
            <a:fld id="{CB6D29DC-DE32-42DA-BFF4-29E2022D46DE}" type="datetimeFigureOut">
              <a:rPr lang="en-GB" smtClean="0"/>
              <a:t>28/06/2019</a:t>
            </a:fld>
            <a:endParaRPr lang="en-GB"/>
          </a:p>
        </p:txBody>
      </p:sp>
      <p:sp>
        <p:nvSpPr>
          <p:cNvPr id="3" name="Footer Placeholder 2">
            <a:extLst>
              <a:ext uri="{FF2B5EF4-FFF2-40B4-BE49-F238E27FC236}">
                <a16:creationId xmlns:a16="http://schemas.microsoft.com/office/drawing/2014/main" id="{D8AEB12A-CD26-4893-96F0-C9B31431368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5FCFE53-160A-4612-9451-4358F4C4B22B}"/>
              </a:ext>
            </a:extLst>
          </p:cNvPr>
          <p:cNvSpPr>
            <a:spLocks noGrp="1"/>
          </p:cNvSpPr>
          <p:nvPr>
            <p:ph type="sldNum" sz="quarter" idx="12"/>
          </p:nvPr>
        </p:nvSpPr>
        <p:spPr/>
        <p:txBody>
          <a:bodyPr/>
          <a:lstStyle/>
          <a:p>
            <a:fld id="{825ECFA4-5FC5-4496-B826-8A95E7C53FBD}" type="slidenum">
              <a:rPr lang="en-GB" smtClean="0"/>
              <a:t>‹#›</a:t>
            </a:fld>
            <a:endParaRPr lang="en-GB"/>
          </a:p>
        </p:txBody>
      </p:sp>
    </p:spTree>
    <p:extLst>
      <p:ext uri="{BB962C8B-B14F-4D97-AF65-F5344CB8AC3E}">
        <p14:creationId xmlns:p14="http://schemas.microsoft.com/office/powerpoint/2010/main" val="31378838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5BEAD-8719-4CB9-BCC5-00E82E2849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0717C12-8E04-460B-B5CA-E4D0165655D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6E70EAD-62AC-490F-AFB0-881193BD54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908A03-6456-4255-9456-C7C45E406164}"/>
              </a:ext>
            </a:extLst>
          </p:cNvPr>
          <p:cNvSpPr>
            <a:spLocks noGrp="1"/>
          </p:cNvSpPr>
          <p:nvPr>
            <p:ph type="dt" sz="half" idx="10"/>
          </p:nvPr>
        </p:nvSpPr>
        <p:spPr/>
        <p:txBody>
          <a:bodyPr/>
          <a:lstStyle/>
          <a:p>
            <a:fld id="{CB6D29DC-DE32-42DA-BFF4-29E2022D46DE}" type="datetimeFigureOut">
              <a:rPr lang="en-GB" smtClean="0"/>
              <a:t>28/06/2019</a:t>
            </a:fld>
            <a:endParaRPr lang="en-GB"/>
          </a:p>
        </p:txBody>
      </p:sp>
      <p:sp>
        <p:nvSpPr>
          <p:cNvPr id="6" name="Footer Placeholder 5">
            <a:extLst>
              <a:ext uri="{FF2B5EF4-FFF2-40B4-BE49-F238E27FC236}">
                <a16:creationId xmlns:a16="http://schemas.microsoft.com/office/drawing/2014/main" id="{5C29B435-9098-410C-8F9F-C1A78347D99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66B4315-7710-4303-89D5-5376055CAB6F}"/>
              </a:ext>
            </a:extLst>
          </p:cNvPr>
          <p:cNvSpPr>
            <a:spLocks noGrp="1"/>
          </p:cNvSpPr>
          <p:nvPr>
            <p:ph type="sldNum" sz="quarter" idx="12"/>
          </p:nvPr>
        </p:nvSpPr>
        <p:spPr/>
        <p:txBody>
          <a:bodyPr/>
          <a:lstStyle/>
          <a:p>
            <a:fld id="{825ECFA4-5FC5-4496-B826-8A95E7C53FBD}" type="slidenum">
              <a:rPr lang="en-GB" smtClean="0"/>
              <a:t>‹#›</a:t>
            </a:fld>
            <a:endParaRPr lang="en-GB"/>
          </a:p>
        </p:txBody>
      </p:sp>
    </p:spTree>
    <p:extLst>
      <p:ext uri="{BB962C8B-B14F-4D97-AF65-F5344CB8AC3E}">
        <p14:creationId xmlns:p14="http://schemas.microsoft.com/office/powerpoint/2010/main" val="185074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36C02-A33E-4433-8782-EFCB849BFD9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FCF3713-42FC-45D4-95D0-4A74940792A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487D858-022C-4869-8E75-53F9D56BA7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EFA8872-ED52-4C04-ADD7-E9F3E313F801}"/>
              </a:ext>
            </a:extLst>
          </p:cNvPr>
          <p:cNvSpPr>
            <a:spLocks noGrp="1"/>
          </p:cNvSpPr>
          <p:nvPr>
            <p:ph type="dt" sz="half" idx="10"/>
          </p:nvPr>
        </p:nvSpPr>
        <p:spPr/>
        <p:txBody>
          <a:bodyPr/>
          <a:lstStyle/>
          <a:p>
            <a:fld id="{CB6D29DC-DE32-42DA-BFF4-29E2022D46DE}" type="datetimeFigureOut">
              <a:rPr lang="en-GB" smtClean="0"/>
              <a:t>28/06/2019</a:t>
            </a:fld>
            <a:endParaRPr lang="en-GB"/>
          </a:p>
        </p:txBody>
      </p:sp>
      <p:sp>
        <p:nvSpPr>
          <p:cNvPr id="6" name="Footer Placeholder 5">
            <a:extLst>
              <a:ext uri="{FF2B5EF4-FFF2-40B4-BE49-F238E27FC236}">
                <a16:creationId xmlns:a16="http://schemas.microsoft.com/office/drawing/2014/main" id="{6D903B5C-9971-4A48-958E-14E889409C0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622568A-FAE3-4CE5-A4FC-928907C9D2B2}"/>
              </a:ext>
            </a:extLst>
          </p:cNvPr>
          <p:cNvSpPr>
            <a:spLocks noGrp="1"/>
          </p:cNvSpPr>
          <p:nvPr>
            <p:ph type="sldNum" sz="quarter" idx="12"/>
          </p:nvPr>
        </p:nvSpPr>
        <p:spPr/>
        <p:txBody>
          <a:bodyPr/>
          <a:lstStyle/>
          <a:p>
            <a:fld id="{825ECFA4-5FC5-4496-B826-8A95E7C53FBD}" type="slidenum">
              <a:rPr lang="en-GB" smtClean="0"/>
              <a:t>‹#›</a:t>
            </a:fld>
            <a:endParaRPr lang="en-GB"/>
          </a:p>
        </p:txBody>
      </p:sp>
    </p:spTree>
    <p:extLst>
      <p:ext uri="{BB962C8B-B14F-4D97-AF65-F5344CB8AC3E}">
        <p14:creationId xmlns:p14="http://schemas.microsoft.com/office/powerpoint/2010/main" val="2597341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1BE104D-31EE-4DD6-910E-2F72F3A190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EEF87D7-E900-4227-9DCB-A86D2CD7FA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65F9CA3-1F6A-4D7F-8A72-F5A4299FB7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6D29DC-DE32-42DA-BFF4-29E2022D46DE}" type="datetimeFigureOut">
              <a:rPr lang="en-GB" smtClean="0"/>
              <a:t>28/06/2019</a:t>
            </a:fld>
            <a:endParaRPr lang="en-GB"/>
          </a:p>
        </p:txBody>
      </p:sp>
      <p:sp>
        <p:nvSpPr>
          <p:cNvPr id="5" name="Footer Placeholder 4">
            <a:extLst>
              <a:ext uri="{FF2B5EF4-FFF2-40B4-BE49-F238E27FC236}">
                <a16:creationId xmlns:a16="http://schemas.microsoft.com/office/drawing/2014/main" id="{73124C67-C917-4282-AE56-68E098E40B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D61F724-0847-4C66-8597-20595E00C8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5ECFA4-5FC5-4496-B826-8A95E7C53FBD}" type="slidenum">
              <a:rPr lang="en-GB" smtClean="0"/>
              <a:t>‹#›</a:t>
            </a:fld>
            <a:endParaRPr lang="en-GB"/>
          </a:p>
        </p:txBody>
      </p:sp>
    </p:spTree>
    <p:extLst>
      <p:ext uri="{BB962C8B-B14F-4D97-AF65-F5344CB8AC3E}">
        <p14:creationId xmlns:p14="http://schemas.microsoft.com/office/powerpoint/2010/main" val="2252859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outdoor&#10;&#10;Description automatically generated">
            <a:extLst>
              <a:ext uri="{FF2B5EF4-FFF2-40B4-BE49-F238E27FC236}">
                <a16:creationId xmlns:a16="http://schemas.microsoft.com/office/drawing/2014/main" id="{51D9518A-11B2-45EA-9FFB-85A61500C6DF}"/>
              </a:ext>
            </a:extLst>
          </p:cNvPr>
          <p:cNvPicPr>
            <a:picLocks noChangeAspect="1"/>
          </p:cNvPicPr>
          <p:nvPr/>
        </p:nvPicPr>
        <p:blipFill rotWithShape="1">
          <a:blip r:embed="rId2">
            <a:alphaModFix amt="50000"/>
            <a:extLst>
              <a:ext uri="{28A0092B-C50C-407E-A947-70E740481C1C}">
                <a14:useLocalDpi xmlns:a14="http://schemas.microsoft.com/office/drawing/2010/main" val="0"/>
              </a:ext>
            </a:extLst>
          </a:blip>
          <a:srcRect t="28836" r="-1" b="15335"/>
          <a:stretch/>
        </p:blipFill>
        <p:spPr>
          <a:xfrm>
            <a:off x="20" y="1"/>
            <a:ext cx="12191980" cy="6857999"/>
          </a:xfrm>
          <a:prstGeom prst="rect">
            <a:avLst/>
          </a:prstGeom>
        </p:spPr>
      </p:pic>
      <p:sp>
        <p:nvSpPr>
          <p:cNvPr id="2" name="Title 1">
            <a:extLst>
              <a:ext uri="{FF2B5EF4-FFF2-40B4-BE49-F238E27FC236}">
                <a16:creationId xmlns:a16="http://schemas.microsoft.com/office/drawing/2014/main" id="{A8E04F71-1BAE-450F-9E48-48004BA4A26F}"/>
              </a:ext>
            </a:extLst>
          </p:cNvPr>
          <p:cNvSpPr>
            <a:spLocks noGrp="1"/>
          </p:cNvSpPr>
          <p:nvPr>
            <p:ph type="ctrTitle"/>
          </p:nvPr>
        </p:nvSpPr>
        <p:spPr>
          <a:xfrm>
            <a:off x="1524000" y="1122362"/>
            <a:ext cx="9144000" cy="2900518"/>
          </a:xfrm>
        </p:spPr>
        <p:txBody>
          <a:bodyPr>
            <a:normAutofit/>
          </a:bodyPr>
          <a:lstStyle/>
          <a:p>
            <a:r>
              <a:rPr lang="en-GB">
                <a:solidFill>
                  <a:schemeClr val="accent5">
                    <a:lumMod val="20000"/>
                    <a:lumOff val="80000"/>
                  </a:schemeClr>
                </a:solidFill>
              </a:rPr>
              <a:t>Love and Relationships</a:t>
            </a:r>
            <a:endParaRPr lang="en-GB" dirty="0">
              <a:solidFill>
                <a:schemeClr val="accent5">
                  <a:lumMod val="20000"/>
                  <a:lumOff val="80000"/>
                </a:schemeClr>
              </a:solidFill>
            </a:endParaRPr>
          </a:p>
        </p:txBody>
      </p:sp>
      <p:sp>
        <p:nvSpPr>
          <p:cNvPr id="3" name="Subtitle 2">
            <a:extLst>
              <a:ext uri="{FF2B5EF4-FFF2-40B4-BE49-F238E27FC236}">
                <a16:creationId xmlns:a16="http://schemas.microsoft.com/office/drawing/2014/main" id="{3A798350-EF26-40BB-BCE9-E43AB1616087}"/>
              </a:ext>
            </a:extLst>
          </p:cNvPr>
          <p:cNvSpPr>
            <a:spLocks noGrp="1"/>
          </p:cNvSpPr>
          <p:nvPr>
            <p:ph type="subTitle" idx="1"/>
          </p:nvPr>
        </p:nvSpPr>
        <p:spPr>
          <a:xfrm>
            <a:off x="1524000" y="4159404"/>
            <a:ext cx="9144000" cy="1098395"/>
          </a:xfrm>
        </p:spPr>
        <p:txBody>
          <a:bodyPr>
            <a:normAutofit/>
          </a:bodyPr>
          <a:lstStyle/>
          <a:p>
            <a:r>
              <a:rPr lang="en-GB" sz="3200">
                <a:solidFill>
                  <a:srgbClr val="FFFFCC"/>
                </a:solidFill>
              </a:rPr>
              <a:t>Teaching humour in Ovid </a:t>
            </a:r>
            <a:r>
              <a:rPr lang="en-GB" sz="3200" i="1">
                <a:solidFill>
                  <a:srgbClr val="FFFFCC"/>
                </a:solidFill>
              </a:rPr>
              <a:t>Ars Amatoria </a:t>
            </a:r>
            <a:r>
              <a:rPr lang="en-GB" sz="3200">
                <a:solidFill>
                  <a:srgbClr val="FFFFCC"/>
                </a:solidFill>
              </a:rPr>
              <a:t>3</a:t>
            </a:r>
          </a:p>
          <a:p>
            <a:r>
              <a:rPr lang="en-GB">
                <a:solidFill>
                  <a:schemeClr val="accent5">
                    <a:lumMod val="20000"/>
                    <a:lumOff val="80000"/>
                  </a:schemeClr>
                </a:solidFill>
              </a:rPr>
              <a:t>Prof. Victoria Rimell, Warwick Classics</a:t>
            </a:r>
            <a:endParaRPr lang="en-GB" dirty="0">
              <a:solidFill>
                <a:schemeClr val="accent5">
                  <a:lumMod val="20000"/>
                  <a:lumOff val="80000"/>
                </a:schemeClr>
              </a:solidFill>
            </a:endParaRPr>
          </a:p>
        </p:txBody>
      </p:sp>
    </p:spTree>
    <p:extLst>
      <p:ext uri="{BB962C8B-B14F-4D97-AF65-F5344CB8AC3E}">
        <p14:creationId xmlns:p14="http://schemas.microsoft.com/office/powerpoint/2010/main" val="431702435"/>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14485-5A53-441F-B9F6-49B689F58E2A}"/>
              </a:ext>
            </a:extLst>
          </p:cNvPr>
          <p:cNvSpPr>
            <a:spLocks noGrp="1"/>
          </p:cNvSpPr>
          <p:nvPr>
            <p:ph type="title"/>
          </p:nvPr>
        </p:nvSpPr>
        <p:spPr>
          <a:xfrm>
            <a:off x="655320" y="365125"/>
            <a:ext cx="5120114" cy="1692794"/>
          </a:xfrm>
        </p:spPr>
        <p:txBody>
          <a:bodyPr>
            <a:normAutofit/>
          </a:bodyPr>
          <a:lstStyle/>
          <a:p>
            <a:r>
              <a:rPr lang="en-GB" sz="2100" dirty="0"/>
              <a:t>Laugh modestly, a small dimple either side,</a:t>
            </a:r>
            <a:br>
              <a:rPr lang="en-GB" sz="2100" dirty="0"/>
            </a:br>
            <a:r>
              <a:rPr lang="en-GB" sz="2100" dirty="0"/>
              <a:t>The teeth mostly concealed by the lips</a:t>
            </a:r>
            <a:br>
              <a:rPr lang="en-GB" sz="2100" dirty="0"/>
            </a:br>
            <a:r>
              <a:rPr lang="en-GB" sz="2100" dirty="0"/>
              <a:t>(Ars 3.283-4)</a:t>
            </a:r>
            <a:br>
              <a:rPr lang="en-GB" sz="2100" dirty="0"/>
            </a:br>
            <a:endParaRPr lang="en-GB" sz="2100" dirty="0"/>
          </a:p>
        </p:txBody>
      </p:sp>
      <p:cxnSp>
        <p:nvCxnSpPr>
          <p:cNvPr id="7" name="Straight Arrow Connector 9">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5320" y="2316480"/>
            <a:ext cx="4572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DF8020F-402B-4002-96F0-5AB137FBDED1}"/>
              </a:ext>
            </a:extLst>
          </p:cNvPr>
          <p:cNvSpPr>
            <a:spLocks noGrp="1"/>
          </p:cNvSpPr>
          <p:nvPr>
            <p:ph idx="1"/>
          </p:nvPr>
        </p:nvSpPr>
        <p:spPr>
          <a:xfrm>
            <a:off x="655321" y="2575034"/>
            <a:ext cx="5120113" cy="3462228"/>
          </a:xfrm>
        </p:spPr>
        <p:txBody>
          <a:bodyPr>
            <a:normAutofit/>
          </a:bodyPr>
          <a:lstStyle/>
          <a:p>
            <a:endParaRPr lang="en-GB" sz="1800" dirty="0"/>
          </a:p>
          <a:p>
            <a:endParaRPr lang="en-GB" sz="1800" dirty="0"/>
          </a:p>
          <a:p>
            <a:r>
              <a:rPr lang="en-GB" sz="3600" dirty="0"/>
              <a:t>Beard 2014, p.158: ‘you could never follow these spuriously technical instructions: that’s the joke.’</a:t>
            </a:r>
          </a:p>
          <a:p>
            <a:endParaRPr lang="en-GB" sz="1800" dirty="0"/>
          </a:p>
        </p:txBody>
      </p:sp>
      <p:pic>
        <p:nvPicPr>
          <p:cNvPr id="5" name="Picture 4" descr="A picture containing text, newspaper&#10;&#10;Description automatically generated">
            <a:extLst>
              <a:ext uri="{FF2B5EF4-FFF2-40B4-BE49-F238E27FC236}">
                <a16:creationId xmlns:a16="http://schemas.microsoft.com/office/drawing/2014/main" id="{B038614E-BCE4-48A2-8F4C-6D0236F10EED}"/>
              </a:ext>
            </a:extLst>
          </p:cNvPr>
          <p:cNvPicPr>
            <a:picLocks noChangeAspect="1"/>
          </p:cNvPicPr>
          <p:nvPr/>
        </p:nvPicPr>
        <p:blipFill rotWithShape="1">
          <a:blip r:embed="rId2">
            <a:extLst>
              <a:ext uri="{28A0092B-C50C-407E-A947-70E740481C1C}">
                <a14:useLocalDpi xmlns:a14="http://schemas.microsoft.com/office/drawing/2010/main" val="0"/>
              </a:ext>
            </a:extLst>
          </a:blip>
          <a:srcRect b="10109"/>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Tree>
    <p:extLst>
      <p:ext uri="{BB962C8B-B14F-4D97-AF65-F5344CB8AC3E}">
        <p14:creationId xmlns:p14="http://schemas.microsoft.com/office/powerpoint/2010/main" val="32897049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F26AF5-76CF-4CF4-A43D-E0B59C0F80DC}"/>
              </a:ext>
            </a:extLst>
          </p:cNvPr>
          <p:cNvSpPr>
            <a:spLocks noGrp="1"/>
          </p:cNvSpPr>
          <p:nvPr>
            <p:ph type="title"/>
          </p:nvPr>
        </p:nvSpPr>
        <p:spPr>
          <a:xfrm>
            <a:off x="838200" y="631825"/>
            <a:ext cx="10515600" cy="1325563"/>
          </a:xfrm>
        </p:spPr>
        <p:txBody>
          <a:bodyPr>
            <a:normAutofit/>
          </a:bodyPr>
          <a:lstStyle/>
          <a:p>
            <a:r>
              <a:rPr lang="en-GB" dirty="0"/>
              <a:t>Turning the tables, or a pre-emptive attack?</a:t>
            </a:r>
            <a:br>
              <a:rPr lang="en-GB" dirty="0">
                <a:solidFill>
                  <a:srgbClr val="FF00FF"/>
                </a:solidFill>
              </a:rPr>
            </a:br>
            <a:r>
              <a:rPr lang="en-GB" sz="3200" dirty="0">
                <a:solidFill>
                  <a:srgbClr val="FF00FF"/>
                </a:solidFill>
              </a:rPr>
              <a:t>Merriam’s conclusion</a:t>
            </a:r>
          </a:p>
        </p:txBody>
      </p:sp>
      <p:sp>
        <p:nvSpPr>
          <p:cNvPr id="3" name="Content Placeholder 2">
            <a:extLst>
              <a:ext uri="{FF2B5EF4-FFF2-40B4-BE49-F238E27FC236}">
                <a16:creationId xmlns:a16="http://schemas.microsoft.com/office/drawing/2014/main" id="{EC673F17-A679-4FDA-A81A-D45D71B3B421}"/>
              </a:ext>
            </a:extLst>
          </p:cNvPr>
          <p:cNvSpPr>
            <a:spLocks noGrp="1"/>
          </p:cNvSpPr>
          <p:nvPr>
            <p:ph idx="1"/>
          </p:nvPr>
        </p:nvSpPr>
        <p:spPr>
          <a:xfrm>
            <a:off x="838200" y="2628900"/>
            <a:ext cx="10515600" cy="3300262"/>
          </a:xfrm>
        </p:spPr>
        <p:txBody>
          <a:bodyPr>
            <a:normAutofit/>
          </a:bodyPr>
          <a:lstStyle/>
          <a:p>
            <a:pPr marL="0" indent="0">
              <a:buNone/>
            </a:pPr>
            <a:r>
              <a:rPr lang="en-GB" sz="2400" dirty="0"/>
              <a:t>‘Laughter, rare in elegy, is largely limited to those who are mocking the poet. Specifically, women and gods laugh at the lover, and always from a position of power. Thus women’s laughter, besides having the potential to be unattractive, as Ovid emphasizes, also underlines the power dynamic which governs the elegiac world: the gods of elegy (Venus and Cupid) collude with the women to torture the men, and all laugh together at the hapless poet. </a:t>
            </a:r>
            <a:r>
              <a:rPr lang="en-GB" sz="2400" u="sng" dirty="0"/>
              <a:t>And so if women can be stopped from laughing through advice on beauty – that is through an appeal to their vanity – perhaps the power imbalance can be corrected, and the torment will stop</a:t>
            </a:r>
            <a:r>
              <a:rPr lang="en-GB" sz="2400" dirty="0"/>
              <a:t>.’</a:t>
            </a:r>
          </a:p>
          <a:p>
            <a:pPr marL="0" indent="0">
              <a:buNone/>
            </a:pPr>
            <a:r>
              <a:rPr lang="en-GB" sz="2400" dirty="0"/>
              <a:t>			???!!!!!</a:t>
            </a:r>
          </a:p>
        </p:txBody>
      </p:sp>
    </p:spTree>
    <p:extLst>
      <p:ext uri="{BB962C8B-B14F-4D97-AF65-F5344CB8AC3E}">
        <p14:creationId xmlns:p14="http://schemas.microsoft.com/office/powerpoint/2010/main" val="33138171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77357-FAFF-4EC0-AB77-7FB687CF4F07}"/>
              </a:ext>
            </a:extLst>
          </p:cNvPr>
          <p:cNvSpPr>
            <a:spLocks noGrp="1"/>
          </p:cNvSpPr>
          <p:nvPr>
            <p:ph type="title"/>
          </p:nvPr>
        </p:nvSpPr>
        <p:spPr>
          <a:xfrm>
            <a:off x="648929" y="629266"/>
            <a:ext cx="6586491" cy="1676603"/>
          </a:xfrm>
        </p:spPr>
        <p:txBody>
          <a:bodyPr>
            <a:normAutofit/>
          </a:bodyPr>
          <a:lstStyle/>
          <a:p>
            <a:r>
              <a:rPr lang="en-GB" dirty="0">
                <a:solidFill>
                  <a:srgbClr val="006699"/>
                </a:solidFill>
              </a:rPr>
              <a:t>(dismantling) male fantasy</a:t>
            </a:r>
          </a:p>
        </p:txBody>
      </p:sp>
      <p:sp>
        <p:nvSpPr>
          <p:cNvPr id="3" name="Content Placeholder 2">
            <a:extLst>
              <a:ext uri="{FF2B5EF4-FFF2-40B4-BE49-F238E27FC236}">
                <a16:creationId xmlns:a16="http://schemas.microsoft.com/office/drawing/2014/main" id="{934AE74D-2D16-4155-97F1-452646B2EACD}"/>
              </a:ext>
            </a:extLst>
          </p:cNvPr>
          <p:cNvSpPr>
            <a:spLocks noGrp="1"/>
          </p:cNvSpPr>
          <p:nvPr>
            <p:ph idx="1"/>
          </p:nvPr>
        </p:nvSpPr>
        <p:spPr>
          <a:xfrm>
            <a:off x="648930" y="2438400"/>
            <a:ext cx="6586489" cy="3785419"/>
          </a:xfrm>
        </p:spPr>
        <p:txBody>
          <a:bodyPr>
            <a:normAutofit/>
          </a:bodyPr>
          <a:lstStyle/>
          <a:p>
            <a:r>
              <a:rPr lang="en-GB" sz="2400" dirty="0"/>
              <a:t>Merriam, p405: ‘If we regard book three of the </a:t>
            </a:r>
            <a:r>
              <a:rPr lang="en-GB" sz="2400" i="1" dirty="0"/>
              <a:t>Ars</a:t>
            </a:r>
            <a:r>
              <a:rPr lang="en-GB" sz="2400" dirty="0"/>
              <a:t> as a guide for women on how to </a:t>
            </a:r>
            <a:r>
              <a:rPr lang="en-GB" sz="2400" i="1" dirty="0"/>
              <a:t>fit into </a:t>
            </a:r>
            <a:r>
              <a:rPr lang="en-GB" sz="2400" dirty="0"/>
              <a:t>the elegiac world, rather than on how to win in love, then the aim of the book and its instructions is much clearer. Women are being taught how to fit into men’s fantasies, and thus all the advice given to them is for the benefit of men.’</a:t>
            </a:r>
          </a:p>
          <a:p>
            <a:pPr marL="0" indent="0">
              <a:buNone/>
            </a:pPr>
            <a:endParaRPr lang="en-GB" sz="2400" dirty="0"/>
          </a:p>
          <a:p>
            <a:pPr marL="0" indent="0">
              <a:buNone/>
            </a:pPr>
            <a:r>
              <a:rPr lang="en-GB" sz="2400" dirty="0"/>
              <a:t>And if that makes you angry, </a:t>
            </a:r>
            <a:r>
              <a:rPr lang="en-GB" sz="2400" i="1" dirty="0" err="1"/>
              <a:t>puellae</a:t>
            </a:r>
            <a:r>
              <a:rPr lang="en-GB" sz="2400" dirty="0"/>
              <a:t>, learn to laugh like Medusa…[‘Look at him looking at you…’]</a:t>
            </a:r>
          </a:p>
        </p:txBody>
      </p:sp>
      <p:pic>
        <p:nvPicPr>
          <p:cNvPr id="5" name="Picture 4" descr="A close up of text on a black background&#10;&#10;Description automatically generated">
            <a:extLst>
              <a:ext uri="{FF2B5EF4-FFF2-40B4-BE49-F238E27FC236}">
                <a16:creationId xmlns:a16="http://schemas.microsoft.com/office/drawing/2014/main" id="{4BEC7903-FF71-4883-8B18-560DF92DAB74}"/>
              </a:ext>
            </a:extLst>
          </p:cNvPr>
          <p:cNvPicPr>
            <a:picLocks noChangeAspect="1"/>
          </p:cNvPicPr>
          <p:nvPr/>
        </p:nvPicPr>
        <p:blipFill rotWithShape="1">
          <a:blip r:embed="rId2">
            <a:extLst>
              <a:ext uri="{28A0092B-C50C-407E-A947-70E740481C1C}">
                <a14:useLocalDpi xmlns:a14="http://schemas.microsoft.com/office/drawing/2010/main" val="0"/>
              </a:ext>
            </a:extLst>
          </a:blip>
          <a:srcRect t="4947" r="-2" b="-2"/>
          <a:stretch/>
        </p:blipFill>
        <p:spPr>
          <a:xfrm>
            <a:off x="7556408" y="10"/>
            <a:ext cx="4635591" cy="6857990"/>
          </a:xfrm>
          <a:prstGeom prst="rect">
            <a:avLst/>
          </a:prstGeom>
          <a:effectLst/>
        </p:spPr>
      </p:pic>
    </p:spTree>
    <p:extLst>
      <p:ext uri="{BB962C8B-B14F-4D97-AF65-F5344CB8AC3E}">
        <p14:creationId xmlns:p14="http://schemas.microsoft.com/office/powerpoint/2010/main" val="4031004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sign&#10;&#10;Description generated with very high confidence">
            <a:extLst>
              <a:ext uri="{FF2B5EF4-FFF2-40B4-BE49-F238E27FC236}">
                <a16:creationId xmlns:a16="http://schemas.microsoft.com/office/drawing/2014/main" id="{94A181B6-4CC4-42E8-9794-EF9A7AC58BF7}"/>
              </a:ext>
            </a:extLst>
          </p:cNvPr>
          <p:cNvPicPr>
            <a:picLocks noChangeAspect="1"/>
          </p:cNvPicPr>
          <p:nvPr/>
        </p:nvPicPr>
        <p:blipFill rotWithShape="1">
          <a:blip r:embed="rId2">
            <a:extLst>
              <a:ext uri="{28A0092B-C50C-407E-A947-70E740481C1C}">
                <a14:useLocalDpi xmlns:a14="http://schemas.microsoft.com/office/drawing/2010/main" val="0"/>
              </a:ext>
            </a:extLst>
          </a:blip>
          <a:srcRect l="12094" r="13061" b="3"/>
          <a:stretch/>
        </p:blipFill>
        <p:spPr>
          <a:xfrm>
            <a:off x="6750141" y="-2"/>
            <a:ext cx="5441859" cy="5654940"/>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
        <p:nvSpPr>
          <p:cNvPr id="2" name="Title 1">
            <a:extLst>
              <a:ext uri="{FF2B5EF4-FFF2-40B4-BE49-F238E27FC236}">
                <a16:creationId xmlns:a16="http://schemas.microsoft.com/office/drawing/2014/main" id="{77C7159E-B8B5-4BEF-8717-DB57E8A384F3}"/>
              </a:ext>
            </a:extLst>
          </p:cNvPr>
          <p:cNvSpPr>
            <a:spLocks noGrp="1"/>
          </p:cNvSpPr>
          <p:nvPr>
            <p:ph type="title"/>
          </p:nvPr>
        </p:nvSpPr>
        <p:spPr>
          <a:xfrm>
            <a:off x="762001" y="803325"/>
            <a:ext cx="5314536" cy="1325563"/>
          </a:xfrm>
        </p:spPr>
        <p:txBody>
          <a:bodyPr>
            <a:normAutofit/>
          </a:bodyPr>
          <a:lstStyle/>
          <a:p>
            <a:endParaRPr lang="en-GB" dirty="0"/>
          </a:p>
        </p:txBody>
      </p:sp>
      <p:sp>
        <p:nvSpPr>
          <p:cNvPr id="3" name="Content Placeholder 2">
            <a:extLst>
              <a:ext uri="{FF2B5EF4-FFF2-40B4-BE49-F238E27FC236}">
                <a16:creationId xmlns:a16="http://schemas.microsoft.com/office/drawing/2014/main" id="{96BBE893-8F70-4ED5-8E53-2A2799B94943}"/>
              </a:ext>
            </a:extLst>
          </p:cNvPr>
          <p:cNvSpPr>
            <a:spLocks noGrp="1"/>
          </p:cNvSpPr>
          <p:nvPr>
            <p:ph idx="1"/>
          </p:nvPr>
        </p:nvSpPr>
        <p:spPr>
          <a:xfrm>
            <a:off x="191729" y="663677"/>
            <a:ext cx="6391051" cy="5692878"/>
          </a:xfrm>
        </p:spPr>
        <p:txBody>
          <a:bodyPr anchor="t">
            <a:normAutofit/>
          </a:bodyPr>
          <a:lstStyle/>
          <a:p>
            <a:pPr marL="0" indent="0">
              <a:lnSpc>
                <a:spcPct val="100000"/>
              </a:lnSpc>
              <a:spcBef>
                <a:spcPts val="0"/>
              </a:spcBef>
              <a:buNone/>
            </a:pPr>
            <a:r>
              <a:rPr lang="en-GB" sz="2400" dirty="0"/>
              <a:t>I sing of safe love, permissible intrigue,</a:t>
            </a:r>
          </a:p>
          <a:p>
            <a:pPr marL="0" indent="0">
              <a:lnSpc>
                <a:spcPct val="100000"/>
              </a:lnSpc>
              <a:spcBef>
                <a:spcPts val="0"/>
              </a:spcBef>
              <a:buNone/>
            </a:pPr>
            <a:r>
              <a:rPr lang="en-GB" sz="2400" dirty="0"/>
              <a:t>and there’ll be nothing sinful in my song.</a:t>
            </a:r>
          </a:p>
          <a:p>
            <a:pPr marL="0" indent="0">
              <a:lnSpc>
                <a:spcPct val="100000"/>
              </a:lnSpc>
              <a:spcBef>
                <a:spcPts val="0"/>
              </a:spcBef>
              <a:buNone/>
            </a:pPr>
            <a:r>
              <a:rPr lang="en-GB" sz="2400" dirty="0"/>
              <a:t>Now the</a:t>
            </a:r>
            <a:r>
              <a:rPr lang="en-GB" sz="2400" b="1" dirty="0"/>
              <a:t> first</a:t>
            </a:r>
            <a:r>
              <a:rPr lang="en-GB" sz="2400" dirty="0"/>
              <a:t> task for you, the raw recruit</a:t>
            </a:r>
          </a:p>
          <a:p>
            <a:pPr marL="0" indent="0">
              <a:lnSpc>
                <a:spcPct val="100000"/>
              </a:lnSpc>
              <a:spcBef>
                <a:spcPts val="0"/>
              </a:spcBef>
              <a:buNone/>
            </a:pPr>
            <a:r>
              <a:rPr lang="en-GB" sz="2400" dirty="0"/>
              <a:t>is to find out who you might wish to love.</a:t>
            </a:r>
          </a:p>
          <a:p>
            <a:pPr marL="0" indent="0">
              <a:lnSpc>
                <a:spcPct val="100000"/>
              </a:lnSpc>
              <a:spcBef>
                <a:spcPts val="0"/>
              </a:spcBef>
              <a:buNone/>
            </a:pPr>
            <a:r>
              <a:rPr lang="en-GB" sz="2400" dirty="0"/>
              <a:t>The </a:t>
            </a:r>
            <a:r>
              <a:rPr lang="en-GB" sz="2400" b="1" dirty="0"/>
              <a:t>next task</a:t>
            </a:r>
            <a:r>
              <a:rPr lang="en-GB" sz="2400" dirty="0"/>
              <a:t> is to make sure that she likes you:</a:t>
            </a:r>
          </a:p>
          <a:p>
            <a:pPr marL="0" indent="0">
              <a:lnSpc>
                <a:spcPct val="100000"/>
              </a:lnSpc>
              <a:spcBef>
                <a:spcPts val="0"/>
              </a:spcBef>
              <a:buNone/>
            </a:pPr>
            <a:r>
              <a:rPr lang="en-GB" sz="2400" dirty="0"/>
              <a:t>the</a:t>
            </a:r>
            <a:r>
              <a:rPr lang="en-GB" sz="2400" b="1" dirty="0"/>
              <a:t> third</a:t>
            </a:r>
            <a:r>
              <a:rPr lang="en-GB" sz="2400" dirty="0"/>
              <a:t>, to see to it that love will last.</a:t>
            </a:r>
          </a:p>
          <a:p>
            <a:pPr marL="0" indent="0">
              <a:lnSpc>
                <a:spcPct val="100000"/>
              </a:lnSpc>
              <a:spcBef>
                <a:spcPts val="0"/>
              </a:spcBef>
              <a:buNone/>
            </a:pPr>
            <a:r>
              <a:rPr lang="en-GB" sz="2400" dirty="0"/>
              <a:t>				(</a:t>
            </a:r>
            <a:r>
              <a:rPr lang="en-GB" sz="2400" i="1" dirty="0"/>
              <a:t>Ars</a:t>
            </a:r>
            <a:r>
              <a:rPr lang="en-GB" sz="2400" dirty="0"/>
              <a:t> 1.33-38)</a:t>
            </a:r>
          </a:p>
          <a:p>
            <a:pPr marL="0" indent="0">
              <a:lnSpc>
                <a:spcPct val="100000"/>
              </a:lnSpc>
              <a:spcBef>
                <a:spcPts val="0"/>
              </a:spcBef>
              <a:buNone/>
            </a:pPr>
            <a:r>
              <a:rPr lang="en-GB" sz="2400" dirty="0"/>
              <a:t> </a:t>
            </a:r>
          </a:p>
          <a:p>
            <a:pPr marL="0" indent="0">
              <a:lnSpc>
                <a:spcPct val="100000"/>
              </a:lnSpc>
              <a:spcBef>
                <a:spcPts val="0"/>
              </a:spcBef>
              <a:buNone/>
            </a:pPr>
            <a:endParaRPr lang="en-GB" sz="2400" dirty="0"/>
          </a:p>
          <a:p>
            <a:pPr marL="0" indent="0">
              <a:lnSpc>
                <a:spcPct val="100000"/>
              </a:lnSpc>
              <a:spcBef>
                <a:spcPts val="0"/>
              </a:spcBef>
              <a:buNone/>
            </a:pPr>
            <a:r>
              <a:rPr lang="en-GB" sz="2400" dirty="0"/>
              <a:t>I’ve armed the Greeks against the Amazons: arms remain to give to you, </a:t>
            </a:r>
            <a:r>
              <a:rPr lang="en-GB" sz="2400" dirty="0" err="1"/>
              <a:t>Penthesilea</a:t>
            </a:r>
            <a:r>
              <a:rPr lang="en-GB" sz="2400" dirty="0"/>
              <a:t>, and your Amazon troop. Go equal to the fight.</a:t>
            </a:r>
          </a:p>
          <a:p>
            <a:pPr marL="0" indent="0">
              <a:lnSpc>
                <a:spcPct val="100000"/>
              </a:lnSpc>
              <a:spcBef>
                <a:spcPts val="0"/>
              </a:spcBef>
              <a:buNone/>
            </a:pPr>
            <a:r>
              <a:rPr lang="en-GB" sz="2400" dirty="0"/>
              <a:t>				(</a:t>
            </a:r>
            <a:r>
              <a:rPr lang="en-GB" sz="2400" i="1" dirty="0"/>
              <a:t>Ars </a:t>
            </a:r>
            <a:r>
              <a:rPr lang="en-GB" sz="2400" dirty="0"/>
              <a:t>3.1-3)</a:t>
            </a:r>
          </a:p>
          <a:p>
            <a:endParaRPr lang="en-GB" sz="1500" dirty="0"/>
          </a:p>
          <a:p>
            <a:endParaRPr lang="en-GB" sz="1500" dirty="0"/>
          </a:p>
        </p:txBody>
      </p:sp>
    </p:spTree>
    <p:extLst>
      <p:ext uri="{BB962C8B-B14F-4D97-AF65-F5344CB8AC3E}">
        <p14:creationId xmlns:p14="http://schemas.microsoft.com/office/powerpoint/2010/main" val="9553065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E77A28-B066-47AC-991B-A14653C04733}"/>
              </a:ext>
            </a:extLst>
          </p:cNvPr>
          <p:cNvSpPr>
            <a:spLocks noGrp="1"/>
          </p:cNvSpPr>
          <p:nvPr>
            <p:ph type="title"/>
          </p:nvPr>
        </p:nvSpPr>
        <p:spPr>
          <a:xfrm>
            <a:off x="838200" y="963877"/>
            <a:ext cx="3494362" cy="4930246"/>
          </a:xfrm>
        </p:spPr>
        <p:txBody>
          <a:bodyPr>
            <a:normAutofit/>
          </a:bodyPr>
          <a:lstStyle/>
          <a:p>
            <a:pPr algn="r"/>
            <a:r>
              <a:rPr lang="en-GB">
                <a:solidFill>
                  <a:schemeClr val="accent1"/>
                </a:solidFill>
              </a:rPr>
              <a:t>Learners should be able to identify and respond to the following:</a:t>
            </a:r>
            <a:br>
              <a:rPr lang="en-GB">
                <a:solidFill>
                  <a:schemeClr val="accent1"/>
                </a:solidFill>
              </a:rPr>
            </a:br>
            <a:endParaRPr lang="en-GB">
              <a:solidFill>
                <a:schemeClr val="accent1"/>
              </a:solidFill>
            </a:endParaRP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8DF7E3E-1DA9-4450-A053-C0D43AB95B53}"/>
              </a:ext>
            </a:extLst>
          </p:cNvPr>
          <p:cNvSpPr>
            <a:spLocks noGrp="1"/>
          </p:cNvSpPr>
          <p:nvPr>
            <p:ph idx="1"/>
          </p:nvPr>
        </p:nvSpPr>
        <p:spPr>
          <a:xfrm>
            <a:off x="4976031" y="963877"/>
            <a:ext cx="6377769" cy="4930246"/>
          </a:xfrm>
        </p:spPr>
        <p:txBody>
          <a:bodyPr anchor="ctr">
            <a:normAutofit/>
          </a:bodyPr>
          <a:lstStyle/>
          <a:p>
            <a:pPr lvl="0"/>
            <a:r>
              <a:rPr lang="en-GB" sz="2400" dirty="0"/>
              <a:t>The purpose and intended audience of his poetry </a:t>
            </a:r>
          </a:p>
          <a:p>
            <a:pPr lvl="0"/>
            <a:r>
              <a:rPr lang="en-GB" sz="2400" dirty="0"/>
              <a:t>The social and poetic context including the genre of the work</a:t>
            </a:r>
          </a:p>
          <a:p>
            <a:pPr lvl="0"/>
            <a:r>
              <a:rPr lang="en-GB" sz="2400" dirty="0"/>
              <a:t>The use of literary devices and choice of language</a:t>
            </a:r>
          </a:p>
          <a:p>
            <a:pPr lvl="0"/>
            <a:r>
              <a:rPr lang="en-GB" sz="2400" dirty="0"/>
              <a:t>The use of mythology</a:t>
            </a:r>
          </a:p>
          <a:p>
            <a:pPr lvl="0"/>
            <a:r>
              <a:rPr lang="en-GB" sz="2400" dirty="0"/>
              <a:t>The use of humour</a:t>
            </a:r>
          </a:p>
          <a:p>
            <a:endParaRPr lang="en-GB" sz="2400" dirty="0"/>
          </a:p>
        </p:txBody>
      </p:sp>
    </p:spTree>
    <p:extLst>
      <p:ext uri="{BB962C8B-B14F-4D97-AF65-F5344CB8AC3E}">
        <p14:creationId xmlns:p14="http://schemas.microsoft.com/office/powerpoint/2010/main" val="3631036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B336162-B533-4EFE-8BB3-8EBB4A5E32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314384" cy="6858000"/>
          </a:xfrm>
          <a:prstGeom prst="rect">
            <a:avLst/>
          </a:pr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CAFFBF5-3E91-4F88-83EF-533571CEB0B3}"/>
              </a:ext>
            </a:extLst>
          </p:cNvPr>
          <p:cNvSpPr>
            <a:spLocks noGrp="1"/>
          </p:cNvSpPr>
          <p:nvPr>
            <p:ph type="title"/>
          </p:nvPr>
        </p:nvSpPr>
        <p:spPr>
          <a:xfrm>
            <a:off x="829781" y="2745736"/>
            <a:ext cx="3698803" cy="1366528"/>
          </a:xfrm>
          <a:solidFill>
            <a:srgbClr val="FFFFFF"/>
          </a:solidFill>
          <a:ln w="25400" cap="sq">
            <a:solidFill>
              <a:srgbClr val="404040"/>
            </a:solidFill>
            <a:miter lim="800000"/>
          </a:ln>
        </p:spPr>
        <p:txBody>
          <a:bodyPr>
            <a:normAutofit/>
          </a:bodyPr>
          <a:lstStyle/>
          <a:p>
            <a:pPr algn="ctr"/>
            <a:r>
              <a:rPr lang="en-GB" sz="3200" dirty="0">
                <a:solidFill>
                  <a:srgbClr val="262626"/>
                </a:solidFill>
              </a:rPr>
              <a:t>Framing point 1</a:t>
            </a:r>
          </a:p>
        </p:txBody>
      </p:sp>
      <p:sp>
        <p:nvSpPr>
          <p:cNvPr id="3" name="Content Placeholder 2">
            <a:extLst>
              <a:ext uri="{FF2B5EF4-FFF2-40B4-BE49-F238E27FC236}">
                <a16:creationId xmlns:a16="http://schemas.microsoft.com/office/drawing/2014/main" id="{650661A7-FD63-4F36-9A00-DAB9619C9C2D}"/>
              </a:ext>
            </a:extLst>
          </p:cNvPr>
          <p:cNvSpPr>
            <a:spLocks noGrp="1"/>
          </p:cNvSpPr>
          <p:nvPr>
            <p:ph idx="1"/>
          </p:nvPr>
        </p:nvSpPr>
        <p:spPr>
          <a:xfrm>
            <a:off x="6049182" y="802638"/>
            <a:ext cx="5408696" cy="5252722"/>
          </a:xfrm>
        </p:spPr>
        <p:txBody>
          <a:bodyPr anchor="ctr">
            <a:normAutofit/>
          </a:bodyPr>
          <a:lstStyle/>
          <a:p>
            <a:r>
              <a:rPr lang="en-GB" sz="2400" dirty="0"/>
              <a:t>Humour is not an add-on, or simply an aspect of some parts of the text, but the key to reading Ovid’s </a:t>
            </a:r>
            <a:r>
              <a:rPr lang="en-GB" sz="2400" dirty="0" err="1"/>
              <a:t>erotodidactic</a:t>
            </a:r>
            <a:r>
              <a:rPr lang="en-GB" sz="2400" dirty="0"/>
              <a:t> works/their use of literary devices and language.</a:t>
            </a:r>
          </a:p>
          <a:p>
            <a:endParaRPr lang="en-GB" sz="2400" dirty="0"/>
          </a:p>
          <a:p>
            <a:pPr marL="0" indent="0">
              <a:buNone/>
            </a:pPr>
            <a:r>
              <a:rPr lang="en-GB" sz="2400" dirty="0"/>
              <a:t>[unpack ‘humour’: what kinds?]</a:t>
            </a:r>
          </a:p>
          <a:p>
            <a:pPr marL="0" indent="0">
              <a:buNone/>
            </a:pPr>
            <a:r>
              <a:rPr lang="en-GB" sz="2400" dirty="0"/>
              <a:t>[What does Ovidian elegy mock? Tradition, the pomposity of epic, ‘real men’, women…]</a:t>
            </a:r>
          </a:p>
          <a:p>
            <a:pPr marL="0" indent="0">
              <a:buNone/>
            </a:pPr>
            <a:r>
              <a:rPr lang="en-GB" sz="2400" dirty="0"/>
              <a:t>[Who is laughing at whom?]</a:t>
            </a:r>
          </a:p>
        </p:txBody>
      </p:sp>
    </p:spTree>
    <p:extLst>
      <p:ext uri="{BB962C8B-B14F-4D97-AF65-F5344CB8AC3E}">
        <p14:creationId xmlns:p14="http://schemas.microsoft.com/office/powerpoint/2010/main" val="2008318629"/>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B336162-B533-4EFE-8BB3-8EBB4A5E32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314384" cy="6858000"/>
          </a:xfrm>
          <a:prstGeom prst="rect">
            <a:avLst/>
          </a:pr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DBC0244-87C8-41AA-AD7D-6A18044EE789}"/>
              </a:ext>
            </a:extLst>
          </p:cNvPr>
          <p:cNvSpPr>
            <a:spLocks noGrp="1"/>
          </p:cNvSpPr>
          <p:nvPr>
            <p:ph type="title"/>
          </p:nvPr>
        </p:nvSpPr>
        <p:spPr>
          <a:xfrm>
            <a:off x="829781" y="2745736"/>
            <a:ext cx="3698803" cy="1366528"/>
          </a:xfrm>
          <a:solidFill>
            <a:srgbClr val="FFFFFF"/>
          </a:solidFill>
          <a:ln w="25400" cap="sq">
            <a:solidFill>
              <a:srgbClr val="404040"/>
            </a:solidFill>
            <a:miter lim="800000"/>
          </a:ln>
        </p:spPr>
        <p:txBody>
          <a:bodyPr>
            <a:normAutofit/>
          </a:bodyPr>
          <a:lstStyle/>
          <a:p>
            <a:pPr algn="ctr"/>
            <a:r>
              <a:rPr lang="en-GB" sz="3200">
                <a:solidFill>
                  <a:srgbClr val="262626"/>
                </a:solidFill>
              </a:rPr>
              <a:t>Framing point 2</a:t>
            </a:r>
          </a:p>
        </p:txBody>
      </p:sp>
      <p:sp>
        <p:nvSpPr>
          <p:cNvPr id="3" name="Content Placeholder 2">
            <a:extLst>
              <a:ext uri="{FF2B5EF4-FFF2-40B4-BE49-F238E27FC236}">
                <a16:creationId xmlns:a16="http://schemas.microsoft.com/office/drawing/2014/main" id="{CEB47F35-7A13-4259-B2CE-F6EB26877AF7}"/>
              </a:ext>
            </a:extLst>
          </p:cNvPr>
          <p:cNvSpPr>
            <a:spLocks noGrp="1"/>
          </p:cNvSpPr>
          <p:nvPr>
            <p:ph idx="1"/>
          </p:nvPr>
        </p:nvSpPr>
        <p:spPr>
          <a:xfrm>
            <a:off x="6049182" y="802638"/>
            <a:ext cx="5408696" cy="5252722"/>
          </a:xfrm>
        </p:spPr>
        <p:txBody>
          <a:bodyPr anchor="ctr">
            <a:normAutofit/>
          </a:bodyPr>
          <a:lstStyle/>
          <a:p>
            <a:r>
              <a:rPr lang="en-GB" sz="2400" dirty="0"/>
              <a:t>Jokes presume knowledge and beliefs; they also reveal and test beliefs. </a:t>
            </a:r>
          </a:p>
          <a:p>
            <a:pPr marL="0" indent="0">
              <a:buNone/>
            </a:pPr>
            <a:r>
              <a:rPr lang="en-GB" sz="2400" dirty="0"/>
              <a:t>[What makes us laugh? What happens when the spotlight is turned? Do we get the joke? Are we being made fun of?]</a:t>
            </a:r>
          </a:p>
        </p:txBody>
      </p:sp>
    </p:spTree>
    <p:extLst>
      <p:ext uri="{BB962C8B-B14F-4D97-AF65-F5344CB8AC3E}">
        <p14:creationId xmlns:p14="http://schemas.microsoft.com/office/powerpoint/2010/main" val="1752574718"/>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2CF9A9E-E6B6-4AD3-B260-01E5B8D28E1A}"/>
              </a:ext>
            </a:extLst>
          </p:cNvPr>
          <p:cNvSpPr>
            <a:spLocks noGrp="1"/>
          </p:cNvSpPr>
          <p:nvPr>
            <p:ph type="title"/>
          </p:nvPr>
        </p:nvSpPr>
        <p:spPr>
          <a:xfrm>
            <a:off x="838200" y="631825"/>
            <a:ext cx="10515600" cy="1325563"/>
          </a:xfrm>
        </p:spPr>
        <p:txBody>
          <a:bodyPr>
            <a:normAutofit/>
          </a:bodyPr>
          <a:lstStyle/>
          <a:p>
            <a:r>
              <a:rPr lang="en-GB" dirty="0">
                <a:solidFill>
                  <a:srgbClr val="7030A0"/>
                </a:solidFill>
              </a:rPr>
              <a:t>Scorning laughter in ancient philosophy</a:t>
            </a:r>
          </a:p>
        </p:txBody>
      </p:sp>
      <p:sp>
        <p:nvSpPr>
          <p:cNvPr id="3" name="Content Placeholder 2">
            <a:extLst>
              <a:ext uri="{FF2B5EF4-FFF2-40B4-BE49-F238E27FC236}">
                <a16:creationId xmlns:a16="http://schemas.microsoft.com/office/drawing/2014/main" id="{71E28469-F038-4EED-8379-5C5A7A3BA16E}"/>
              </a:ext>
            </a:extLst>
          </p:cNvPr>
          <p:cNvSpPr>
            <a:spLocks noGrp="1"/>
          </p:cNvSpPr>
          <p:nvPr>
            <p:ph idx="1"/>
          </p:nvPr>
        </p:nvSpPr>
        <p:spPr>
          <a:xfrm>
            <a:off x="838200" y="2057400"/>
            <a:ext cx="10515600" cy="3871762"/>
          </a:xfrm>
        </p:spPr>
        <p:txBody>
          <a:bodyPr>
            <a:normAutofit/>
          </a:bodyPr>
          <a:lstStyle/>
          <a:p>
            <a:pPr lvl="0"/>
            <a:r>
              <a:rPr lang="en-GB" sz="2000" dirty="0"/>
              <a:t>Plato</a:t>
            </a:r>
            <a:r>
              <a:rPr lang="en-GB" sz="2000" i="1" dirty="0"/>
              <a:t>, Republic </a:t>
            </a:r>
            <a:r>
              <a:rPr lang="en-GB" sz="2000" dirty="0"/>
              <a:t>(388e): the Guardians of the state should avoid laughter, “for ordinarily when one abandons himself to violent laughter, his condition provokes a violent reaction.” Especially disturbing to Plato were the passages in the </a:t>
            </a:r>
            <a:r>
              <a:rPr lang="en-GB" sz="2000" i="1" dirty="0"/>
              <a:t>Iliad</a:t>
            </a:r>
            <a:r>
              <a:rPr lang="en-GB" sz="2000" dirty="0"/>
              <a:t> and the </a:t>
            </a:r>
            <a:r>
              <a:rPr lang="en-GB" sz="2000" i="1" dirty="0"/>
              <a:t>Odyssey</a:t>
            </a:r>
            <a:r>
              <a:rPr lang="en-GB" sz="2000" dirty="0"/>
              <a:t> where Mount Olympus was said to ring with the laughter of the gods. He protested that “if anyone represents men of worth as overpowered by laughter we must not accept it, much less if gods.”</a:t>
            </a:r>
          </a:p>
          <a:p>
            <a:endParaRPr lang="en-GB" sz="2000" dirty="0"/>
          </a:p>
          <a:p>
            <a:pPr lvl="0"/>
            <a:r>
              <a:rPr lang="en-GB" sz="2000" dirty="0"/>
              <a:t>Plato, </a:t>
            </a:r>
            <a:r>
              <a:rPr lang="en-GB" sz="2000" i="1" dirty="0" err="1"/>
              <a:t>Philebus</a:t>
            </a:r>
            <a:r>
              <a:rPr lang="en-GB" sz="2000" dirty="0"/>
              <a:t> (48–50), on the enjoyment of comedy as a form of scorn: “Taken generally…the ridiculous is a certain kind of evil, specifically a vice.” That vice is self-ignorance: the people we laugh at imagine themselves to be wealthier, better looking, or more virtuous than they really are. In laughing at them, we take delight in something evil—their self-ignorance—and that malice is morally objectionable. In the ideal state, therefore, comedy should be tightly controlled.”</a:t>
            </a:r>
          </a:p>
        </p:txBody>
      </p:sp>
    </p:spTree>
    <p:extLst>
      <p:ext uri="{BB962C8B-B14F-4D97-AF65-F5344CB8AC3E}">
        <p14:creationId xmlns:p14="http://schemas.microsoft.com/office/powerpoint/2010/main" val="214260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5016A8A-299E-4E7B-9CD7-CFB21C77F20B}"/>
              </a:ext>
            </a:extLst>
          </p:cNvPr>
          <p:cNvSpPr>
            <a:spLocks noGrp="1"/>
          </p:cNvSpPr>
          <p:nvPr>
            <p:ph type="title"/>
          </p:nvPr>
        </p:nvSpPr>
        <p:spPr>
          <a:xfrm>
            <a:off x="838200" y="631825"/>
            <a:ext cx="10515600" cy="1325563"/>
          </a:xfrm>
        </p:spPr>
        <p:txBody>
          <a:bodyPr>
            <a:normAutofit/>
          </a:bodyPr>
          <a:lstStyle/>
          <a:p>
            <a:endParaRPr lang="en-GB" dirty="0"/>
          </a:p>
        </p:txBody>
      </p:sp>
      <p:sp>
        <p:nvSpPr>
          <p:cNvPr id="3" name="Content Placeholder 2">
            <a:extLst>
              <a:ext uri="{FF2B5EF4-FFF2-40B4-BE49-F238E27FC236}">
                <a16:creationId xmlns:a16="http://schemas.microsoft.com/office/drawing/2014/main" id="{B00DDBDE-DE04-4F8C-8FC4-EEA4CEFA536B}"/>
              </a:ext>
            </a:extLst>
          </p:cNvPr>
          <p:cNvSpPr>
            <a:spLocks noGrp="1"/>
          </p:cNvSpPr>
          <p:nvPr>
            <p:ph idx="1"/>
          </p:nvPr>
        </p:nvSpPr>
        <p:spPr>
          <a:xfrm>
            <a:off x="838200" y="1066800"/>
            <a:ext cx="10515600" cy="5159374"/>
          </a:xfrm>
        </p:spPr>
        <p:txBody>
          <a:bodyPr>
            <a:normAutofit/>
          </a:bodyPr>
          <a:lstStyle/>
          <a:p>
            <a:r>
              <a:rPr lang="en-GB" sz="2400" dirty="0"/>
              <a:t>Aristotle, </a:t>
            </a:r>
            <a:r>
              <a:rPr lang="en-GB" sz="2400" i="1" dirty="0"/>
              <a:t>Nicomachean Ethics </a:t>
            </a:r>
            <a:r>
              <a:rPr lang="en-GB" sz="2400" dirty="0"/>
              <a:t>4.8: “such, then, is the man who observes moderation, whether he be called tactful or ready-witted. The buffoon, on the other hand, is the slave of his sense of humour, and spares neither himself nor others if he can raise a laugh, and says things none of which a man of refinement would say, and to some of which he would not even listen. The boor, again, is useless for such social intercourse; for he contributes nothing and finds fault with everything. But relaxation and amusement are thought to be a necessary element in life.”</a:t>
            </a:r>
          </a:p>
          <a:p>
            <a:pPr marL="0" indent="0">
              <a:buNone/>
            </a:pPr>
            <a:endParaRPr lang="en-GB" sz="2400" dirty="0"/>
          </a:p>
          <a:p>
            <a:r>
              <a:rPr lang="en-GB" sz="2400" dirty="0"/>
              <a:t>Epictetus </a:t>
            </a:r>
            <a:r>
              <a:rPr lang="en-GB" sz="2400" i="1" dirty="0"/>
              <a:t>Enchiridion</a:t>
            </a:r>
            <a:r>
              <a:rPr lang="en-GB" sz="2400" dirty="0"/>
              <a:t> (33) advises “Let not your laughter be loud, frequent, or unrestrained.” </a:t>
            </a:r>
          </a:p>
          <a:p>
            <a:pPr marL="0" indent="0">
              <a:buNone/>
            </a:pPr>
            <a:r>
              <a:rPr lang="en-GB" sz="1900" dirty="0"/>
              <a:t>							</a:t>
            </a:r>
          </a:p>
        </p:txBody>
      </p:sp>
    </p:spTree>
    <p:extLst>
      <p:ext uri="{BB962C8B-B14F-4D97-AF65-F5344CB8AC3E}">
        <p14:creationId xmlns:p14="http://schemas.microsoft.com/office/powerpoint/2010/main" val="6540736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E8E9DBF-C5B7-405E-AB76-4F7CB74AF4C6}"/>
              </a:ext>
            </a:extLst>
          </p:cNvPr>
          <p:cNvSpPr>
            <a:spLocks noGrp="1"/>
          </p:cNvSpPr>
          <p:nvPr>
            <p:ph type="title"/>
          </p:nvPr>
        </p:nvSpPr>
        <p:spPr>
          <a:xfrm>
            <a:off x="640079" y="2053641"/>
            <a:ext cx="3669161" cy="2760098"/>
          </a:xfrm>
        </p:spPr>
        <p:txBody>
          <a:bodyPr>
            <a:normAutofit/>
          </a:bodyPr>
          <a:lstStyle/>
          <a:p>
            <a:r>
              <a:rPr lang="en-GB" dirty="0">
                <a:solidFill>
                  <a:srgbClr val="FFFFFF"/>
                </a:solidFill>
              </a:rPr>
              <a:t>Relating this to Ovidian elegy</a:t>
            </a:r>
          </a:p>
        </p:txBody>
      </p:sp>
      <p:sp>
        <p:nvSpPr>
          <p:cNvPr id="3" name="Content Placeholder 2">
            <a:extLst>
              <a:ext uri="{FF2B5EF4-FFF2-40B4-BE49-F238E27FC236}">
                <a16:creationId xmlns:a16="http://schemas.microsoft.com/office/drawing/2014/main" id="{F3021B09-A8AB-4A3A-AADA-8024F804B73D}"/>
              </a:ext>
            </a:extLst>
          </p:cNvPr>
          <p:cNvSpPr>
            <a:spLocks noGrp="1"/>
          </p:cNvSpPr>
          <p:nvPr>
            <p:ph idx="1"/>
          </p:nvPr>
        </p:nvSpPr>
        <p:spPr>
          <a:xfrm>
            <a:off x="6090574" y="801866"/>
            <a:ext cx="5306084" cy="5230634"/>
          </a:xfrm>
        </p:spPr>
        <p:txBody>
          <a:bodyPr anchor="ctr">
            <a:normAutofit/>
          </a:bodyPr>
          <a:lstStyle/>
          <a:p>
            <a:r>
              <a:rPr lang="en-GB" sz="2400" dirty="0">
                <a:solidFill>
                  <a:srgbClr val="000000"/>
                </a:solidFill>
              </a:rPr>
              <a:t>Reacting to humour in love elegy is especially self-implicating and risky (for men?), because to enjoy this poetry is already to enjoy a world in which lovers reject traditional male virtue, indulge in vice, and are forced to admit that the art of controlling passion will often fail.</a:t>
            </a:r>
          </a:p>
          <a:p>
            <a:endParaRPr lang="en-GB" sz="2400" dirty="0">
              <a:solidFill>
                <a:srgbClr val="000000"/>
              </a:solidFill>
            </a:endParaRPr>
          </a:p>
          <a:p>
            <a:r>
              <a:rPr lang="en-GB" sz="2400" dirty="0">
                <a:solidFill>
                  <a:srgbClr val="000000"/>
                </a:solidFill>
              </a:rPr>
              <a:t>If this stuff makes you laugh, check yourself, look in the mirror…</a:t>
            </a:r>
          </a:p>
        </p:txBody>
      </p:sp>
    </p:spTree>
    <p:extLst>
      <p:ext uri="{BB962C8B-B14F-4D97-AF65-F5344CB8AC3E}">
        <p14:creationId xmlns:p14="http://schemas.microsoft.com/office/powerpoint/2010/main" val="1408205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621EC5B-A5F5-40CF-B581-2C301E17D483}"/>
              </a:ext>
            </a:extLst>
          </p:cNvPr>
          <p:cNvPicPr>
            <a:picLocks noChangeAspect="1"/>
          </p:cNvPicPr>
          <p:nvPr/>
        </p:nvPicPr>
        <p:blipFill rotWithShape="1">
          <a:blip r:embed="rId2">
            <a:extLst>
              <a:ext uri="{28A0092B-C50C-407E-A947-70E740481C1C}">
                <a14:useLocalDpi xmlns:a14="http://schemas.microsoft.com/office/drawing/2010/main" val="0"/>
              </a:ext>
            </a:extLst>
          </a:blip>
          <a:srcRect t="9002" r="-2" b="25276"/>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2" name="Title 1">
            <a:extLst>
              <a:ext uri="{FF2B5EF4-FFF2-40B4-BE49-F238E27FC236}">
                <a16:creationId xmlns:a16="http://schemas.microsoft.com/office/drawing/2014/main" id="{3D121479-BFCB-4703-8D31-5C6D0621C6DD}"/>
              </a:ext>
            </a:extLst>
          </p:cNvPr>
          <p:cNvSpPr>
            <a:spLocks noGrp="1"/>
          </p:cNvSpPr>
          <p:nvPr>
            <p:ph type="title"/>
          </p:nvPr>
        </p:nvSpPr>
        <p:spPr>
          <a:xfrm>
            <a:off x="655320" y="365125"/>
            <a:ext cx="5120114" cy="1692794"/>
          </a:xfrm>
        </p:spPr>
        <p:txBody>
          <a:bodyPr>
            <a:normAutofit/>
          </a:bodyPr>
          <a:lstStyle/>
          <a:p>
            <a:r>
              <a:rPr lang="en-GB" sz="3700" dirty="0">
                <a:solidFill>
                  <a:schemeClr val="accent2">
                    <a:lumMod val="75000"/>
                  </a:schemeClr>
                </a:solidFill>
              </a:rPr>
              <a:t>Playing by the rules? Love as ‘art’, or passion?</a:t>
            </a:r>
          </a:p>
        </p:txBody>
      </p:sp>
      <p:sp>
        <p:nvSpPr>
          <p:cNvPr id="3" name="Content Placeholder 2">
            <a:extLst>
              <a:ext uri="{FF2B5EF4-FFF2-40B4-BE49-F238E27FC236}">
                <a16:creationId xmlns:a16="http://schemas.microsoft.com/office/drawing/2014/main" id="{562D6D72-6AAC-4861-950B-ED7B308DD5DD}"/>
              </a:ext>
            </a:extLst>
          </p:cNvPr>
          <p:cNvSpPr>
            <a:spLocks noGrp="1"/>
          </p:cNvSpPr>
          <p:nvPr>
            <p:ph idx="1"/>
          </p:nvPr>
        </p:nvSpPr>
        <p:spPr>
          <a:xfrm>
            <a:off x="339213" y="2575042"/>
            <a:ext cx="5756787" cy="3462228"/>
          </a:xfrm>
        </p:spPr>
        <p:txBody>
          <a:bodyPr>
            <a:normAutofit/>
          </a:bodyPr>
          <a:lstStyle/>
          <a:p>
            <a:pPr marL="0" indent="0">
              <a:buNone/>
            </a:pPr>
            <a:r>
              <a:rPr lang="en-GB" sz="1800" dirty="0"/>
              <a:t>	</a:t>
            </a:r>
          </a:p>
          <a:p>
            <a:pPr marL="0" indent="0">
              <a:lnSpc>
                <a:spcPct val="100000"/>
              </a:lnSpc>
              <a:spcBef>
                <a:spcPts val="0"/>
              </a:spcBef>
              <a:buNone/>
            </a:pPr>
            <a:r>
              <a:rPr lang="en-GB" sz="2400" dirty="0"/>
              <a:t>You must play the lover….</a:t>
            </a:r>
          </a:p>
          <a:p>
            <a:pPr marL="0" indent="0">
              <a:lnSpc>
                <a:spcPct val="100000"/>
              </a:lnSpc>
              <a:spcBef>
                <a:spcPts val="0"/>
              </a:spcBef>
              <a:buNone/>
            </a:pPr>
            <a:r>
              <a:rPr lang="en-GB" sz="2400" dirty="0"/>
              <a:t>Yet often the actor begins to love for real, </a:t>
            </a:r>
          </a:p>
          <a:p>
            <a:pPr marL="0" indent="0">
              <a:lnSpc>
                <a:spcPct val="100000"/>
              </a:lnSpc>
              <a:spcBef>
                <a:spcPts val="0"/>
              </a:spcBef>
              <a:buNone/>
            </a:pPr>
            <a:r>
              <a:rPr lang="en-GB" sz="2400" dirty="0"/>
              <a:t>and becomes what he has pretended to be…  </a:t>
            </a:r>
          </a:p>
          <a:p>
            <a:pPr marL="0" indent="0">
              <a:buNone/>
            </a:pPr>
            <a:r>
              <a:rPr lang="en-GB" sz="2400" i="1" dirty="0"/>
              <a:t>			Ars</a:t>
            </a:r>
            <a:r>
              <a:rPr lang="en-GB" sz="2400" dirty="0"/>
              <a:t> 1.611, 615-16</a:t>
            </a:r>
          </a:p>
          <a:p>
            <a:pPr marL="0" indent="0">
              <a:buNone/>
            </a:pPr>
            <a:endParaRPr lang="en-GB" sz="1800" dirty="0"/>
          </a:p>
        </p:txBody>
      </p:sp>
    </p:spTree>
    <p:extLst>
      <p:ext uri="{BB962C8B-B14F-4D97-AF65-F5344CB8AC3E}">
        <p14:creationId xmlns:p14="http://schemas.microsoft.com/office/powerpoint/2010/main" val="30252324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A4F209C-C20E-4FA7-B241-1EF4F8D193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6906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E4564234-45B0-4ED8-A9E2-199C00173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0688"/>
            <a:ext cx="12192000" cy="5166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6E3AE6-39A3-454C-AF8E-A3467453219F}"/>
              </a:ext>
            </a:extLst>
          </p:cNvPr>
          <p:cNvSpPr>
            <a:spLocks noGrp="1"/>
          </p:cNvSpPr>
          <p:nvPr>
            <p:ph type="title"/>
          </p:nvPr>
        </p:nvSpPr>
        <p:spPr>
          <a:xfrm>
            <a:off x="838200" y="365125"/>
            <a:ext cx="10515600" cy="1325563"/>
          </a:xfrm>
        </p:spPr>
        <p:txBody>
          <a:bodyPr>
            <a:normAutofit/>
          </a:bodyPr>
          <a:lstStyle/>
          <a:p>
            <a:r>
              <a:rPr lang="en-GB" dirty="0">
                <a:solidFill>
                  <a:srgbClr val="C00000"/>
                </a:solidFill>
              </a:rPr>
              <a:t>Ars 3.279ff., </a:t>
            </a:r>
            <a:r>
              <a:rPr lang="en-GB" dirty="0">
                <a:solidFill>
                  <a:schemeClr val="bg1">
                    <a:lumMod val="95000"/>
                    <a:lumOff val="5000"/>
                  </a:schemeClr>
                </a:solidFill>
              </a:rPr>
              <a:t>with Merriam,</a:t>
            </a:r>
            <a:r>
              <a:rPr lang="en-GB" i="1" dirty="0">
                <a:solidFill>
                  <a:schemeClr val="bg1">
                    <a:lumMod val="95000"/>
                    <a:lumOff val="5000"/>
                  </a:schemeClr>
                </a:solidFill>
              </a:rPr>
              <a:t> </a:t>
            </a:r>
            <a:r>
              <a:rPr lang="en-GB" i="1" dirty="0" err="1">
                <a:solidFill>
                  <a:schemeClr val="bg1">
                    <a:lumMod val="95000"/>
                    <a:lumOff val="5000"/>
                  </a:schemeClr>
                </a:solidFill>
              </a:rPr>
              <a:t>Latomus</a:t>
            </a:r>
            <a:r>
              <a:rPr lang="en-GB" i="1" dirty="0">
                <a:solidFill>
                  <a:schemeClr val="bg1">
                    <a:lumMod val="95000"/>
                    <a:lumOff val="5000"/>
                  </a:schemeClr>
                </a:solidFill>
              </a:rPr>
              <a:t> </a:t>
            </a:r>
            <a:r>
              <a:rPr lang="en-GB" dirty="0">
                <a:solidFill>
                  <a:schemeClr val="bg1">
                    <a:lumMod val="95000"/>
                    <a:lumOff val="5000"/>
                  </a:schemeClr>
                </a:solidFill>
              </a:rPr>
              <a:t>2011</a:t>
            </a:r>
          </a:p>
        </p:txBody>
      </p:sp>
      <p:sp>
        <p:nvSpPr>
          <p:cNvPr id="3" name="Content Placeholder 2">
            <a:extLst>
              <a:ext uri="{FF2B5EF4-FFF2-40B4-BE49-F238E27FC236}">
                <a16:creationId xmlns:a16="http://schemas.microsoft.com/office/drawing/2014/main" id="{494E2C35-3FE8-412E-948D-B9155EDF1CB5}"/>
              </a:ext>
            </a:extLst>
          </p:cNvPr>
          <p:cNvSpPr>
            <a:spLocks noGrp="1"/>
          </p:cNvSpPr>
          <p:nvPr>
            <p:ph idx="1"/>
          </p:nvPr>
        </p:nvSpPr>
        <p:spPr>
          <a:xfrm>
            <a:off x="838200" y="2015406"/>
            <a:ext cx="10515600" cy="4065986"/>
          </a:xfrm>
        </p:spPr>
        <p:txBody>
          <a:bodyPr anchor="ctr">
            <a:normAutofit/>
          </a:bodyPr>
          <a:lstStyle/>
          <a:p>
            <a:r>
              <a:rPr lang="en-GB" sz="2400" dirty="0"/>
              <a:t>‘Beyond his description of women’s laughter as ugly, crude, animalistic and potentially dangerous, Ovid condemns it still further by offering no remedy by which women’s laughter can be made attractive. There are simply no instructions from Ovid on how women can laugh beautifully – and this from Ovid, in his book of advice, where he offers tips on everything from walking to the choice of reading matter.’</a:t>
            </a:r>
          </a:p>
          <a:p>
            <a:pPr marL="1371600" lvl="3" indent="0">
              <a:buNone/>
            </a:pPr>
            <a:r>
              <a:rPr lang="en-GB" sz="2000" dirty="0"/>
              <a:t>		[Pp.408-9]. </a:t>
            </a:r>
          </a:p>
        </p:txBody>
      </p:sp>
    </p:spTree>
    <p:extLst>
      <p:ext uri="{BB962C8B-B14F-4D97-AF65-F5344CB8AC3E}">
        <p14:creationId xmlns:p14="http://schemas.microsoft.com/office/powerpoint/2010/main" val="3820160319"/>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293</TotalTime>
  <Words>1001</Words>
  <Application>Microsoft Office PowerPoint</Application>
  <PresentationFormat>Widescreen</PresentationFormat>
  <Paragraphs>61</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Love and Relationships</vt:lpstr>
      <vt:lpstr>Learners should be able to identify and respond to the following: </vt:lpstr>
      <vt:lpstr>Framing point 1</vt:lpstr>
      <vt:lpstr>Framing point 2</vt:lpstr>
      <vt:lpstr>Scorning laughter in ancient philosophy</vt:lpstr>
      <vt:lpstr>PowerPoint Presentation</vt:lpstr>
      <vt:lpstr>Relating this to Ovidian elegy</vt:lpstr>
      <vt:lpstr>Playing by the rules? Love as ‘art’, or passion?</vt:lpstr>
      <vt:lpstr>Ars 3.279ff., with Merriam, Latomus 2011</vt:lpstr>
      <vt:lpstr>Laugh modestly, a small dimple either side, The teeth mostly concealed by the lips (Ars 3.283-4) </vt:lpstr>
      <vt:lpstr>Turning the tables, or a pre-emptive attack? Merriam’s conclusion</vt:lpstr>
      <vt:lpstr>(dismantling) male fantasy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Love and Relationships</dc:title>
  <dc:creator>Emma</dc:creator>
  <cp:lastModifiedBy>Emma</cp:lastModifiedBy>
  <cp:revision>14</cp:revision>
  <dcterms:created xsi:type="dcterms:W3CDTF">2019-06-28T12:29:31Z</dcterms:created>
  <dcterms:modified xsi:type="dcterms:W3CDTF">2019-06-28T17:23:17Z</dcterms:modified>
</cp:coreProperties>
</file>