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0"/>
    <p:restoredTop sz="94663"/>
  </p:normalViewPr>
  <p:slideViewPr>
    <p:cSldViewPr snapToGrid="0" snapToObjects="1">
      <p:cViewPr varScale="1">
        <p:scale>
          <a:sx n="86" d="100"/>
          <a:sy n="86" d="100"/>
        </p:scale>
        <p:origin x="13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1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86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80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80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73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92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699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13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42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7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02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AFF87-0F84-BD4F-85B3-C3542137B2DF}" type="datetimeFigureOut">
              <a:rPr lang="en-US" smtClean="0"/>
              <a:t>7/1/2019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74288-694F-F843-B326-B0B70A2F1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98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88DB0-E0FB-8D4C-90D1-2B8ACECC31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Plato on Love and Same-Sex Relationships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116D5C-5523-2A45-B3C5-ABF698BD82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1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5B5E5-391C-1449-8240-76EA9A83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Symposium</a:t>
            </a:r>
            <a:r>
              <a:rPr lang="en-US" dirty="0"/>
              <a:t> c. 480?  </a:t>
            </a:r>
            <a:br>
              <a:rPr lang="en-US" dirty="0"/>
            </a:br>
            <a:r>
              <a:rPr lang="en-US" sz="3200" dirty="0"/>
              <a:t>Set after </a:t>
            </a:r>
            <a:r>
              <a:rPr lang="en-US" sz="3200" dirty="0" err="1"/>
              <a:t>Lenaea</a:t>
            </a:r>
            <a:r>
              <a:rPr lang="en-US" sz="3200" dirty="0"/>
              <a:t> of 416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DCB39-6FE7-CA4A-B9D9-5FC622389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recollection of a recollection.  Many </a:t>
            </a:r>
            <a:r>
              <a:rPr lang="en-US"/>
              <a:t>different characters…</a:t>
            </a:r>
            <a:endParaRPr lang="en-US" dirty="0"/>
          </a:p>
          <a:p>
            <a:r>
              <a:rPr lang="en-US" dirty="0"/>
              <a:t>“Flute-girls” sent away.  Intercourse “between ourselves”</a:t>
            </a:r>
          </a:p>
          <a:p>
            <a:r>
              <a:rPr lang="en-US" dirty="0"/>
              <a:t>Phaedrus instigates the theme</a:t>
            </a:r>
          </a:p>
          <a:p>
            <a:r>
              <a:rPr lang="en-US" dirty="0"/>
              <a:t>In turns going around the room following the flow of wine…</a:t>
            </a:r>
          </a:p>
        </p:txBody>
      </p:sp>
    </p:spTree>
    <p:extLst>
      <p:ext uri="{BB962C8B-B14F-4D97-AF65-F5344CB8AC3E}">
        <p14:creationId xmlns:p14="http://schemas.microsoft.com/office/powerpoint/2010/main" val="267141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98E61-0FD2-9146-9EEA-BFED11C09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Phaedrus’s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EF882-9026-2E4C-BA9E-89CBC0AF4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Warfare nobility self-sacrifice</a:t>
            </a:r>
          </a:p>
          <a:p>
            <a:r>
              <a:rPr lang="en-US" dirty="0"/>
              <a:t>Achilles and Patroclus – Aeschylus </a:t>
            </a:r>
            <a:r>
              <a:rPr lang="en-US" i="1" dirty="0" err="1"/>
              <a:t>phluarei</a:t>
            </a:r>
            <a:r>
              <a:rPr lang="en-US" i="1" dirty="0"/>
              <a:t> </a:t>
            </a:r>
            <a:r>
              <a:rPr lang="en-US" dirty="0"/>
              <a:t>talks nonsense…  Achilles is obviously the </a:t>
            </a:r>
            <a:r>
              <a:rPr lang="en-US" i="1" dirty="0" err="1"/>
              <a:t>erōmenos</a:t>
            </a:r>
            <a:r>
              <a:rPr lang="en-US" i="1" dirty="0"/>
              <a:t>.</a:t>
            </a:r>
          </a:p>
          <a:p>
            <a:r>
              <a:rPr lang="en-US" dirty="0"/>
              <a:t>Prospective of an Army of Lovers – date and Xenophon’s error…</a:t>
            </a:r>
          </a:p>
        </p:txBody>
      </p:sp>
    </p:spTree>
    <p:extLst>
      <p:ext uri="{BB962C8B-B14F-4D97-AF65-F5344CB8AC3E}">
        <p14:creationId xmlns:p14="http://schemas.microsoft.com/office/powerpoint/2010/main" val="164691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B7FD-F140-C74F-B202-D542EAA43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Pausanias’s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B31C-5E73-204C-895C-2370C4476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Hugely influential </a:t>
            </a:r>
          </a:p>
          <a:p>
            <a:r>
              <a:rPr lang="en-US" dirty="0"/>
              <a:t>Heavenly and </a:t>
            </a:r>
            <a:r>
              <a:rPr lang="en-US" dirty="0" err="1"/>
              <a:t>Pandemos</a:t>
            </a:r>
            <a:r>
              <a:rPr lang="en-US" dirty="0"/>
              <a:t> Aphrodite</a:t>
            </a:r>
          </a:p>
          <a:p>
            <a:r>
              <a:rPr lang="en-US" dirty="0"/>
              <a:t>Varieties of “Greek Homosexuality”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30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F82BC-DA66-AD48-8D0D-A3E62A35B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Pausanias on Athenian Homosexuality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EC6C6-5FC5-3149-94F0-41F93881D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Possibly the most influential text on the topic</a:t>
            </a:r>
          </a:p>
          <a:p>
            <a:r>
              <a:rPr lang="en-US" dirty="0"/>
              <a:t>the most “beautiful” – </a:t>
            </a:r>
            <a:r>
              <a:rPr lang="en-US" i="1" dirty="0" err="1"/>
              <a:t>kalos</a:t>
            </a:r>
            <a:r>
              <a:rPr lang="en-US" i="1" dirty="0"/>
              <a:t> --</a:t>
            </a:r>
            <a:r>
              <a:rPr lang="en-US" dirty="0"/>
              <a:t>, “complicated” – </a:t>
            </a:r>
            <a:r>
              <a:rPr lang="en-US" i="1" dirty="0" err="1"/>
              <a:t>poikilos</a:t>
            </a:r>
            <a:r>
              <a:rPr lang="en-US" i="1" dirty="0"/>
              <a:t>, </a:t>
            </a:r>
            <a:r>
              <a:rPr lang="en-US" dirty="0"/>
              <a:t> “not easy to understand”.</a:t>
            </a:r>
          </a:p>
          <a:p>
            <a:r>
              <a:rPr lang="en-US" dirty="0"/>
              <a:t>The Athenian paradox: praise for </a:t>
            </a:r>
            <a:r>
              <a:rPr lang="en-US" i="1" dirty="0" err="1"/>
              <a:t>erastai</a:t>
            </a:r>
            <a:r>
              <a:rPr lang="en-US" i="1" dirty="0"/>
              <a:t> </a:t>
            </a:r>
            <a:r>
              <a:rPr lang="en-US" dirty="0"/>
              <a:t> who pursue.  Praise for </a:t>
            </a:r>
            <a:r>
              <a:rPr lang="en-US" i="1" dirty="0" err="1"/>
              <a:t>erōmenoi</a:t>
            </a:r>
            <a:r>
              <a:rPr lang="en-US" dirty="0"/>
              <a:t> who resist.</a:t>
            </a:r>
          </a:p>
          <a:p>
            <a:r>
              <a:rPr lang="en-US" dirty="0"/>
              <a:t>Pausanias’s resolution of the paradox: virtue</a:t>
            </a:r>
          </a:p>
          <a:p>
            <a:r>
              <a:rPr lang="en-US" dirty="0"/>
              <a:t>Dover’s resolution of the paradox: penetration</a:t>
            </a:r>
          </a:p>
          <a:p>
            <a:r>
              <a:rPr lang="en-US" dirty="0"/>
              <a:t>Other reasons for putting out implied in Pausanias’s speech…  money power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885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BE5E2-5CDD-8A4E-B457-CA8F688B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Aristophanes’s</a:t>
            </a:r>
            <a:r>
              <a:rPr lang="en-US" dirty="0"/>
              <a:t>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32E24-A88F-ED43-BC79-DC8D290BF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origins of love: male homosexual, female homosexual and heterosexual.</a:t>
            </a:r>
          </a:p>
          <a:p>
            <a:r>
              <a:rPr lang="en-US" dirty="0"/>
              <a:t>A joke?  Who speaks?  Why is Aristophanes here?</a:t>
            </a:r>
          </a:p>
          <a:p>
            <a:r>
              <a:rPr lang="en-US" dirty="0"/>
              <a:t>Acknowledgement of inherent human sexual orientation?</a:t>
            </a:r>
          </a:p>
        </p:txBody>
      </p:sp>
    </p:spTree>
    <p:extLst>
      <p:ext uri="{BB962C8B-B14F-4D97-AF65-F5344CB8AC3E}">
        <p14:creationId xmlns:p14="http://schemas.microsoft.com/office/powerpoint/2010/main" val="80965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B16CC-DE5B-844D-B613-07DA68610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Diotima’s</a:t>
            </a:r>
            <a:r>
              <a:rPr lang="en-US" dirty="0"/>
              <a:t> speech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4978C-6E66-4345-9D2D-7B2E01A58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Love and the reproductive soul.</a:t>
            </a:r>
          </a:p>
        </p:txBody>
      </p:sp>
    </p:spTree>
    <p:extLst>
      <p:ext uri="{BB962C8B-B14F-4D97-AF65-F5344CB8AC3E}">
        <p14:creationId xmlns:p14="http://schemas.microsoft.com/office/powerpoint/2010/main" val="1148955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F4F8B-458A-814A-AB5C-9888936A0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Phaedrus c. 360?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F8308-5527-D248-9B56-309EC0768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Rapture</a:t>
            </a:r>
          </a:p>
          <a:p>
            <a:r>
              <a:rPr lang="en-US" dirty="0"/>
              <a:t>Charioteer of the Soul</a:t>
            </a:r>
          </a:p>
          <a:p>
            <a:r>
              <a:rPr lang="en-US" dirty="0"/>
              <a:t>Immortality of the couple</a:t>
            </a:r>
          </a:p>
        </p:txBody>
      </p:sp>
    </p:spTree>
    <p:extLst>
      <p:ext uri="{BB962C8B-B14F-4D97-AF65-F5344CB8AC3E}">
        <p14:creationId xmlns:p14="http://schemas.microsoft.com/office/powerpoint/2010/main" val="1023902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DC38A-D9C8-174F-8689-91586346C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Laws c. 350?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1978E-AB15-D74F-92FE-8339CC6EA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Colorado debate on constitutionality of anti-gay legislation</a:t>
            </a:r>
          </a:p>
          <a:p>
            <a:r>
              <a:rPr lang="en-US" dirty="0"/>
              <a:t>Against Nature – </a:t>
            </a:r>
            <a:r>
              <a:rPr lang="en-US" i="1" dirty="0" err="1"/>
              <a:t>phusis</a:t>
            </a:r>
            <a:endParaRPr lang="en-US" i="1" dirty="0"/>
          </a:p>
          <a:p>
            <a:r>
              <a:rPr lang="en-US" dirty="0"/>
              <a:t> Comparisons with animal </a:t>
            </a:r>
            <a:r>
              <a:rPr lang="en-US" dirty="0" err="1"/>
              <a:t>behaviour</a:t>
            </a:r>
            <a:endParaRPr lang="en-US" dirty="0"/>
          </a:p>
          <a:p>
            <a:r>
              <a:rPr lang="en-US" dirty="0"/>
              <a:t>Invention of the myth of Ganymede cf. Phaedrus</a:t>
            </a:r>
          </a:p>
          <a:p>
            <a:r>
              <a:rPr lang="en-US" dirty="0"/>
              <a:t>Myth of Laius and </a:t>
            </a:r>
            <a:r>
              <a:rPr lang="en-US" dirty="0" err="1"/>
              <a:t>Chrysippus</a:t>
            </a:r>
            <a:r>
              <a:rPr lang="en-US" dirty="0"/>
              <a:t> – </a:t>
            </a:r>
            <a:r>
              <a:rPr lang="en-US" i="1" dirty="0" err="1"/>
              <a:t>tolma</a:t>
            </a:r>
            <a:r>
              <a:rPr lang="en-US" i="1" dirty="0"/>
              <a:t>.</a:t>
            </a:r>
            <a:endParaRPr lang="en-US" dirty="0"/>
          </a:p>
          <a:p>
            <a:r>
              <a:rPr lang="en-US" dirty="0"/>
              <a:t>A program to make homosexual sex unacceptable like incest through use of myths and stories</a:t>
            </a:r>
            <a:r>
              <a:rPr lang="en-US" i="1" dirty="0"/>
              <a:t>.</a:t>
            </a:r>
          </a:p>
          <a:p>
            <a:r>
              <a:rPr lang="en-US" dirty="0"/>
              <a:t>Acknowledges that this is contrary to most people’s attitudes and especially those of his Cretan and Spartan companions</a:t>
            </a:r>
          </a:p>
          <a:p>
            <a:r>
              <a:rPr lang="en-US" dirty="0"/>
              <a:t>Alongside adultery</a:t>
            </a:r>
          </a:p>
        </p:txBody>
      </p:sp>
    </p:spTree>
    <p:extLst>
      <p:ext uri="{BB962C8B-B14F-4D97-AF65-F5344CB8AC3E}">
        <p14:creationId xmlns:p14="http://schemas.microsoft.com/office/powerpoint/2010/main" val="906106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297</Words>
  <Application>Microsoft Office PowerPoint</Application>
  <PresentationFormat>On-screen Show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Plato on Love and Same-Sex Relationships</vt:lpstr>
      <vt:lpstr>Symposium c. 480?   Set after Lenaea of 416</vt:lpstr>
      <vt:lpstr>Phaedrus’s Speech</vt:lpstr>
      <vt:lpstr>Pausanias’s Speech</vt:lpstr>
      <vt:lpstr>Pausanias on Athenian Homosexuality</vt:lpstr>
      <vt:lpstr>Aristophanes’s Speech</vt:lpstr>
      <vt:lpstr>Diotima’s speech</vt:lpstr>
      <vt:lpstr>Phaedrus c. 360?</vt:lpstr>
      <vt:lpstr>Laws c. 350?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Plato on Love and Same-Sex Relationships</dc:title>
  <dc:creator>Davidson, James</dc:creator>
  <cp:lastModifiedBy>Grigsby, Paul</cp:lastModifiedBy>
  <cp:revision>3</cp:revision>
  <dcterms:created xsi:type="dcterms:W3CDTF">2019-07-01T07:25:41Z</dcterms:created>
  <dcterms:modified xsi:type="dcterms:W3CDTF">2019-07-01T11:16:56Z</dcterms:modified>
</cp:coreProperties>
</file>