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D8B755-D038-1A41-813E-2FE5DE1A54A0}"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BAF8E9-1BA9-F940-8169-B542043D9990}" type="slidenum">
              <a:rPr lang="en-US" smtClean="0"/>
              <a:t>‹#›</a:t>
            </a:fld>
            <a:endParaRPr lang="en-US"/>
          </a:p>
        </p:txBody>
      </p:sp>
    </p:spTree>
    <p:extLst>
      <p:ext uri="{BB962C8B-B14F-4D97-AF65-F5344CB8AC3E}">
        <p14:creationId xmlns:p14="http://schemas.microsoft.com/office/powerpoint/2010/main" val="42203045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2357213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2A06430-C366-8644-997D-164E0B4B3A4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877239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2A06430-C366-8644-997D-164E0B4B3A4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411783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2A06430-C366-8644-997D-164E0B4B3A4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3104721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2A06430-C366-8644-997D-164E0B4B3A4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162474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2A06430-C366-8644-997D-164E0B4B3A44}"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1638593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2A06430-C366-8644-997D-164E0B4B3A44}"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4089782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2A06430-C366-8644-997D-164E0B4B3A44}"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3541331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2A06430-C366-8644-997D-164E0B4B3A44}"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1824741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A06430-C366-8644-997D-164E0B4B3A44}"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478301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2A06430-C366-8644-997D-164E0B4B3A44}"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2413871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2A06430-C366-8644-997D-164E0B4B3A44}"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85A347-A35B-DD4A-8047-25CDE818DF0E}" type="slidenum">
              <a:rPr lang="en-US" smtClean="0"/>
              <a:t>‹#›</a:t>
            </a:fld>
            <a:endParaRPr lang="en-US"/>
          </a:p>
        </p:txBody>
      </p:sp>
    </p:spTree>
    <p:extLst>
      <p:ext uri="{BB962C8B-B14F-4D97-AF65-F5344CB8AC3E}">
        <p14:creationId xmlns:p14="http://schemas.microsoft.com/office/powerpoint/2010/main" val="36708810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A06430-C366-8644-997D-164E0B4B3A44}"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85A347-A35B-DD4A-8047-25CDE818DF0E}" type="slidenum">
              <a:rPr lang="en-US" smtClean="0"/>
              <a:t>‹#›</a:t>
            </a:fld>
            <a:endParaRPr lang="en-US"/>
          </a:p>
        </p:txBody>
      </p:sp>
    </p:spTree>
    <p:extLst>
      <p:ext uri="{BB962C8B-B14F-4D97-AF65-F5344CB8AC3E}">
        <p14:creationId xmlns:p14="http://schemas.microsoft.com/office/powerpoint/2010/main" val="41267871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20-02-27 at 10.29.3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44061"/>
          </a:xfrm>
          <a:prstGeom prst="rect">
            <a:avLst/>
          </a:prstGeom>
        </p:spPr>
      </p:pic>
    </p:spTree>
    <p:extLst>
      <p:ext uri="{BB962C8B-B14F-4D97-AF65-F5344CB8AC3E}">
        <p14:creationId xmlns:p14="http://schemas.microsoft.com/office/powerpoint/2010/main" val="1467704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76792" y="1161547"/>
            <a:ext cx="2525824" cy="461665"/>
          </a:xfrm>
          <a:prstGeom prst="rect">
            <a:avLst/>
          </a:prstGeom>
          <a:solidFill>
            <a:schemeClr val="accent1">
              <a:lumMod val="20000"/>
              <a:lumOff val="80000"/>
            </a:schemeClr>
          </a:solidFill>
          <a:ln>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t>
            </a:r>
            <a:r>
              <a:rPr kumimoji="0" lang="en-GB" sz="1200" b="0" i="0" u="sng"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Underline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date and title using a pencil and ruler)</a:t>
            </a:r>
          </a:p>
        </p:txBody>
      </p:sp>
      <p:sp>
        <p:nvSpPr>
          <p:cNvPr id="5" name="TextBox 4"/>
          <p:cNvSpPr txBox="1"/>
          <p:nvPr/>
        </p:nvSpPr>
        <p:spPr>
          <a:xfrm>
            <a:off x="161849" y="1942520"/>
            <a:ext cx="3835301" cy="2246769"/>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Lesson Objectives</a:t>
            </a:r>
            <a:r>
              <a:rPr kumimoji="0" lang="en-GB" sz="2800" b="1"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L.O. </a:t>
            </a:r>
            <a:r>
              <a:rPr kumimoji="0" lang="en-GB" sz="2800" b="0" i="0" u="none" strike="noStrike" kern="1200" cap="none" spc="0" normalizeH="0" baseline="0" noProof="0" dirty="0" smtClean="0">
                <a:ln>
                  <a:noFill/>
                </a:ln>
                <a:solidFill>
                  <a:prstClr val="black"/>
                </a:solidFill>
                <a:effectLst/>
                <a:uLnTx/>
                <a:uFillTx/>
                <a:latin typeface="Calibri" panose="020F0502020204030204"/>
                <a:ea typeface="+mn-ea"/>
                <a:cs typeface="+mn-cs"/>
              </a:rPr>
              <a:t>To complete our</a:t>
            </a:r>
            <a:r>
              <a:rPr kumimoji="0" lang="en-GB" sz="28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GB" sz="2800" b="0" i="0" u="none" strike="noStrike" kern="1200" cap="none" spc="0" normalizeH="0" noProof="0" dirty="0" err="1" smtClean="0">
                <a:ln>
                  <a:noFill/>
                </a:ln>
                <a:solidFill>
                  <a:prstClr val="black"/>
                </a:solidFill>
                <a:effectLst/>
                <a:uLnTx/>
                <a:uFillTx/>
                <a:latin typeface="Calibri" panose="020F0502020204030204"/>
                <a:ea typeface="+mn-ea"/>
                <a:cs typeface="+mn-cs"/>
              </a:rPr>
              <a:t>nex</a:t>
            </a:r>
            <a:r>
              <a:rPr lang="en-GB" sz="2800" dirty="0" smtClean="0">
                <a:solidFill>
                  <a:prstClr val="black"/>
                </a:solidFill>
                <a:latin typeface="Calibri" panose="020F0502020204030204"/>
              </a:rPr>
              <a:t>t assessment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p:cNvSpPr txBox="1"/>
          <p:nvPr/>
        </p:nvSpPr>
        <p:spPr>
          <a:xfrm>
            <a:off x="1209991" y="431298"/>
            <a:ext cx="6029713" cy="1200329"/>
          </a:xfrm>
          <a:prstGeom prst="rect">
            <a:avLst/>
          </a:prstGeom>
          <a:noFill/>
        </p:spPr>
        <p:txBody>
          <a:bodyPr wrap="square" rtlCol="0">
            <a:spAutoFit/>
          </a:bodyPr>
          <a:lstStyle/>
          <a:p>
            <a:pPr lvl="0" defTabSz="1219170">
              <a:defRPr/>
            </a:pPr>
            <a:r>
              <a:rPr lang="en-GB" sz="3600" b="1" u="sng" dirty="0"/>
              <a:t>Cleopatra and Julius Caesar assessment</a:t>
            </a:r>
            <a:endParaRPr kumimoji="0" lang="en-GB" sz="4000" b="1" i="0" u="sng" strike="noStrike" kern="0" cap="none" spc="0" normalizeH="0" baseline="0" noProof="0" dirty="0">
              <a:ln>
                <a:noFill/>
              </a:ln>
              <a:solidFill>
                <a:srgbClr val="000000"/>
              </a:solidFill>
              <a:effectLst/>
              <a:uLnTx/>
              <a:uFillTx/>
              <a:latin typeface="Calibri" panose="020F0502020204030204"/>
              <a:ea typeface="Oswald"/>
              <a:cs typeface="Oswald"/>
              <a:sym typeface="Oswald"/>
            </a:endParaRPr>
          </a:p>
        </p:txBody>
      </p:sp>
      <p:sp>
        <p:nvSpPr>
          <p:cNvPr id="20" name="TextBox 19"/>
          <p:cNvSpPr txBox="1"/>
          <p:nvPr/>
        </p:nvSpPr>
        <p:spPr>
          <a:xfrm>
            <a:off x="6533880" y="200466"/>
            <a:ext cx="2375678" cy="83099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CF9CA-01E0-44F4-86AE-C98869E16A83}" type="datetime4">
              <a:rPr kumimoji="0" lang="en-GB" sz="2400" b="1" i="0" u="sng"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February 27, 2020</a:t>
            </a:fld>
            <a:endParaRPr kumimoji="0" lang="en-GB" sz="24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p:cNvSpPr txBox="1"/>
          <p:nvPr/>
        </p:nvSpPr>
        <p:spPr>
          <a:xfrm>
            <a:off x="4168589" y="5618887"/>
            <a:ext cx="4730580" cy="338554"/>
          </a:xfrm>
          <a:prstGeom prst="rect">
            <a:avLst/>
          </a:prstGeom>
          <a:solidFill>
            <a:srgbClr val="FCC02E"/>
          </a:solidFill>
          <a:ln>
            <a:noFill/>
          </a:ln>
          <a:scene3d>
            <a:camera prst="orthographicFront"/>
            <a:lightRig rig="threePt" dir="t"/>
          </a:scene3d>
          <a:sp3d>
            <a:bevelT/>
          </a:sp3d>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Key words/Spellings</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Cleopatra, Caesar, </a:t>
            </a:r>
            <a:r>
              <a:rPr kumimoji="0" lang="en-GB" sz="1600" b="0" i="0" u="none" strike="noStrike" kern="1200" cap="none" spc="0" normalizeH="0" baseline="0" noProof="0" dirty="0" err="1" smtClean="0">
                <a:ln>
                  <a:noFill/>
                </a:ln>
                <a:solidFill>
                  <a:prstClr val="black"/>
                </a:solidFill>
                <a:effectLst/>
                <a:uLnTx/>
                <a:uFillTx/>
                <a:latin typeface="Calibri" panose="020F0502020204030204"/>
                <a:ea typeface="+mn-ea"/>
                <a:cs typeface="Arial" panose="020B0604020202020204" pitchFamily="34" charset="0"/>
              </a:rPr>
              <a:t>Caesarion</a:t>
            </a:r>
            <a:r>
              <a:rPr kumimoji="0" lang="en-GB" sz="1600" b="0" i="0" u="none" strike="noStrike" kern="1200" cap="none" spc="0" normalizeH="0" baseline="0" noProof="0" dirty="0" smtClean="0">
                <a:ln>
                  <a:noFill/>
                </a:ln>
                <a:solidFill>
                  <a:prstClr val="black"/>
                </a:solidFill>
                <a:effectLst/>
                <a:uLnTx/>
                <a:uFillTx/>
                <a:latin typeface="Calibri" panose="020F0502020204030204"/>
                <a:ea typeface="+mn-ea"/>
                <a:cs typeface="Arial" panose="020B0604020202020204" pitchFamily="34" charset="0"/>
              </a:rPr>
              <a:t>, </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pic>
        <p:nvPicPr>
          <p:cNvPr id="13" name="Picture 12"/>
          <p:cNvPicPr>
            <a:picLocks noChangeAspect="1"/>
          </p:cNvPicPr>
          <p:nvPr/>
        </p:nvPicPr>
        <p:blipFill>
          <a:blip r:embed="rId3"/>
          <a:stretch>
            <a:fillRect/>
          </a:stretch>
        </p:blipFill>
        <p:spPr>
          <a:xfrm>
            <a:off x="4257866" y="1789759"/>
            <a:ext cx="4552027" cy="3468211"/>
          </a:xfrm>
          <a:prstGeom prst="rect">
            <a:avLst/>
          </a:prstGeom>
        </p:spPr>
      </p:pic>
    </p:spTree>
    <p:extLst>
      <p:ext uri="{BB962C8B-B14F-4D97-AF65-F5344CB8AC3E}">
        <p14:creationId xmlns:p14="http://schemas.microsoft.com/office/powerpoint/2010/main" val="183173070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746975"/>
          </a:xfrm>
          <a:solidFill>
            <a:srgbClr val="FF0066"/>
          </a:solidFill>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GB" b="1" u="sng" dirty="0" smtClean="0"/>
              <a:t>Structure of today’s assessment</a:t>
            </a:r>
            <a:endParaRPr lang="en-GB" b="1" u="sng" dirty="0"/>
          </a:p>
        </p:txBody>
      </p:sp>
      <p:sp>
        <p:nvSpPr>
          <p:cNvPr id="3" name="Content Placeholder 2"/>
          <p:cNvSpPr>
            <a:spLocks noGrp="1"/>
          </p:cNvSpPr>
          <p:nvPr>
            <p:ph idx="1"/>
          </p:nvPr>
        </p:nvSpPr>
        <p:spPr>
          <a:xfrm>
            <a:off x="271262" y="1258955"/>
            <a:ext cx="7886700" cy="4351338"/>
          </a:xfrm>
        </p:spPr>
        <p:txBody>
          <a:bodyPr>
            <a:normAutofit fontScale="92500" lnSpcReduction="20000"/>
          </a:bodyPr>
          <a:lstStyle/>
          <a:p>
            <a:pPr marL="0" indent="0">
              <a:buNone/>
            </a:pPr>
            <a:r>
              <a:rPr lang="en-GB" b="1" u="sng" dirty="0" smtClean="0"/>
              <a:t>Today’s assessment will include;</a:t>
            </a:r>
          </a:p>
          <a:p>
            <a:pPr marL="0" indent="0">
              <a:buNone/>
            </a:pPr>
            <a:endParaRPr lang="en-GB" dirty="0"/>
          </a:p>
          <a:p>
            <a:r>
              <a:rPr lang="en-GB" dirty="0" smtClean="0"/>
              <a:t>A selection of factual recall questions to begin.</a:t>
            </a:r>
          </a:p>
          <a:p>
            <a:endParaRPr lang="en-GB" dirty="0" smtClean="0"/>
          </a:p>
          <a:p>
            <a:r>
              <a:rPr lang="en-GB" dirty="0" smtClean="0"/>
              <a:t>A 10-marker focusing on the consequences of a chosen event.</a:t>
            </a:r>
          </a:p>
          <a:p>
            <a:endParaRPr lang="en-GB" dirty="0" smtClean="0"/>
          </a:p>
          <a:p>
            <a:r>
              <a:rPr lang="en-GB" dirty="0" smtClean="0"/>
              <a:t>An essay question that wants you to consider the importance of Caesar to Cleopatra’s securing of the throne of Egypt.</a:t>
            </a:r>
            <a:endParaRPr lang="en-GB" dirty="0"/>
          </a:p>
        </p:txBody>
      </p:sp>
      <p:sp>
        <p:nvSpPr>
          <p:cNvPr id="4" name="Rectangle 3"/>
          <p:cNvSpPr/>
          <p:nvPr/>
        </p:nvSpPr>
        <p:spPr>
          <a:xfrm>
            <a:off x="6017653" y="218941"/>
            <a:ext cx="2965361" cy="2807595"/>
          </a:xfrm>
          <a:prstGeom prst="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800" dirty="0" smtClean="0"/>
              <a:t>NO 5 mark questions on;</a:t>
            </a:r>
          </a:p>
          <a:p>
            <a:pPr algn="ctr"/>
            <a:endParaRPr lang="en-GB" sz="2800" dirty="0" smtClean="0"/>
          </a:p>
          <a:p>
            <a:pPr algn="ctr"/>
            <a:r>
              <a:rPr lang="en-GB" sz="2800" dirty="0" smtClean="0"/>
              <a:t>‘</a:t>
            </a:r>
            <a:r>
              <a:rPr lang="en-GB" sz="2800" i="1" dirty="0" smtClean="0"/>
              <a:t>what can we learn…</a:t>
            </a:r>
            <a:r>
              <a:rPr lang="en-GB" sz="2800" dirty="0" smtClean="0"/>
              <a:t>’ </a:t>
            </a:r>
          </a:p>
          <a:p>
            <a:pPr algn="ctr"/>
            <a:r>
              <a:rPr lang="en-GB" sz="2800" dirty="0" smtClean="0"/>
              <a:t>or </a:t>
            </a:r>
          </a:p>
          <a:p>
            <a:pPr algn="ctr"/>
            <a:r>
              <a:rPr lang="en-GB" sz="2800" dirty="0" smtClean="0"/>
              <a:t>‘</a:t>
            </a:r>
            <a:r>
              <a:rPr lang="en-GB" sz="2800" i="1" dirty="0" smtClean="0"/>
              <a:t>how accurate</a:t>
            </a:r>
            <a:r>
              <a:rPr lang="en-GB" sz="2800" dirty="0" smtClean="0"/>
              <a:t>..’</a:t>
            </a:r>
            <a:endParaRPr lang="en-GB" sz="2800" dirty="0"/>
          </a:p>
        </p:txBody>
      </p:sp>
    </p:spTree>
    <p:extLst>
      <p:ext uri="{BB962C8B-B14F-4D97-AF65-F5344CB8AC3E}">
        <p14:creationId xmlns:p14="http://schemas.microsoft.com/office/powerpoint/2010/main" val="231793628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643944"/>
          </a:xfrm>
          <a:solidFill>
            <a:srgbClr val="FF0066"/>
          </a:solidFill>
        </p:spPr>
        <p:style>
          <a:lnRef idx="0">
            <a:schemeClr val="accent2"/>
          </a:lnRef>
          <a:fillRef idx="3">
            <a:schemeClr val="accent2"/>
          </a:fillRef>
          <a:effectRef idx="3">
            <a:schemeClr val="accent2"/>
          </a:effectRef>
          <a:fontRef idx="minor">
            <a:schemeClr val="lt1"/>
          </a:fontRef>
        </p:style>
        <p:txBody>
          <a:bodyPr>
            <a:normAutofit fontScale="90000"/>
          </a:bodyPr>
          <a:lstStyle/>
          <a:p>
            <a:r>
              <a:rPr lang="en-GB" sz="4000" b="1" u="sng" dirty="0" smtClean="0"/>
              <a:t>Structure of paragraphs in a Cleopatra/ Alexander essay</a:t>
            </a:r>
            <a:endParaRPr lang="en-GB" sz="4000" b="1" u="sng" dirty="0"/>
          </a:p>
        </p:txBody>
      </p:sp>
      <p:sp>
        <p:nvSpPr>
          <p:cNvPr id="3" name="Content Placeholder 2"/>
          <p:cNvSpPr>
            <a:spLocks noGrp="1"/>
          </p:cNvSpPr>
          <p:nvPr>
            <p:ph idx="1"/>
          </p:nvPr>
        </p:nvSpPr>
        <p:spPr>
          <a:xfrm>
            <a:off x="203647" y="2263507"/>
            <a:ext cx="8537888" cy="4351338"/>
          </a:xfrm>
        </p:spPr>
        <p:txBody>
          <a:bodyPr>
            <a:noAutofit/>
          </a:bodyPr>
          <a:lstStyle/>
          <a:p>
            <a:pPr marL="514350" indent="-514350">
              <a:lnSpc>
                <a:spcPct val="100000"/>
              </a:lnSpc>
              <a:buFont typeface="+mj-lt"/>
              <a:buAutoNum type="arabicPeriod"/>
            </a:pPr>
            <a:r>
              <a:rPr lang="en-GB" sz="2400" dirty="0" smtClean="0"/>
              <a:t>Identify and explain the point you’ll be making in the paragraph, reference the source your information is coming from (no analysis yet, though!)</a:t>
            </a:r>
          </a:p>
          <a:p>
            <a:pPr marL="514350" indent="-514350">
              <a:lnSpc>
                <a:spcPct val="100000"/>
              </a:lnSpc>
              <a:buFont typeface="+mj-lt"/>
              <a:buAutoNum type="arabicPeriod"/>
            </a:pPr>
            <a:r>
              <a:rPr lang="en-GB" sz="2400" dirty="0" smtClean="0"/>
              <a:t>Include the historical detail that proves the point you’re making. Keep it focused and detailed!</a:t>
            </a:r>
          </a:p>
          <a:p>
            <a:pPr marL="514350" indent="-514350">
              <a:lnSpc>
                <a:spcPct val="100000"/>
              </a:lnSpc>
              <a:buFont typeface="+mj-lt"/>
              <a:buAutoNum type="arabicPeriod"/>
            </a:pPr>
            <a:r>
              <a:rPr lang="en-GB" sz="2400" dirty="0" smtClean="0"/>
              <a:t>Consider and (briefly) discussion the reliability and accuracy of the source that you got your history from. Make sure to say why you CAN, overall, use the source for your point</a:t>
            </a:r>
            <a:endParaRPr lang="en-GB" sz="2400" dirty="0"/>
          </a:p>
          <a:p>
            <a:pPr marL="914400" lvl="2" indent="0">
              <a:lnSpc>
                <a:spcPct val="100000"/>
              </a:lnSpc>
              <a:buNone/>
            </a:pPr>
            <a:r>
              <a:rPr lang="en-GB" sz="1800" dirty="0" smtClean="0"/>
              <a:t> reliability = trustworthy     accuracy = being correct</a:t>
            </a:r>
            <a:endParaRPr lang="en-GB" dirty="0"/>
          </a:p>
          <a:p>
            <a:pPr marL="514350" indent="-514350">
              <a:lnSpc>
                <a:spcPct val="100000"/>
              </a:lnSpc>
              <a:buFont typeface="+mj-lt"/>
              <a:buAutoNum type="arabicPeriod"/>
            </a:pPr>
            <a:r>
              <a:rPr lang="en-GB" sz="2400" dirty="0" smtClean="0"/>
              <a:t>Link what you’ve said back to the question. – why has what you’ve said answered the question you were given!</a:t>
            </a:r>
          </a:p>
        </p:txBody>
      </p:sp>
      <p:cxnSp>
        <p:nvCxnSpPr>
          <p:cNvPr id="5" name="Straight Arrow Connector 4"/>
          <p:cNvCxnSpPr/>
          <p:nvPr/>
        </p:nvCxnSpPr>
        <p:spPr>
          <a:xfrm flipV="1">
            <a:off x="7302321" y="2601533"/>
            <a:ext cx="540913" cy="140379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35229" y="791258"/>
            <a:ext cx="6848340" cy="1324936"/>
          </a:xfrm>
          <a:prstGeom prst="rect">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2400" b="1" u="sng" dirty="0" smtClean="0"/>
              <a:t>How to structure each paragraph in your Cleopatra essay.</a:t>
            </a:r>
          </a:p>
          <a:p>
            <a:pPr algn="ctr"/>
            <a:r>
              <a:rPr lang="en-GB" sz="2200" dirty="0" smtClean="0"/>
              <a:t>Repeat this 3-4 times, making a different point of discussion each time.</a:t>
            </a:r>
          </a:p>
          <a:p>
            <a:pPr algn="ctr"/>
            <a:r>
              <a:rPr lang="en-GB" sz="2200" dirty="0" smtClean="0"/>
              <a:t>Conclusion at the end, no matter how many points you write.</a:t>
            </a:r>
            <a:endParaRPr lang="en-GB" sz="2200" dirty="0"/>
          </a:p>
        </p:txBody>
      </p:sp>
    </p:spTree>
    <p:extLst>
      <p:ext uri="{BB962C8B-B14F-4D97-AF65-F5344CB8AC3E}">
        <p14:creationId xmlns:p14="http://schemas.microsoft.com/office/powerpoint/2010/main" val="38500094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270</Words>
  <Application>Microsoft Macintosh PowerPoint</Application>
  <PresentationFormat>On-screen Show (4:3)</PresentationFormat>
  <Paragraphs>30</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Structure of today’s assessment</vt:lpstr>
      <vt:lpstr>Structure of paragraphs in a Cleopatra/ Alexander essay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2020-02-24T17:14:25Z</dcterms:created>
  <dcterms:modified xsi:type="dcterms:W3CDTF">2020-02-27T10:29:46Z</dcterms:modified>
</cp:coreProperties>
</file>