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82" d="100"/>
          <a:sy n="182" d="100"/>
        </p:scale>
        <p:origin x="-24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9F8390-E1A4-44CE-A947-8220CBB48CD4}" type="doc">
      <dgm:prSet loTypeId="urn:microsoft.com/office/officeart/2008/layout/VerticalCircleList" loCatId="list" qsTypeId="urn:microsoft.com/office/officeart/2005/8/quickstyle/simple3" qsCatId="simple" csTypeId="urn:microsoft.com/office/officeart/2005/8/colors/colorful5" csCatId="colorful" phldr="1"/>
      <dgm:spPr/>
      <dgm:t>
        <a:bodyPr/>
        <a:lstStyle/>
        <a:p>
          <a:endParaRPr lang="en-US"/>
        </a:p>
      </dgm:t>
    </dgm:pt>
    <dgm:pt modelId="{6822B96D-B3F2-45DB-91A0-12B4DFC9AF82}">
      <dgm:prSet phldrT="[Text]" custT="1"/>
      <dgm:spPr/>
      <dgm:t>
        <a:bodyPr/>
        <a:lstStyle/>
        <a:p>
          <a:r>
            <a:rPr lang="en-US" sz="2000" b="1" u="sng" dirty="0" smtClean="0"/>
            <a:t>Benefits for Caesar</a:t>
          </a:r>
          <a:endParaRPr lang="en-US" sz="2000" b="1" u="sng" dirty="0"/>
        </a:p>
      </dgm:t>
    </dgm:pt>
    <dgm:pt modelId="{05F471ED-D911-47F2-9AFA-CA8191064FB2}" type="parTrans" cxnId="{D0E763F5-CE3C-4FD6-BD01-866F8D7D0CD2}">
      <dgm:prSet/>
      <dgm:spPr/>
      <dgm:t>
        <a:bodyPr/>
        <a:lstStyle/>
        <a:p>
          <a:endParaRPr lang="en-US"/>
        </a:p>
      </dgm:t>
    </dgm:pt>
    <dgm:pt modelId="{AD50A5A8-5D87-4E77-A50B-05B25E7CF294}" type="sibTrans" cxnId="{D0E763F5-CE3C-4FD6-BD01-866F8D7D0CD2}">
      <dgm:prSet/>
      <dgm:spPr/>
      <dgm:t>
        <a:bodyPr/>
        <a:lstStyle/>
        <a:p>
          <a:endParaRPr lang="en-US"/>
        </a:p>
      </dgm:t>
    </dgm:pt>
    <dgm:pt modelId="{80D37C38-E59D-4B28-A1C7-D7CF0FE79135}">
      <dgm:prSet phldrT="[Text]" phldr="1"/>
      <dgm:spPr/>
      <dgm:t>
        <a:bodyPr/>
        <a:lstStyle/>
        <a:p>
          <a:endParaRPr lang="en-US" dirty="0"/>
        </a:p>
      </dgm:t>
    </dgm:pt>
    <dgm:pt modelId="{84AE9EE3-1AF3-4436-9C17-B8131D0232B6}" type="parTrans" cxnId="{58C764A3-0846-4EA5-8954-D76F162C66ED}">
      <dgm:prSet/>
      <dgm:spPr/>
      <dgm:t>
        <a:bodyPr/>
        <a:lstStyle/>
        <a:p>
          <a:endParaRPr lang="en-US"/>
        </a:p>
      </dgm:t>
    </dgm:pt>
    <dgm:pt modelId="{46A8724A-2C1C-4BB3-A501-C17C0E6762B5}" type="sibTrans" cxnId="{58C764A3-0846-4EA5-8954-D76F162C66ED}">
      <dgm:prSet/>
      <dgm:spPr/>
      <dgm:t>
        <a:bodyPr/>
        <a:lstStyle/>
        <a:p>
          <a:endParaRPr lang="en-US"/>
        </a:p>
      </dgm:t>
    </dgm:pt>
    <dgm:pt modelId="{ACBB21D1-7D30-43E6-8BB7-CBB700C5046B}">
      <dgm:prSet phldrT="[Text]" custT="1"/>
      <dgm:spPr/>
      <dgm:t>
        <a:bodyPr/>
        <a:lstStyle/>
        <a:p>
          <a:r>
            <a:rPr lang="en-US" sz="2000" b="1" u="sng" dirty="0" smtClean="0"/>
            <a:t>Benefits for Cleopatra/Egypt</a:t>
          </a:r>
          <a:endParaRPr lang="en-US" sz="2000" b="1" u="sng" dirty="0"/>
        </a:p>
      </dgm:t>
    </dgm:pt>
    <dgm:pt modelId="{BCAC98EF-47AD-4EB9-B034-3B745F92453E}" type="parTrans" cxnId="{3DB213B9-0E00-4A73-8CD3-7B1DF8D7B1AA}">
      <dgm:prSet/>
      <dgm:spPr/>
      <dgm:t>
        <a:bodyPr/>
        <a:lstStyle/>
        <a:p>
          <a:endParaRPr lang="en-US"/>
        </a:p>
      </dgm:t>
    </dgm:pt>
    <dgm:pt modelId="{137D154B-9673-4015-8DA0-E8D423759481}" type="sibTrans" cxnId="{3DB213B9-0E00-4A73-8CD3-7B1DF8D7B1AA}">
      <dgm:prSet/>
      <dgm:spPr/>
      <dgm:t>
        <a:bodyPr/>
        <a:lstStyle/>
        <a:p>
          <a:endParaRPr lang="en-US"/>
        </a:p>
      </dgm:t>
    </dgm:pt>
    <dgm:pt modelId="{DDAC6D48-FF8B-4782-A5E4-53260A757233}">
      <dgm:prSet phldrT="[Text]" phldr="1"/>
      <dgm:spPr/>
      <dgm:t>
        <a:bodyPr/>
        <a:lstStyle/>
        <a:p>
          <a:endParaRPr lang="en-US" dirty="0"/>
        </a:p>
      </dgm:t>
    </dgm:pt>
    <dgm:pt modelId="{5F17585D-10AE-4872-B384-098C9A786C05}" type="sibTrans" cxnId="{59B33E97-E884-4418-8974-FF7E9441A9C1}">
      <dgm:prSet/>
      <dgm:spPr/>
      <dgm:t>
        <a:bodyPr/>
        <a:lstStyle/>
        <a:p>
          <a:endParaRPr lang="en-US"/>
        </a:p>
      </dgm:t>
    </dgm:pt>
    <dgm:pt modelId="{2EEB385F-C2B4-425E-A5B4-AFC45D01F13E}" type="parTrans" cxnId="{59B33E97-E884-4418-8974-FF7E9441A9C1}">
      <dgm:prSet/>
      <dgm:spPr/>
      <dgm:t>
        <a:bodyPr/>
        <a:lstStyle/>
        <a:p>
          <a:endParaRPr lang="en-US"/>
        </a:p>
      </dgm:t>
    </dgm:pt>
    <dgm:pt modelId="{589C27F0-5ECD-4918-B377-8863DBABAE98}" type="pres">
      <dgm:prSet presAssocID="{499F8390-E1A4-44CE-A947-8220CBB48CD4}" presName="Name0" presStyleCnt="0">
        <dgm:presLayoutVars>
          <dgm:dir/>
        </dgm:presLayoutVars>
      </dgm:prSet>
      <dgm:spPr/>
      <dgm:t>
        <a:bodyPr/>
        <a:lstStyle/>
        <a:p>
          <a:endParaRPr lang="en-US"/>
        </a:p>
      </dgm:t>
    </dgm:pt>
    <dgm:pt modelId="{162006D5-BB1F-456D-9097-5599A1E3E046}" type="pres">
      <dgm:prSet presAssocID="{6822B96D-B3F2-45DB-91A0-12B4DFC9AF82}" presName="withChildren" presStyleCnt="0"/>
      <dgm:spPr/>
    </dgm:pt>
    <dgm:pt modelId="{4A55E0A5-6DD1-466D-93B3-CA36D43B4496}" type="pres">
      <dgm:prSet presAssocID="{6822B96D-B3F2-45DB-91A0-12B4DFC9AF82}" presName="bigCircle" presStyleLbl="vennNode1" presStyleIdx="0" presStyleCnt="4" custScaleX="212449"/>
      <dgm:spPr/>
    </dgm:pt>
    <dgm:pt modelId="{34D60FE7-449D-494D-B0E8-F9E5C48AA30C}" type="pres">
      <dgm:prSet presAssocID="{6822B96D-B3F2-45DB-91A0-12B4DFC9AF82}" presName="medCircle" presStyleLbl="vennNode1" presStyleIdx="1" presStyleCnt="4" custScaleX="140380" custScaleY="136954"/>
      <dgm:spPr/>
    </dgm:pt>
    <dgm:pt modelId="{8DE45885-41C3-4D7A-9E80-BE1B86D0A0B1}" type="pres">
      <dgm:prSet presAssocID="{6822B96D-B3F2-45DB-91A0-12B4DFC9AF82}" presName="txLvl1" presStyleLbl="revTx" presStyleIdx="0" presStyleCnt="4"/>
      <dgm:spPr/>
      <dgm:t>
        <a:bodyPr/>
        <a:lstStyle/>
        <a:p>
          <a:endParaRPr lang="en-US"/>
        </a:p>
      </dgm:t>
    </dgm:pt>
    <dgm:pt modelId="{1648B295-2189-4F89-A48A-7F01F0FF4319}" type="pres">
      <dgm:prSet presAssocID="{6822B96D-B3F2-45DB-91A0-12B4DFC9AF82}" presName="lin" presStyleCnt="0"/>
      <dgm:spPr/>
    </dgm:pt>
    <dgm:pt modelId="{BCC5FB35-B5FA-4634-8FD6-F14BE65FF5E5}" type="pres">
      <dgm:prSet presAssocID="{80D37C38-E59D-4B28-A1C7-D7CF0FE79135}" presName="txLvl2" presStyleLbl="revTx" presStyleIdx="1" presStyleCnt="4"/>
      <dgm:spPr/>
      <dgm:t>
        <a:bodyPr/>
        <a:lstStyle/>
        <a:p>
          <a:endParaRPr lang="en-US"/>
        </a:p>
      </dgm:t>
    </dgm:pt>
    <dgm:pt modelId="{4D407FB3-9936-46A2-B64F-34949D8727B4}" type="pres">
      <dgm:prSet presAssocID="{6822B96D-B3F2-45DB-91A0-12B4DFC9AF82}" presName="overlap" presStyleCnt="0"/>
      <dgm:spPr/>
    </dgm:pt>
    <dgm:pt modelId="{478E6178-17AF-430C-B7FD-F2CC45BAC78D}" type="pres">
      <dgm:prSet presAssocID="{ACBB21D1-7D30-43E6-8BB7-CBB700C5046B}" presName="withChildren" presStyleCnt="0"/>
      <dgm:spPr/>
    </dgm:pt>
    <dgm:pt modelId="{0C53397D-B1AA-46BD-BD66-3BAFFCDDFACB}" type="pres">
      <dgm:prSet presAssocID="{ACBB21D1-7D30-43E6-8BB7-CBB700C5046B}" presName="bigCircle" presStyleLbl="vennNode1" presStyleIdx="2" presStyleCnt="4" custScaleX="205975"/>
      <dgm:spPr/>
    </dgm:pt>
    <dgm:pt modelId="{810971D4-FAD2-48CF-B052-D4F37352C85B}" type="pres">
      <dgm:prSet presAssocID="{ACBB21D1-7D30-43E6-8BB7-CBB700C5046B}" presName="medCircle" presStyleLbl="vennNode1" presStyleIdx="3" presStyleCnt="4" custScaleX="146415" custScaleY="143566" custLinFactY="100000" custLinFactNeighborX="-39449" custLinFactNeighborY="168967"/>
      <dgm:spPr/>
    </dgm:pt>
    <dgm:pt modelId="{C1E7594A-1375-45E7-906F-206EAB72CEDA}" type="pres">
      <dgm:prSet presAssocID="{ACBB21D1-7D30-43E6-8BB7-CBB700C5046B}" presName="txLvl1" presStyleLbl="revTx" presStyleIdx="2" presStyleCnt="4" custScaleX="114703" custScaleY="140114" custLinFactY="101388" custLinFactNeighborX="1610" custLinFactNeighborY="200000"/>
      <dgm:spPr/>
      <dgm:t>
        <a:bodyPr/>
        <a:lstStyle/>
        <a:p>
          <a:endParaRPr lang="en-US"/>
        </a:p>
      </dgm:t>
    </dgm:pt>
    <dgm:pt modelId="{E29A0BEB-5205-4357-B765-9135367ED600}" type="pres">
      <dgm:prSet presAssocID="{ACBB21D1-7D30-43E6-8BB7-CBB700C5046B}" presName="lin" presStyleCnt="0"/>
      <dgm:spPr/>
    </dgm:pt>
    <dgm:pt modelId="{42E3547E-AF77-427C-8746-6B8B23CF641A}" type="pres">
      <dgm:prSet presAssocID="{DDAC6D48-FF8B-4782-A5E4-53260A757233}" presName="txLvl2" presStyleLbl="revTx" presStyleIdx="3" presStyleCnt="4"/>
      <dgm:spPr/>
      <dgm:t>
        <a:bodyPr/>
        <a:lstStyle/>
        <a:p>
          <a:endParaRPr lang="en-US"/>
        </a:p>
      </dgm:t>
    </dgm:pt>
  </dgm:ptLst>
  <dgm:cxnLst>
    <dgm:cxn modelId="{0B94A1BC-9E65-0944-AE2C-27B7F5A6A04F}" type="presOf" srcId="{ACBB21D1-7D30-43E6-8BB7-CBB700C5046B}" destId="{C1E7594A-1375-45E7-906F-206EAB72CEDA}" srcOrd="0" destOrd="0" presId="urn:microsoft.com/office/officeart/2008/layout/VerticalCircleList"/>
    <dgm:cxn modelId="{C5D00B65-09FA-1149-85E6-7BDFC0F9FE1C}" type="presOf" srcId="{499F8390-E1A4-44CE-A947-8220CBB48CD4}" destId="{589C27F0-5ECD-4918-B377-8863DBABAE98}" srcOrd="0" destOrd="0" presId="urn:microsoft.com/office/officeart/2008/layout/VerticalCircleList"/>
    <dgm:cxn modelId="{3DB213B9-0E00-4A73-8CD3-7B1DF8D7B1AA}" srcId="{499F8390-E1A4-44CE-A947-8220CBB48CD4}" destId="{ACBB21D1-7D30-43E6-8BB7-CBB700C5046B}" srcOrd="1" destOrd="0" parTransId="{BCAC98EF-47AD-4EB9-B034-3B745F92453E}" sibTransId="{137D154B-9673-4015-8DA0-E8D423759481}"/>
    <dgm:cxn modelId="{9B64609B-12DA-4F44-A731-A01184B96AF9}" type="presOf" srcId="{DDAC6D48-FF8B-4782-A5E4-53260A757233}" destId="{42E3547E-AF77-427C-8746-6B8B23CF641A}" srcOrd="0" destOrd="0" presId="urn:microsoft.com/office/officeart/2008/layout/VerticalCircleList"/>
    <dgm:cxn modelId="{07F68444-B6CC-7948-BCE8-05F74533BE9B}" type="presOf" srcId="{6822B96D-B3F2-45DB-91A0-12B4DFC9AF82}" destId="{8DE45885-41C3-4D7A-9E80-BE1B86D0A0B1}" srcOrd="0" destOrd="0" presId="urn:microsoft.com/office/officeart/2008/layout/VerticalCircleList"/>
    <dgm:cxn modelId="{D4F7FD39-6D76-6449-B0AF-2808054E7C95}" type="presOf" srcId="{80D37C38-E59D-4B28-A1C7-D7CF0FE79135}" destId="{BCC5FB35-B5FA-4634-8FD6-F14BE65FF5E5}" srcOrd="0" destOrd="0" presId="urn:microsoft.com/office/officeart/2008/layout/VerticalCircleList"/>
    <dgm:cxn modelId="{59B33E97-E884-4418-8974-FF7E9441A9C1}" srcId="{ACBB21D1-7D30-43E6-8BB7-CBB700C5046B}" destId="{DDAC6D48-FF8B-4782-A5E4-53260A757233}" srcOrd="0" destOrd="0" parTransId="{2EEB385F-C2B4-425E-A5B4-AFC45D01F13E}" sibTransId="{5F17585D-10AE-4872-B384-098C9A786C05}"/>
    <dgm:cxn modelId="{58C764A3-0846-4EA5-8954-D76F162C66ED}" srcId="{6822B96D-B3F2-45DB-91A0-12B4DFC9AF82}" destId="{80D37C38-E59D-4B28-A1C7-D7CF0FE79135}" srcOrd="0" destOrd="0" parTransId="{84AE9EE3-1AF3-4436-9C17-B8131D0232B6}" sibTransId="{46A8724A-2C1C-4BB3-A501-C17C0E6762B5}"/>
    <dgm:cxn modelId="{D0E763F5-CE3C-4FD6-BD01-866F8D7D0CD2}" srcId="{499F8390-E1A4-44CE-A947-8220CBB48CD4}" destId="{6822B96D-B3F2-45DB-91A0-12B4DFC9AF82}" srcOrd="0" destOrd="0" parTransId="{05F471ED-D911-47F2-9AFA-CA8191064FB2}" sibTransId="{AD50A5A8-5D87-4E77-A50B-05B25E7CF294}"/>
    <dgm:cxn modelId="{CE6D5BB5-F516-694E-ACF7-1B196EB4F806}" type="presParOf" srcId="{589C27F0-5ECD-4918-B377-8863DBABAE98}" destId="{162006D5-BB1F-456D-9097-5599A1E3E046}" srcOrd="0" destOrd="0" presId="urn:microsoft.com/office/officeart/2008/layout/VerticalCircleList"/>
    <dgm:cxn modelId="{4321ED78-3CA5-3748-ABFB-C09385B5B2F1}" type="presParOf" srcId="{162006D5-BB1F-456D-9097-5599A1E3E046}" destId="{4A55E0A5-6DD1-466D-93B3-CA36D43B4496}" srcOrd="0" destOrd="0" presId="urn:microsoft.com/office/officeart/2008/layout/VerticalCircleList"/>
    <dgm:cxn modelId="{55D3E113-B6B1-D04D-A16B-7113CC704111}" type="presParOf" srcId="{162006D5-BB1F-456D-9097-5599A1E3E046}" destId="{34D60FE7-449D-494D-B0E8-F9E5C48AA30C}" srcOrd="1" destOrd="0" presId="urn:microsoft.com/office/officeart/2008/layout/VerticalCircleList"/>
    <dgm:cxn modelId="{4E7343BC-C32D-5E46-A42C-A5B39D75ABB6}" type="presParOf" srcId="{162006D5-BB1F-456D-9097-5599A1E3E046}" destId="{8DE45885-41C3-4D7A-9E80-BE1B86D0A0B1}" srcOrd="2" destOrd="0" presId="urn:microsoft.com/office/officeart/2008/layout/VerticalCircleList"/>
    <dgm:cxn modelId="{2F990246-92C0-4D43-BC55-3F6234C26A0A}" type="presParOf" srcId="{162006D5-BB1F-456D-9097-5599A1E3E046}" destId="{1648B295-2189-4F89-A48A-7F01F0FF4319}" srcOrd="3" destOrd="0" presId="urn:microsoft.com/office/officeart/2008/layout/VerticalCircleList"/>
    <dgm:cxn modelId="{1DE45751-2EBC-BD44-B4A1-70D46836551F}" type="presParOf" srcId="{1648B295-2189-4F89-A48A-7F01F0FF4319}" destId="{BCC5FB35-B5FA-4634-8FD6-F14BE65FF5E5}" srcOrd="0" destOrd="0" presId="urn:microsoft.com/office/officeart/2008/layout/VerticalCircleList"/>
    <dgm:cxn modelId="{7886399D-92D5-A14A-8DA0-885F7AC6831F}" type="presParOf" srcId="{589C27F0-5ECD-4918-B377-8863DBABAE98}" destId="{4D407FB3-9936-46A2-B64F-34949D8727B4}" srcOrd="1" destOrd="0" presId="urn:microsoft.com/office/officeart/2008/layout/VerticalCircleList"/>
    <dgm:cxn modelId="{2B49E3B8-03F0-EB44-80C7-503B8A96469A}" type="presParOf" srcId="{589C27F0-5ECD-4918-B377-8863DBABAE98}" destId="{478E6178-17AF-430C-B7FD-F2CC45BAC78D}" srcOrd="2" destOrd="0" presId="urn:microsoft.com/office/officeart/2008/layout/VerticalCircleList"/>
    <dgm:cxn modelId="{9158948E-30F7-6D4D-B3BF-9BC3247FCF3C}" type="presParOf" srcId="{478E6178-17AF-430C-B7FD-F2CC45BAC78D}" destId="{0C53397D-B1AA-46BD-BD66-3BAFFCDDFACB}" srcOrd="0" destOrd="0" presId="urn:microsoft.com/office/officeart/2008/layout/VerticalCircleList"/>
    <dgm:cxn modelId="{990746FE-416C-BF40-BF76-718535FF3F7A}" type="presParOf" srcId="{478E6178-17AF-430C-B7FD-F2CC45BAC78D}" destId="{810971D4-FAD2-48CF-B052-D4F37352C85B}" srcOrd="1" destOrd="0" presId="urn:microsoft.com/office/officeart/2008/layout/VerticalCircleList"/>
    <dgm:cxn modelId="{1ACC65BF-C156-D145-BCAA-68D4297269A7}" type="presParOf" srcId="{478E6178-17AF-430C-B7FD-F2CC45BAC78D}" destId="{C1E7594A-1375-45E7-906F-206EAB72CEDA}" srcOrd="2" destOrd="0" presId="urn:microsoft.com/office/officeart/2008/layout/VerticalCircleList"/>
    <dgm:cxn modelId="{AA4E237B-6E28-6345-BADF-D604F4E5BFB0}" type="presParOf" srcId="{478E6178-17AF-430C-B7FD-F2CC45BAC78D}" destId="{E29A0BEB-5205-4357-B765-9135367ED600}" srcOrd="3" destOrd="0" presId="urn:microsoft.com/office/officeart/2008/layout/VerticalCircleList"/>
    <dgm:cxn modelId="{60021686-BA5B-7545-AB33-2A66AEAD90CF}" type="presParOf" srcId="{E29A0BEB-5205-4357-B765-9135367ED600}" destId="{42E3547E-AF77-427C-8746-6B8B23CF641A}" srcOrd="0"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5E0A5-6DD1-466D-93B3-CA36D43B4496}">
      <dsp:nvSpPr>
        <dsp:cNvPr id="0" name=""/>
        <dsp:cNvSpPr/>
      </dsp:nvSpPr>
      <dsp:spPr>
        <a:xfrm>
          <a:off x="971006" y="4415"/>
          <a:ext cx="4849619" cy="2282721"/>
        </a:xfrm>
        <a:prstGeom prst="ellipse">
          <a:avLst/>
        </a:prstGeom>
        <a:gradFill rotWithShape="0">
          <a:gsLst>
            <a:gs pos="0">
              <a:schemeClr val="accent5">
                <a:alpha val="50000"/>
                <a:hueOff val="0"/>
                <a:satOff val="0"/>
                <a:lumOff val="0"/>
                <a:alphaOff val="0"/>
                <a:tint val="50000"/>
                <a:satMod val="300000"/>
              </a:schemeClr>
            </a:gs>
            <a:gs pos="35000">
              <a:schemeClr val="accent5">
                <a:alpha val="50000"/>
                <a:hueOff val="0"/>
                <a:satOff val="0"/>
                <a:lumOff val="0"/>
                <a:alphaOff val="0"/>
                <a:tint val="37000"/>
                <a:satMod val="300000"/>
              </a:schemeClr>
            </a:gs>
            <a:gs pos="100000">
              <a:schemeClr val="accent5">
                <a:alpha val="5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34D60FE7-449D-494D-B0E8-F9E5C48AA30C}">
      <dsp:nvSpPr>
        <dsp:cNvPr id="0" name=""/>
        <dsp:cNvSpPr/>
      </dsp:nvSpPr>
      <dsp:spPr>
        <a:xfrm>
          <a:off x="2262451" y="24369"/>
          <a:ext cx="576807" cy="562730"/>
        </a:xfrm>
        <a:prstGeom prst="ellipse">
          <a:avLst/>
        </a:prstGeom>
        <a:gradFill rotWithShape="0">
          <a:gsLst>
            <a:gs pos="0">
              <a:schemeClr val="accent5">
                <a:alpha val="50000"/>
                <a:hueOff val="-3311292"/>
                <a:satOff val="13270"/>
                <a:lumOff val="2876"/>
                <a:alphaOff val="0"/>
                <a:tint val="50000"/>
                <a:satMod val="300000"/>
              </a:schemeClr>
            </a:gs>
            <a:gs pos="35000">
              <a:schemeClr val="accent5">
                <a:alpha val="50000"/>
                <a:hueOff val="-3311292"/>
                <a:satOff val="13270"/>
                <a:lumOff val="2876"/>
                <a:alphaOff val="0"/>
                <a:tint val="37000"/>
                <a:satMod val="300000"/>
              </a:schemeClr>
            </a:gs>
            <a:gs pos="100000">
              <a:schemeClr val="accent5">
                <a:alpha val="50000"/>
                <a:hueOff val="-3311292"/>
                <a:satOff val="13270"/>
                <a:lumOff val="2876"/>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8DE45885-41C3-4D7A-9E80-BE1B86D0A0B1}">
      <dsp:nvSpPr>
        <dsp:cNvPr id="0" name=""/>
        <dsp:cNvSpPr/>
      </dsp:nvSpPr>
      <dsp:spPr>
        <a:xfrm>
          <a:off x="2518458" y="100290"/>
          <a:ext cx="2197816" cy="410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a:lnSpc>
              <a:spcPct val="90000"/>
            </a:lnSpc>
            <a:spcBef>
              <a:spcPct val="0"/>
            </a:spcBef>
            <a:spcAft>
              <a:spcPct val="35000"/>
            </a:spcAft>
          </a:pPr>
          <a:r>
            <a:rPr lang="en-US" sz="2000" b="1" u="sng" kern="1200" dirty="0" smtClean="0"/>
            <a:t>Benefits for Caesar</a:t>
          </a:r>
          <a:endParaRPr lang="en-US" sz="2000" b="1" u="sng" kern="1200" dirty="0"/>
        </a:p>
      </dsp:txBody>
      <dsp:txXfrm>
        <a:off x="2518458" y="100290"/>
        <a:ext cx="2197816" cy="410889"/>
      </dsp:txXfrm>
    </dsp:sp>
    <dsp:sp modelId="{BCC5FB35-B5FA-4634-8FD6-F14BE65FF5E5}">
      <dsp:nvSpPr>
        <dsp:cNvPr id="0" name=""/>
        <dsp:cNvSpPr/>
      </dsp:nvSpPr>
      <dsp:spPr>
        <a:xfrm>
          <a:off x="2517384" y="511179"/>
          <a:ext cx="2199964" cy="253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 rIns="0" bIns="6350" numCol="1" spcCol="1270" anchor="ctr" anchorCtr="0">
          <a:noAutofit/>
        </a:bodyPr>
        <a:lstStyle/>
        <a:p>
          <a:pPr lvl="0" algn="l" defTabSz="222250">
            <a:lnSpc>
              <a:spcPct val="90000"/>
            </a:lnSpc>
            <a:spcBef>
              <a:spcPct val="0"/>
            </a:spcBef>
            <a:spcAft>
              <a:spcPct val="35000"/>
            </a:spcAft>
          </a:pPr>
          <a:endParaRPr lang="en-US" sz="500" kern="1200" dirty="0"/>
        </a:p>
      </dsp:txBody>
      <dsp:txXfrm>
        <a:off x="2517384" y="511179"/>
        <a:ext cx="2199964" cy="253880"/>
      </dsp:txXfrm>
    </dsp:sp>
    <dsp:sp modelId="{0C53397D-B1AA-46BD-BD66-3BAFFCDDFACB}">
      <dsp:nvSpPr>
        <dsp:cNvPr id="0" name=""/>
        <dsp:cNvSpPr/>
      </dsp:nvSpPr>
      <dsp:spPr>
        <a:xfrm>
          <a:off x="1044898" y="2063636"/>
          <a:ext cx="4701835" cy="2282721"/>
        </a:xfrm>
        <a:prstGeom prst="ellipse">
          <a:avLst/>
        </a:prstGeom>
        <a:gradFill rotWithShape="0">
          <a:gsLst>
            <a:gs pos="0">
              <a:schemeClr val="accent5">
                <a:alpha val="50000"/>
                <a:hueOff val="-6622584"/>
                <a:satOff val="26541"/>
                <a:lumOff val="5752"/>
                <a:alphaOff val="0"/>
                <a:tint val="50000"/>
                <a:satMod val="300000"/>
              </a:schemeClr>
            </a:gs>
            <a:gs pos="35000">
              <a:schemeClr val="accent5">
                <a:alpha val="50000"/>
                <a:hueOff val="-6622584"/>
                <a:satOff val="26541"/>
                <a:lumOff val="5752"/>
                <a:alphaOff val="0"/>
                <a:tint val="37000"/>
                <a:satMod val="300000"/>
              </a:schemeClr>
            </a:gs>
            <a:gs pos="100000">
              <a:schemeClr val="accent5">
                <a:alpha val="50000"/>
                <a:hueOff val="-6622584"/>
                <a:satOff val="26541"/>
                <a:lumOff val="5752"/>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810971D4-FAD2-48CF-B052-D4F37352C85B}">
      <dsp:nvSpPr>
        <dsp:cNvPr id="0" name=""/>
        <dsp:cNvSpPr/>
      </dsp:nvSpPr>
      <dsp:spPr>
        <a:xfrm>
          <a:off x="2087961" y="3175164"/>
          <a:ext cx="601604" cy="589898"/>
        </a:xfrm>
        <a:prstGeom prst="ellipse">
          <a:avLst/>
        </a:prstGeom>
        <a:gradFill rotWithShape="0">
          <a:gsLst>
            <a:gs pos="0">
              <a:schemeClr val="accent5">
                <a:alpha val="50000"/>
                <a:hueOff val="-9933876"/>
                <a:satOff val="39811"/>
                <a:lumOff val="8628"/>
                <a:alphaOff val="0"/>
                <a:tint val="50000"/>
                <a:satMod val="300000"/>
              </a:schemeClr>
            </a:gs>
            <a:gs pos="35000">
              <a:schemeClr val="accent5">
                <a:alpha val="50000"/>
                <a:hueOff val="-9933876"/>
                <a:satOff val="39811"/>
                <a:lumOff val="8628"/>
                <a:alphaOff val="0"/>
                <a:tint val="37000"/>
                <a:satMod val="300000"/>
              </a:schemeClr>
            </a:gs>
            <a:gs pos="100000">
              <a:schemeClr val="accent5">
                <a:alpha val="50000"/>
                <a:hueOff val="-9933876"/>
                <a:satOff val="39811"/>
                <a:lumOff val="862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C1E7594A-1375-45E7-906F-206EAB72CEDA}">
      <dsp:nvSpPr>
        <dsp:cNvPr id="0" name=""/>
        <dsp:cNvSpPr/>
      </dsp:nvSpPr>
      <dsp:spPr>
        <a:xfrm>
          <a:off x="2392270" y="3315471"/>
          <a:ext cx="2520961" cy="575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a:lnSpc>
              <a:spcPct val="90000"/>
            </a:lnSpc>
            <a:spcBef>
              <a:spcPct val="0"/>
            </a:spcBef>
            <a:spcAft>
              <a:spcPct val="35000"/>
            </a:spcAft>
          </a:pPr>
          <a:r>
            <a:rPr lang="en-US" sz="2000" b="1" u="sng" kern="1200" dirty="0" smtClean="0"/>
            <a:t>Benefits for Cleopatra/Egypt</a:t>
          </a:r>
          <a:endParaRPr lang="en-US" sz="2000" b="1" u="sng" kern="1200" dirty="0"/>
        </a:p>
      </dsp:txBody>
      <dsp:txXfrm>
        <a:off x="2392270" y="3315471"/>
        <a:ext cx="2520961" cy="575714"/>
      </dsp:txXfrm>
    </dsp:sp>
    <dsp:sp modelId="{42E3547E-AF77-427C-8746-6B8B23CF641A}">
      <dsp:nvSpPr>
        <dsp:cNvPr id="0" name=""/>
        <dsp:cNvSpPr/>
      </dsp:nvSpPr>
      <dsp:spPr>
        <a:xfrm>
          <a:off x="2517384" y="2570400"/>
          <a:ext cx="2199964" cy="248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 rIns="0" bIns="6350" numCol="1" spcCol="1270" anchor="ctr" anchorCtr="0">
          <a:noAutofit/>
        </a:bodyPr>
        <a:lstStyle/>
        <a:p>
          <a:pPr lvl="0" algn="l" defTabSz="222250">
            <a:lnSpc>
              <a:spcPct val="90000"/>
            </a:lnSpc>
            <a:spcBef>
              <a:spcPct val="0"/>
            </a:spcBef>
            <a:spcAft>
              <a:spcPct val="35000"/>
            </a:spcAft>
          </a:pPr>
          <a:endParaRPr lang="en-US" sz="500" kern="1200" dirty="0"/>
        </a:p>
      </dsp:txBody>
      <dsp:txXfrm>
        <a:off x="2517384" y="2570400"/>
        <a:ext cx="2199964" cy="24869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4B70A7-F5D3-BD47-8E84-A5765A6F4570}"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74477D-8B5C-2C43-83CD-A65A1DF1467B}" type="slidenum">
              <a:rPr lang="en-US" smtClean="0"/>
              <a:t>‹#›</a:t>
            </a:fld>
            <a:endParaRPr lang="en-US"/>
          </a:p>
        </p:txBody>
      </p:sp>
    </p:spTree>
    <p:extLst>
      <p:ext uri="{BB962C8B-B14F-4D97-AF65-F5344CB8AC3E}">
        <p14:creationId xmlns:p14="http://schemas.microsoft.com/office/powerpoint/2010/main" val="35334108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F7256-FD5D-407F-9989-6C314074609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439733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15C9884-A606-0F42-9ACC-1B774CA1BF32}"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979904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5C9884-A606-0F42-9ACC-1B774CA1BF32}"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299272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5C9884-A606-0F42-9ACC-1B774CA1BF32}"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369625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5C9884-A606-0F42-9ACC-1B774CA1BF32}"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90162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15C9884-A606-0F42-9ACC-1B774CA1BF32}"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1312691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15C9884-A606-0F42-9ACC-1B774CA1BF32}"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3803914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15C9884-A606-0F42-9ACC-1B774CA1BF32}" type="datetimeFigureOut">
              <a:rPr lang="en-US" smtClean="0"/>
              <a:t>27/02/20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270510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15C9884-A606-0F42-9ACC-1B774CA1BF32}" type="datetimeFigureOut">
              <a:rPr lang="en-US" smtClean="0"/>
              <a:t>27/02/20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2968428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5C9884-A606-0F42-9ACC-1B774CA1BF32}" type="datetimeFigureOut">
              <a:rPr lang="en-US" smtClean="0"/>
              <a:t>27/02/20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378275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5C9884-A606-0F42-9ACC-1B774CA1BF32}"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2955059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5C9884-A606-0F42-9ACC-1B774CA1BF32}"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C4444-3696-1D49-9EFB-E587DFE48E19}" type="slidenum">
              <a:rPr lang="en-US" smtClean="0"/>
              <a:t>‹#›</a:t>
            </a:fld>
            <a:endParaRPr lang="en-US"/>
          </a:p>
        </p:txBody>
      </p:sp>
    </p:spTree>
    <p:extLst>
      <p:ext uri="{BB962C8B-B14F-4D97-AF65-F5344CB8AC3E}">
        <p14:creationId xmlns:p14="http://schemas.microsoft.com/office/powerpoint/2010/main" val="172651978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C9884-A606-0F42-9ACC-1B774CA1BF32}" type="datetimeFigureOut">
              <a:rPr lang="en-US" smtClean="0"/>
              <a:t>27/02/20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C4444-3696-1D49-9EFB-E587DFE48E19}" type="slidenum">
              <a:rPr lang="en-US" smtClean="0"/>
              <a:t>‹#›</a:t>
            </a:fld>
            <a:endParaRPr lang="en-US"/>
          </a:p>
        </p:txBody>
      </p:sp>
    </p:spTree>
    <p:extLst>
      <p:ext uri="{BB962C8B-B14F-4D97-AF65-F5344CB8AC3E}">
        <p14:creationId xmlns:p14="http://schemas.microsoft.com/office/powerpoint/2010/main" val="3051806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0-02-27 at 10.31.5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4510"/>
          </a:xfrm>
          <a:prstGeom prst="rect">
            <a:avLst/>
          </a:prstGeom>
        </p:spPr>
      </p:pic>
    </p:spTree>
    <p:extLst>
      <p:ext uri="{BB962C8B-B14F-4D97-AF65-F5344CB8AC3E}">
        <p14:creationId xmlns:p14="http://schemas.microsoft.com/office/powerpoint/2010/main" val="2750514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6792" y="1161547"/>
            <a:ext cx="2525824" cy="461665"/>
          </a:xfrm>
          <a:prstGeom prst="rect">
            <a:avLst/>
          </a:prstGeom>
          <a:solidFill>
            <a:schemeClr val="accent1">
              <a:lumMod val="20000"/>
              <a:lumOff val="80000"/>
            </a:schemeClr>
          </a:solidFill>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en-GB" sz="1200" b="0" i="0" u="sng"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Underline</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date and title using a pencil and ruler)</a:t>
            </a:r>
          </a:p>
        </p:txBody>
      </p:sp>
      <p:sp>
        <p:nvSpPr>
          <p:cNvPr id="5" name="TextBox 4"/>
          <p:cNvSpPr txBox="1"/>
          <p:nvPr/>
        </p:nvSpPr>
        <p:spPr>
          <a:xfrm>
            <a:off x="161849" y="1942519"/>
            <a:ext cx="3835301" cy="3785652"/>
          </a:xfrm>
          <a:prstGeom prst="rect">
            <a:avLst/>
          </a:prstGeom>
          <a:solidFill>
            <a:srgbClr val="FCC02E"/>
          </a:solidFill>
          <a:ln>
            <a:noFill/>
          </a:ln>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Lesson Objectives</a:t>
            </a: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lvl="0"/>
            <a:r>
              <a:rPr lang="en-GB" sz="2400" dirty="0"/>
              <a:t>L.O. To understand the changes brought about by the relationship between these two key figures</a:t>
            </a:r>
            <a:r>
              <a:rPr lang="en-GB" sz="2400" dirty="0" smtClean="0"/>
              <a:t>.</a:t>
            </a:r>
          </a:p>
          <a:p>
            <a:pPr lvl="0"/>
            <a:endParaRPr lang="en-GB" sz="2400" dirty="0"/>
          </a:p>
          <a:p>
            <a:r>
              <a:rPr lang="en-GB" sz="2400" dirty="0"/>
              <a:t>L.O. To analyse the wider response to this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endParaRPr>
          </a:p>
        </p:txBody>
      </p:sp>
      <p:sp>
        <p:nvSpPr>
          <p:cNvPr id="7" name="TextBox 6"/>
          <p:cNvSpPr txBox="1"/>
          <p:nvPr/>
        </p:nvSpPr>
        <p:spPr>
          <a:xfrm>
            <a:off x="1170826" y="296232"/>
            <a:ext cx="6029713" cy="1754327"/>
          </a:xfrm>
          <a:prstGeom prst="rect">
            <a:avLst/>
          </a:prstGeom>
          <a:noFill/>
        </p:spPr>
        <p:txBody>
          <a:bodyPr wrap="square" rtlCol="0">
            <a:spAutoFit/>
          </a:bodyPr>
          <a:lstStyle/>
          <a:p>
            <a:pPr lvl="0" defTabSz="1219170">
              <a:defRPr/>
            </a:pPr>
            <a:r>
              <a:rPr lang="en-GB" sz="3600" b="1" u="sng" dirty="0"/>
              <a:t>The impact of Cleopatra and Caesar’s relationship on Egypt and Rome</a:t>
            </a:r>
            <a:endParaRPr kumimoji="0" lang="en-GB" sz="4000" b="1" i="0" u="sng" strike="noStrike" kern="0" cap="none" spc="0" normalizeH="0" baseline="0" noProof="0" dirty="0">
              <a:ln>
                <a:noFill/>
              </a:ln>
              <a:solidFill>
                <a:srgbClr val="000000"/>
              </a:solidFill>
              <a:effectLst/>
              <a:uLnTx/>
              <a:uFillTx/>
              <a:latin typeface="Calibri" panose="020F0502020204030204"/>
              <a:ea typeface="Oswald"/>
              <a:cs typeface="Oswald"/>
              <a:sym typeface="Oswald"/>
            </a:endParaRPr>
          </a:p>
        </p:txBody>
      </p:sp>
      <p:sp>
        <p:nvSpPr>
          <p:cNvPr id="20" name="TextBox 19"/>
          <p:cNvSpPr txBox="1"/>
          <p:nvPr/>
        </p:nvSpPr>
        <p:spPr>
          <a:xfrm>
            <a:off x="6533880" y="200466"/>
            <a:ext cx="237567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CF9CA-01E0-44F4-86AE-C98869E16A83}" type="datetime4">
              <a:rPr kumimoji="0" lang="en-GB" sz="2400" b="1" i="0" u="sng"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February 27, 2020</a:t>
            </a:fld>
            <a:endParaRPr kumimoji="0" lang="en-GB" sz="24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p:cNvSpPr txBox="1"/>
          <p:nvPr/>
        </p:nvSpPr>
        <p:spPr>
          <a:xfrm>
            <a:off x="4168589" y="5618887"/>
            <a:ext cx="4730580" cy="584776"/>
          </a:xfrm>
          <a:prstGeom prst="rect">
            <a:avLst/>
          </a:prstGeom>
          <a:solidFill>
            <a:srgbClr val="FCC02E"/>
          </a:solidFill>
          <a:ln>
            <a:noFill/>
          </a:ln>
          <a:scene3d>
            <a:camera prst="orthographicFront"/>
            <a:lightRig rig="threePt" dir="t"/>
          </a:scene3d>
          <a:sp3d>
            <a:bevelT/>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Key words/Spellings</a:t>
            </a: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Cleopatra, Caesar, annexe, client-monarch</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2" name="Rectangle 21"/>
          <p:cNvSpPr/>
          <p:nvPr/>
        </p:nvSpPr>
        <p:spPr>
          <a:xfrm>
            <a:off x="4168589" y="1458990"/>
            <a:ext cx="4717082" cy="3957073"/>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rPr>
              <a:t>Revise, Review, Recap – Who am 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rPr>
              <a:t>I drowned</a:t>
            </a:r>
            <a:r>
              <a:rPr kumimoji="0" lang="en-GB" sz="2400" b="1" i="0" u="none" strike="noStrike" kern="1200" cap="none" spc="0" normalizeH="0" noProof="0" dirty="0" smtClean="0">
                <a:ln>
                  <a:noFill/>
                </a:ln>
                <a:solidFill>
                  <a:prstClr val="black"/>
                </a:solidFill>
                <a:effectLst/>
                <a:uLnTx/>
                <a:uFillTx/>
                <a:latin typeface="Calibri" panose="020F0502020204030204"/>
                <a:ea typeface="+mn-ea"/>
                <a:cs typeface="+mn-cs"/>
              </a:rPr>
              <a:t> in the Nile</a:t>
            </a:r>
            <a:endPar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rPr>
              <a:t>I was married</a:t>
            </a:r>
            <a:r>
              <a:rPr kumimoji="0" lang="en-GB" sz="2400" b="1" i="0" u="none" strike="noStrike" kern="1200" cap="none" spc="0" normalizeH="0" noProof="0" dirty="0" smtClean="0">
                <a:ln>
                  <a:noFill/>
                </a:ln>
                <a:solidFill>
                  <a:prstClr val="black"/>
                </a:solidFill>
                <a:effectLst/>
                <a:uLnTx/>
                <a:uFillTx/>
                <a:latin typeface="Calibri" panose="020F0502020204030204"/>
                <a:ea typeface="+mn-ea"/>
                <a:cs typeface="+mn-cs"/>
              </a:rPr>
              <a:t> 3 times and had many affairs</a:t>
            </a:r>
            <a:endPar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rPr>
              <a:t>I was beheaded by Ptolemy’s men</a:t>
            </a: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rPr>
              <a:t>I gave</a:t>
            </a:r>
            <a:r>
              <a:rPr kumimoji="0" lang="en-GB" sz="2400" b="1" i="0" u="none" strike="noStrike" kern="1200" cap="none" spc="0" normalizeH="0" noProof="0" dirty="0" smtClean="0">
                <a:ln>
                  <a:noFill/>
                </a:ln>
                <a:solidFill>
                  <a:prstClr val="black"/>
                </a:solidFill>
                <a:effectLst/>
                <a:uLnTx/>
                <a:uFillTx/>
                <a:latin typeface="Calibri" panose="020F0502020204030204"/>
                <a:ea typeface="+mn-ea"/>
                <a:cs typeface="+mn-cs"/>
              </a:rPr>
              <a:t> Roman soldiers horrible food served on cheap plates to try to get rid of them</a:t>
            </a: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lang="en-GB" sz="2400" b="1" baseline="0" dirty="0" smtClean="0">
                <a:solidFill>
                  <a:prstClr val="black"/>
                </a:solidFill>
                <a:latin typeface="Calibri" panose="020F0502020204030204"/>
              </a:rPr>
              <a:t>I</a:t>
            </a:r>
            <a:r>
              <a:rPr lang="en-GB" sz="2400" b="1" dirty="0" smtClean="0">
                <a:solidFill>
                  <a:prstClr val="black"/>
                </a:solidFill>
                <a:latin typeface="Calibri" panose="020F0502020204030204"/>
              </a:rPr>
              <a:t> have the largest library in the Ancient World</a:t>
            </a:r>
            <a:endPar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79849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25910"/>
          </a:xfrm>
          <a:solidFill>
            <a:srgbClr val="D60093"/>
          </a:solidFill>
        </p:spPr>
        <p:style>
          <a:lnRef idx="0">
            <a:schemeClr val="accent2"/>
          </a:lnRef>
          <a:fillRef idx="3">
            <a:schemeClr val="accent2"/>
          </a:fillRef>
          <a:effectRef idx="3">
            <a:schemeClr val="accent2"/>
          </a:effectRef>
          <a:fontRef idx="minor">
            <a:schemeClr val="lt1"/>
          </a:fontRef>
        </p:style>
        <p:txBody>
          <a:bodyPr>
            <a:noAutofit/>
          </a:bodyPr>
          <a:lstStyle/>
          <a:p>
            <a:r>
              <a:rPr lang="en-GB" sz="5400" b="1" u="sng" dirty="0" smtClean="0"/>
              <a:t>Problems for Caesar</a:t>
            </a:r>
            <a:endParaRPr lang="en-GB" sz="5400" b="1" u="sng" dirty="0"/>
          </a:p>
        </p:txBody>
      </p:sp>
      <p:sp>
        <p:nvSpPr>
          <p:cNvPr id="3" name="Content Placeholder 2"/>
          <p:cNvSpPr>
            <a:spLocks noGrp="1"/>
          </p:cNvSpPr>
          <p:nvPr>
            <p:ph idx="1"/>
          </p:nvPr>
        </p:nvSpPr>
        <p:spPr>
          <a:xfrm>
            <a:off x="141954" y="999715"/>
            <a:ext cx="4629149" cy="5592814"/>
          </a:xfrm>
        </p:spPr>
        <p:txBody>
          <a:bodyPr>
            <a:normAutofit fontScale="92500" lnSpcReduction="20000"/>
          </a:bodyPr>
          <a:lstStyle/>
          <a:p>
            <a:pPr marL="0" indent="0">
              <a:buNone/>
            </a:pPr>
            <a:r>
              <a:rPr lang="en-GB" sz="2100" dirty="0" smtClean="0"/>
              <a:t>For the whole of the 4-month siege of Alexandria, Cleopatra remained in the royal palace as Caesar’s companion, and their relationship developed.</a:t>
            </a:r>
          </a:p>
          <a:p>
            <a:pPr marL="0" indent="0">
              <a:buNone/>
            </a:pPr>
            <a:r>
              <a:rPr lang="en-GB" sz="2100" dirty="0" smtClean="0"/>
              <a:t>We can see the immediate impact of this relationship, as Caesar decided to NOT fully annex Egypt as a Roman Province, but to install Cleopatra and her brother (Ptolemy XIV) as a client-monarchs instead. This meant Egypt had far more autonomy than a normal client-state.</a:t>
            </a:r>
          </a:p>
          <a:p>
            <a:pPr marL="0" indent="0">
              <a:buNone/>
            </a:pPr>
            <a:r>
              <a:rPr lang="en-GB" sz="2100" dirty="0" smtClean="0"/>
              <a:t>This makes sense politically, as Rome was too unstable after the Caesar-Pompey civil war to be annexing new states, but the romance of the situation may also explain this decision!</a:t>
            </a:r>
          </a:p>
          <a:p>
            <a:pPr marL="0" indent="0">
              <a:buNone/>
            </a:pPr>
            <a:r>
              <a:rPr lang="en-GB" sz="2100" dirty="0" smtClean="0"/>
              <a:t>Nevertheless, this was not a decision (or a relationship) that was hugely popular with Rome or the Alexandrians. Each side feared too much control/influence coming from the other. </a:t>
            </a:r>
          </a:p>
          <a:p>
            <a:pPr marL="0" indent="0">
              <a:buNone/>
            </a:pPr>
            <a:endParaRPr lang="en-GB" dirty="0"/>
          </a:p>
        </p:txBody>
      </p:sp>
      <p:sp>
        <p:nvSpPr>
          <p:cNvPr id="4" name="Rectangle 3"/>
          <p:cNvSpPr/>
          <p:nvPr/>
        </p:nvSpPr>
        <p:spPr>
          <a:xfrm>
            <a:off x="4933335" y="129414"/>
            <a:ext cx="4126952" cy="2059995"/>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000" b="1" u="sng" dirty="0" smtClean="0"/>
              <a:t>TASK</a:t>
            </a:r>
            <a:r>
              <a:rPr lang="en-GB" sz="2000" dirty="0" smtClean="0"/>
              <a:t>: Read Cassius </a:t>
            </a:r>
            <a:r>
              <a:rPr lang="en-GB" sz="2000" dirty="0" err="1" smtClean="0"/>
              <a:t>Dio</a:t>
            </a:r>
            <a:r>
              <a:rPr lang="en-GB" sz="2000" dirty="0" smtClean="0"/>
              <a:t>, Roman History, 44- 45</a:t>
            </a:r>
            <a:r>
              <a:rPr lang="en-GB" i="1" dirty="0" smtClean="0"/>
              <a:t>.</a:t>
            </a:r>
            <a:endParaRPr lang="en-GB" sz="2000" i="1" dirty="0" smtClean="0"/>
          </a:p>
          <a:p>
            <a:pPr algn="ctr"/>
            <a:r>
              <a:rPr lang="en-GB" sz="2000" dirty="0" smtClean="0"/>
              <a:t>What does </a:t>
            </a:r>
            <a:r>
              <a:rPr lang="en-GB" sz="2000" dirty="0" err="1" smtClean="0"/>
              <a:t>Dio</a:t>
            </a:r>
            <a:r>
              <a:rPr lang="en-GB" sz="2000" dirty="0" smtClean="0"/>
              <a:t> tell us about;</a:t>
            </a:r>
          </a:p>
          <a:p>
            <a:pPr algn="ctr"/>
            <a:endParaRPr lang="en-GB" sz="2000" dirty="0" smtClean="0"/>
          </a:p>
          <a:p>
            <a:pPr marL="342900" indent="-342900" algn="ctr">
              <a:buFont typeface="+mj-lt"/>
              <a:buAutoNum type="arabicPeriod"/>
            </a:pPr>
            <a:r>
              <a:rPr lang="en-GB" sz="2000" dirty="0" smtClean="0"/>
              <a:t>What was at the centre of Caesar’s decision to install Cleopatra as Queen?</a:t>
            </a:r>
          </a:p>
          <a:p>
            <a:pPr marL="342900" indent="-342900" algn="ctr">
              <a:buFont typeface="+mj-lt"/>
              <a:buAutoNum type="arabicPeriod"/>
            </a:pPr>
            <a:r>
              <a:rPr lang="en-GB" sz="2000" dirty="0" smtClean="0"/>
              <a:t>What issues Caesar still faced back in Rome?</a:t>
            </a:r>
            <a:endParaRPr lang="en-GB" sz="2000" dirty="0"/>
          </a:p>
        </p:txBody>
      </p:sp>
      <p:sp>
        <p:nvSpPr>
          <p:cNvPr id="5" name="Rectangle 4"/>
          <p:cNvSpPr/>
          <p:nvPr/>
        </p:nvSpPr>
        <p:spPr>
          <a:xfrm>
            <a:off x="4933334" y="2318821"/>
            <a:ext cx="4126952" cy="208575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b="1" u="sng" dirty="0" smtClean="0"/>
              <a:t>TASK 2</a:t>
            </a:r>
            <a:r>
              <a:rPr lang="en-GB" sz="2000" dirty="0" smtClean="0"/>
              <a:t>: read p.175- (top half of) 176.</a:t>
            </a:r>
          </a:p>
          <a:p>
            <a:pPr algn="ctr"/>
            <a:endParaRPr lang="en-GB" sz="2000" dirty="0"/>
          </a:p>
          <a:p>
            <a:pPr algn="ctr"/>
            <a:r>
              <a:rPr lang="en-GB" sz="2000" dirty="0" smtClean="0"/>
              <a:t>Create a spider diagram/ bullet point list of the challenges and problems that Caesar faced now that he was in Egypt and had established Cleopatra as Queen.</a:t>
            </a:r>
            <a:endParaRPr lang="en-GB" sz="2000" dirty="0"/>
          </a:p>
        </p:txBody>
      </p:sp>
      <p:sp>
        <p:nvSpPr>
          <p:cNvPr id="6" name="Rectangle 5"/>
          <p:cNvSpPr/>
          <p:nvPr/>
        </p:nvSpPr>
        <p:spPr>
          <a:xfrm>
            <a:off x="4933333" y="5151549"/>
            <a:ext cx="1982621" cy="1558344"/>
          </a:xfrm>
          <a:prstGeom prst="rect">
            <a:avLst/>
          </a:prstGeom>
          <a:ln w="5715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u="sng" dirty="0" smtClean="0"/>
              <a:t>CHALLENGE A</a:t>
            </a:r>
            <a:r>
              <a:rPr lang="en-GB" dirty="0" smtClean="0"/>
              <a:t>:</a:t>
            </a:r>
          </a:p>
          <a:p>
            <a:pPr algn="ctr"/>
            <a:r>
              <a:rPr lang="en-GB" dirty="0" smtClean="0"/>
              <a:t>What can we learn from </a:t>
            </a:r>
            <a:r>
              <a:rPr lang="en-GB" dirty="0" err="1" smtClean="0"/>
              <a:t>Dio</a:t>
            </a:r>
            <a:r>
              <a:rPr lang="en-GB" dirty="0" smtClean="0"/>
              <a:t>, Roman History, 44 about Caesar’s influence in Egypt? (5)</a:t>
            </a:r>
            <a:endParaRPr lang="en-GB" dirty="0"/>
          </a:p>
        </p:txBody>
      </p:sp>
      <p:sp>
        <p:nvSpPr>
          <p:cNvPr id="7" name="Rectangle 6"/>
          <p:cNvSpPr/>
          <p:nvPr/>
        </p:nvSpPr>
        <p:spPr>
          <a:xfrm>
            <a:off x="7078184" y="5151549"/>
            <a:ext cx="1982102" cy="1558344"/>
          </a:xfrm>
          <a:prstGeom prst="rect">
            <a:avLst/>
          </a:prstGeom>
          <a:ln w="5715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u="sng" dirty="0" smtClean="0"/>
              <a:t>CHALLENGE B</a:t>
            </a:r>
            <a:r>
              <a:rPr lang="en-GB" dirty="0" smtClean="0"/>
              <a:t>:</a:t>
            </a:r>
          </a:p>
          <a:p>
            <a:pPr algn="ctr"/>
            <a:r>
              <a:rPr lang="en-GB" dirty="0" smtClean="0"/>
              <a:t>How accurate do you think </a:t>
            </a:r>
            <a:r>
              <a:rPr lang="en-GB" dirty="0" err="1" smtClean="0"/>
              <a:t>Dio’s</a:t>
            </a:r>
            <a:r>
              <a:rPr lang="en-GB" dirty="0" smtClean="0"/>
              <a:t> portrayal of Caesar’s involvement with Egypt is? (5)</a:t>
            </a:r>
            <a:endParaRPr lang="en-GB" dirty="0"/>
          </a:p>
        </p:txBody>
      </p:sp>
      <p:sp>
        <p:nvSpPr>
          <p:cNvPr id="8" name="Rectangle 7"/>
          <p:cNvSpPr/>
          <p:nvPr/>
        </p:nvSpPr>
        <p:spPr>
          <a:xfrm rot="510226">
            <a:off x="5112260" y="4744502"/>
            <a:ext cx="1651715" cy="309093"/>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smtClean="0"/>
              <a:t>Source analysis!</a:t>
            </a:r>
            <a:endParaRPr lang="en-GB" b="1" dirty="0"/>
          </a:p>
        </p:txBody>
      </p:sp>
      <p:sp>
        <p:nvSpPr>
          <p:cNvPr id="9" name="Rectangle 8"/>
          <p:cNvSpPr/>
          <p:nvPr/>
        </p:nvSpPr>
        <p:spPr>
          <a:xfrm rot="21178916">
            <a:off x="7118068" y="4623530"/>
            <a:ext cx="1902332" cy="437882"/>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Check your cheat sheet!</a:t>
            </a:r>
            <a:endParaRPr lang="en-GB"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7899637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40658"/>
          </a:xfrm>
          <a:solidFill>
            <a:srgbClr val="D60093"/>
          </a:solidFill>
        </p:spPr>
        <p:style>
          <a:lnRef idx="0">
            <a:schemeClr val="accent2"/>
          </a:lnRef>
          <a:fillRef idx="3">
            <a:schemeClr val="accent2"/>
          </a:fillRef>
          <a:effectRef idx="3">
            <a:schemeClr val="accent2"/>
          </a:effectRef>
          <a:fontRef idx="minor">
            <a:schemeClr val="lt1"/>
          </a:fontRef>
        </p:style>
        <p:txBody>
          <a:bodyPr>
            <a:normAutofit/>
          </a:bodyPr>
          <a:lstStyle/>
          <a:p>
            <a:r>
              <a:rPr lang="en-GB" sz="4800" b="1" u="sng" dirty="0" smtClean="0"/>
              <a:t>Benefits for Cleopatra and Caesar</a:t>
            </a:r>
            <a:endParaRPr lang="en-GB" sz="4800"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4554681"/>
              </p:ext>
            </p:extLst>
          </p:nvPr>
        </p:nvGraphicFramePr>
        <p:xfrm>
          <a:off x="-1349476" y="1047135"/>
          <a:ext cx="6791632" cy="43507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882513" y="840659"/>
            <a:ext cx="5121378" cy="4453783"/>
          </a:xfrm>
          <a:prstGeom prst="rect">
            <a:avLst/>
          </a:prstGeom>
          <a:noFill/>
        </p:spPr>
        <p:txBody>
          <a:bodyPr wrap="square" rtlCol="0">
            <a:spAutoFit/>
          </a:bodyPr>
          <a:lstStyle/>
          <a:p>
            <a:pPr>
              <a:lnSpc>
                <a:spcPct val="150000"/>
              </a:lnSpc>
            </a:pPr>
            <a:r>
              <a:rPr lang="en-GB" sz="1900" dirty="0" smtClean="0"/>
              <a:t>The relationship that developed between Cleopatra and Julius Caesar was one that was beneficial to both of them. The evidence does seem to suggest that there was genuine emotion between them, but it cannot be denied that it also came with distinct political advantages.</a:t>
            </a:r>
          </a:p>
          <a:p>
            <a:pPr>
              <a:lnSpc>
                <a:spcPct val="150000"/>
              </a:lnSpc>
            </a:pPr>
            <a:r>
              <a:rPr lang="en-GB" sz="1900" dirty="0" smtClean="0"/>
              <a:t>Cleopatra, for example, was finally given the stability she needed to rule Egypt as she saw fit! Caesar was allowed to explore a nation he had long been interested in.</a:t>
            </a:r>
            <a:endParaRPr lang="en-GB" sz="1900" dirty="0"/>
          </a:p>
        </p:txBody>
      </p:sp>
      <p:sp>
        <p:nvSpPr>
          <p:cNvPr id="7" name="Rectangle 6"/>
          <p:cNvSpPr/>
          <p:nvPr/>
        </p:nvSpPr>
        <p:spPr>
          <a:xfrm>
            <a:off x="2859110" y="4441646"/>
            <a:ext cx="3855094" cy="225160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000" b="1" u="sng" dirty="0" smtClean="0"/>
              <a:t>TASK</a:t>
            </a:r>
            <a:r>
              <a:rPr lang="en-GB" sz="2000" dirty="0" smtClean="0"/>
              <a:t>: using p.176-177 (</a:t>
            </a:r>
            <a:r>
              <a:rPr lang="en-GB" sz="1600" i="1" dirty="0" smtClean="0"/>
              <a:t>NOT including the section on the birth of Caesarion!), </a:t>
            </a:r>
            <a:r>
              <a:rPr lang="en-GB" sz="2000" dirty="0" smtClean="0"/>
              <a:t>create a Venn diagram recording the benefits of the relationship for Cleopatra and Julius Caesar.</a:t>
            </a:r>
          </a:p>
          <a:p>
            <a:pPr algn="ctr"/>
            <a:endParaRPr lang="en-GB" sz="2000" dirty="0" smtClean="0"/>
          </a:p>
          <a:p>
            <a:pPr algn="ctr"/>
            <a:r>
              <a:rPr lang="en-GB" sz="2000" dirty="0" smtClean="0"/>
              <a:t>Include both political, and personal, benefits. </a:t>
            </a:r>
            <a:endParaRPr lang="en-GB" sz="2000" dirty="0"/>
          </a:p>
        </p:txBody>
      </p:sp>
      <p:sp>
        <p:nvSpPr>
          <p:cNvPr id="3" name="Rectangle 2"/>
          <p:cNvSpPr/>
          <p:nvPr/>
        </p:nvSpPr>
        <p:spPr>
          <a:xfrm>
            <a:off x="6838682" y="4185634"/>
            <a:ext cx="2165210" cy="2507620"/>
          </a:xfrm>
          <a:prstGeom prst="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u="sng" dirty="0" smtClean="0">
                <a:solidFill>
                  <a:srgbClr val="FF0000"/>
                </a:solidFill>
              </a:rPr>
              <a:t>CHALLENGE</a:t>
            </a:r>
            <a:r>
              <a:rPr lang="en-GB" sz="2000" dirty="0" smtClean="0"/>
              <a:t>: </a:t>
            </a:r>
          </a:p>
          <a:p>
            <a:pPr algn="ctr"/>
            <a:endParaRPr lang="en-GB" sz="2000" dirty="0" smtClean="0"/>
          </a:p>
          <a:p>
            <a:pPr algn="ctr"/>
            <a:r>
              <a:rPr lang="en-GB" sz="2000" dirty="0" smtClean="0"/>
              <a:t>To what extent do you agree that a benefit for Caesar, does not necessarily mean a benefit for Rome?</a:t>
            </a:r>
            <a:endParaRPr lang="en-GB" sz="2000" dirty="0"/>
          </a:p>
        </p:txBody>
      </p:sp>
    </p:spTree>
    <p:extLst>
      <p:ext uri="{BB962C8B-B14F-4D97-AF65-F5344CB8AC3E}">
        <p14:creationId xmlns:p14="http://schemas.microsoft.com/office/powerpoint/2010/main" val="39450151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65914"/>
          </a:xfrm>
          <a:solidFill>
            <a:srgbClr val="D60093"/>
          </a:solidFill>
        </p:spPr>
        <p:style>
          <a:lnRef idx="0">
            <a:schemeClr val="accent2"/>
          </a:lnRef>
          <a:fillRef idx="3">
            <a:schemeClr val="accent2"/>
          </a:fillRef>
          <a:effectRef idx="3">
            <a:schemeClr val="accent2"/>
          </a:effectRef>
          <a:fontRef idx="minor">
            <a:schemeClr val="lt1"/>
          </a:fontRef>
        </p:style>
        <p:txBody>
          <a:bodyPr>
            <a:noAutofit/>
          </a:bodyPr>
          <a:lstStyle/>
          <a:p>
            <a:r>
              <a:rPr lang="en-GB" sz="3200" b="1" u="sng" dirty="0" smtClean="0"/>
              <a:t>Exam practise –</a:t>
            </a:r>
            <a:r>
              <a:rPr lang="en-GB" sz="3200" dirty="0"/>
              <a:t>What was the significance of Cleopatra’s relationship with Julius Caesar? (10</a:t>
            </a:r>
            <a:r>
              <a:rPr lang="en-GB" sz="3200" dirty="0" smtClean="0"/>
              <a:t>).</a:t>
            </a:r>
            <a:endParaRPr lang="en-GB" sz="3200" b="1" u="sng"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1134163"/>
              </p:ext>
            </p:extLst>
          </p:nvPr>
        </p:nvGraphicFramePr>
        <p:xfrm>
          <a:off x="3457978" y="627890"/>
          <a:ext cx="5544888" cy="6673904"/>
        </p:xfrm>
        <a:graphic>
          <a:graphicData uri="http://schemas.openxmlformats.org/drawingml/2006/table">
            <a:tbl>
              <a:tblPr firstRow="1" bandRow="1">
                <a:tableStyleId>{5C22544A-7EE6-4342-B048-85BDC9FD1C3A}</a:tableStyleId>
              </a:tblPr>
              <a:tblGrid>
                <a:gridCol w="569891">
                  <a:extLst>
                    <a:ext uri="{9D8B030D-6E8A-4147-A177-3AD203B41FA5}">
                      <a16:colId xmlns="" xmlns:a16="http://schemas.microsoft.com/office/drawing/2014/main" val="2191509791"/>
                    </a:ext>
                  </a:extLst>
                </a:gridCol>
                <a:gridCol w="415343">
                  <a:extLst>
                    <a:ext uri="{9D8B030D-6E8A-4147-A177-3AD203B41FA5}">
                      <a16:colId xmlns="" xmlns:a16="http://schemas.microsoft.com/office/drawing/2014/main" val="1105110964"/>
                    </a:ext>
                  </a:extLst>
                </a:gridCol>
                <a:gridCol w="4559654">
                  <a:extLst>
                    <a:ext uri="{9D8B030D-6E8A-4147-A177-3AD203B41FA5}">
                      <a16:colId xmlns="" xmlns:a16="http://schemas.microsoft.com/office/drawing/2014/main" val="899300681"/>
                    </a:ext>
                  </a:extLst>
                </a:gridCol>
              </a:tblGrid>
              <a:tr h="406014">
                <a:tc gridSpan="3">
                  <a:txBody>
                    <a:bodyPr/>
                    <a:lstStyle/>
                    <a:p>
                      <a:r>
                        <a:rPr lang="en-GB" sz="2000" dirty="0" smtClean="0"/>
                        <a:t>Question</a:t>
                      </a:r>
                      <a:r>
                        <a:rPr lang="en-GB" sz="2000" baseline="0" dirty="0" smtClean="0"/>
                        <a:t> 14. – 10 marks.</a:t>
                      </a:r>
                      <a:endParaRPr lang="en-GB" sz="2000" dirty="0"/>
                    </a:p>
                  </a:txBody>
                  <a:tcPr marL="68580" marR="68580"/>
                </a:tc>
                <a:tc hMerge="1">
                  <a:txBody>
                    <a:bodyPr/>
                    <a:lstStyle/>
                    <a:p>
                      <a:endParaRPr lang="en-GB" dirty="0"/>
                    </a:p>
                  </a:txBody>
                  <a:tcPr/>
                </a:tc>
                <a:tc hMerge="1">
                  <a:txBody>
                    <a:bodyPr/>
                    <a:lstStyle/>
                    <a:p>
                      <a:endParaRPr lang="en-GB" dirty="0"/>
                    </a:p>
                  </a:txBody>
                  <a:tcPr/>
                </a:tc>
                <a:extLst>
                  <a:ext uri="{0D108BD9-81ED-4DB2-BD59-A6C34878D82A}">
                    <a16:rowId xmlns="" xmlns:a16="http://schemas.microsoft.com/office/drawing/2014/main" val="167907965"/>
                  </a:ext>
                </a:extLst>
              </a:tr>
              <a:tr h="1167985">
                <a:tc>
                  <a:txBody>
                    <a:bodyPr/>
                    <a:lstStyle/>
                    <a:p>
                      <a:r>
                        <a:rPr lang="en-GB" sz="1400" b="1" dirty="0" smtClean="0"/>
                        <a:t>Level 5</a:t>
                      </a:r>
                      <a:endParaRPr lang="en-GB" sz="1400" b="1" dirty="0"/>
                    </a:p>
                  </a:txBody>
                  <a:tcPr marL="68580" marR="68580"/>
                </a:tc>
                <a:tc>
                  <a:txBody>
                    <a:bodyPr/>
                    <a:lstStyle/>
                    <a:p>
                      <a:r>
                        <a:rPr lang="en-GB" sz="1400" b="1" dirty="0" smtClean="0"/>
                        <a:t>9-10</a:t>
                      </a:r>
                      <a:endParaRPr lang="en-GB" sz="1400" b="1" dirty="0"/>
                    </a:p>
                  </a:txBody>
                  <a:tcPr marL="68580" marR="68580"/>
                </a:tc>
                <a:tc>
                  <a:txBody>
                    <a:bodyPr/>
                    <a:lstStyle/>
                    <a:p>
                      <a:r>
                        <a:rPr lang="en-GB" sz="1600" b="1" dirty="0" smtClean="0"/>
                        <a:t>Range of detailed </a:t>
                      </a:r>
                      <a:r>
                        <a:rPr lang="en-GB" sz="1600" dirty="0" smtClean="0"/>
                        <a:t>and accurate knowledge and a developed understanding that is fully relevant to the question. (AO1)</a:t>
                      </a:r>
                    </a:p>
                    <a:p>
                      <a:r>
                        <a:rPr lang="en-GB" sz="1600" dirty="0" smtClean="0"/>
                        <a:t>Full explanation and thorough, </a:t>
                      </a:r>
                      <a:r>
                        <a:rPr lang="en-GB" sz="1600" b="1" dirty="0" smtClean="0"/>
                        <a:t>convincing analysis </a:t>
                      </a:r>
                      <a:r>
                        <a:rPr lang="en-GB" sz="1600" dirty="0" smtClean="0"/>
                        <a:t>of the issue in the question, arriving at substantiated and developed judgements. (AO2)</a:t>
                      </a:r>
                      <a:endParaRPr lang="en-GB" sz="1600" dirty="0"/>
                    </a:p>
                  </a:txBody>
                  <a:tcPr marL="68580" marR="68580"/>
                </a:tc>
                <a:extLst>
                  <a:ext uri="{0D108BD9-81ED-4DB2-BD59-A6C34878D82A}">
                    <a16:rowId xmlns="" xmlns:a16="http://schemas.microsoft.com/office/drawing/2014/main" val="2680120033"/>
                  </a:ext>
                </a:extLst>
              </a:tr>
              <a:tr h="1434953">
                <a:tc>
                  <a:txBody>
                    <a:bodyPr/>
                    <a:lstStyle/>
                    <a:p>
                      <a:r>
                        <a:rPr lang="en-GB" sz="1400" b="1" dirty="0" smtClean="0"/>
                        <a:t>Level 4</a:t>
                      </a:r>
                      <a:endParaRPr lang="en-GB" sz="1400" b="1" dirty="0"/>
                    </a:p>
                  </a:txBody>
                  <a:tcPr marL="68580" marR="68580"/>
                </a:tc>
                <a:tc>
                  <a:txBody>
                    <a:bodyPr/>
                    <a:lstStyle/>
                    <a:p>
                      <a:r>
                        <a:rPr lang="en-GB" sz="1400" b="1" dirty="0" smtClean="0"/>
                        <a:t>7-8</a:t>
                      </a:r>
                      <a:endParaRPr lang="en-GB" sz="1400" b="1" dirty="0"/>
                    </a:p>
                  </a:txBody>
                  <a:tcPr marL="68580" marR="68580"/>
                </a:tc>
                <a:tc>
                  <a:txBody>
                    <a:bodyPr/>
                    <a:lstStyle/>
                    <a:p>
                      <a:r>
                        <a:rPr lang="en-GB" sz="1600" dirty="0" smtClean="0"/>
                        <a:t>Accurate knowledge and a developed understanding that is fully relevant to the question. (AO1)</a:t>
                      </a:r>
                    </a:p>
                    <a:p>
                      <a:r>
                        <a:rPr lang="en-GB" sz="1600" dirty="0" smtClean="0"/>
                        <a:t>Full explanation and analysis of the issue in the question arriving at substantiated judgements, </a:t>
                      </a:r>
                      <a:r>
                        <a:rPr lang="en-GB" sz="1600" b="1" dirty="0" smtClean="0"/>
                        <a:t>but these are not consistently well-developed</a:t>
                      </a:r>
                      <a:r>
                        <a:rPr lang="en-GB" sz="1600" dirty="0" smtClean="0"/>
                        <a:t>. AO2</a:t>
                      </a:r>
                      <a:endParaRPr lang="en-GB" sz="1600" dirty="0"/>
                    </a:p>
                  </a:txBody>
                  <a:tcPr marL="68580" marR="68580"/>
                </a:tc>
                <a:extLst>
                  <a:ext uri="{0D108BD9-81ED-4DB2-BD59-A6C34878D82A}">
                    <a16:rowId xmlns="" xmlns:a16="http://schemas.microsoft.com/office/drawing/2014/main" val="2019454736"/>
                  </a:ext>
                </a:extLst>
              </a:tr>
              <a:tr h="1167985">
                <a:tc>
                  <a:txBody>
                    <a:bodyPr/>
                    <a:lstStyle/>
                    <a:p>
                      <a:r>
                        <a:rPr lang="en-GB" sz="1400" b="1" dirty="0" smtClean="0"/>
                        <a:t>Level 3</a:t>
                      </a:r>
                      <a:endParaRPr lang="en-GB" sz="1400" b="1" dirty="0"/>
                    </a:p>
                  </a:txBody>
                  <a:tcPr marL="68580" marR="68580"/>
                </a:tc>
                <a:tc>
                  <a:txBody>
                    <a:bodyPr/>
                    <a:lstStyle/>
                    <a:p>
                      <a:r>
                        <a:rPr lang="en-GB" sz="1400" b="1" dirty="0" smtClean="0"/>
                        <a:t>6-5</a:t>
                      </a:r>
                      <a:endParaRPr lang="en-GB" sz="1400" b="1" dirty="0"/>
                    </a:p>
                  </a:txBody>
                  <a:tcPr marL="68580" marR="68580"/>
                </a:tc>
                <a:tc>
                  <a:txBody>
                    <a:bodyPr/>
                    <a:lstStyle/>
                    <a:p>
                      <a:r>
                        <a:rPr lang="en-GB" sz="1600" dirty="0" smtClean="0"/>
                        <a:t>Demonstrates accurate knowledge and </a:t>
                      </a:r>
                      <a:r>
                        <a:rPr lang="en-GB" sz="1600" b="1" dirty="0" smtClean="0"/>
                        <a:t>some understanding</a:t>
                      </a:r>
                      <a:r>
                        <a:rPr lang="en-GB" sz="1600" dirty="0" smtClean="0"/>
                        <a:t> that is relevant to the question. (AO1) </a:t>
                      </a:r>
                    </a:p>
                    <a:p>
                      <a:r>
                        <a:rPr lang="en-GB" sz="1600" dirty="0" smtClean="0"/>
                        <a:t>Linked to an analysis and explanation of the issue in the question but </a:t>
                      </a:r>
                      <a:r>
                        <a:rPr lang="en-GB" sz="1600" b="1" dirty="0" smtClean="0"/>
                        <a:t>judgements may not always be made explicit. </a:t>
                      </a:r>
                      <a:r>
                        <a:rPr lang="en-GB" sz="1600" dirty="0" smtClean="0"/>
                        <a:t>(AO2)</a:t>
                      </a:r>
                      <a:endParaRPr lang="en-GB" sz="1600" dirty="0"/>
                    </a:p>
                  </a:txBody>
                  <a:tcPr marL="68580" marR="68580"/>
                </a:tc>
                <a:extLst>
                  <a:ext uri="{0D108BD9-81ED-4DB2-BD59-A6C34878D82A}">
                    <a16:rowId xmlns="" xmlns:a16="http://schemas.microsoft.com/office/drawing/2014/main" val="3214254444"/>
                  </a:ext>
                </a:extLst>
              </a:tr>
              <a:tr h="901017">
                <a:tc>
                  <a:txBody>
                    <a:bodyPr/>
                    <a:lstStyle/>
                    <a:p>
                      <a:r>
                        <a:rPr lang="en-GB" sz="1400" b="1" dirty="0" smtClean="0"/>
                        <a:t>Level 2</a:t>
                      </a:r>
                      <a:endParaRPr lang="en-GB" sz="1400" b="1" dirty="0"/>
                    </a:p>
                  </a:txBody>
                  <a:tcPr marL="68580" marR="68580"/>
                </a:tc>
                <a:tc>
                  <a:txBody>
                    <a:bodyPr/>
                    <a:lstStyle/>
                    <a:p>
                      <a:r>
                        <a:rPr lang="en-GB" sz="1400" b="1" dirty="0" smtClean="0"/>
                        <a:t>4-3</a:t>
                      </a:r>
                      <a:endParaRPr lang="en-GB" sz="1400" b="1" dirty="0"/>
                    </a:p>
                  </a:txBody>
                  <a:tcPr marL="68580" marR="68580"/>
                </a:tc>
                <a:tc>
                  <a:txBody>
                    <a:bodyPr/>
                    <a:lstStyle/>
                    <a:p>
                      <a:r>
                        <a:rPr lang="en-GB" sz="1600" dirty="0" smtClean="0"/>
                        <a:t>Demonstrates </a:t>
                      </a:r>
                      <a:r>
                        <a:rPr lang="en-GB" sz="1600" b="1" dirty="0" smtClean="0"/>
                        <a:t>basic knowledge and some understanding </a:t>
                      </a:r>
                      <a:r>
                        <a:rPr lang="en-GB" sz="1600" dirty="0" smtClean="0"/>
                        <a:t>that is relevant to the question. (AO1)</a:t>
                      </a:r>
                    </a:p>
                    <a:p>
                      <a:r>
                        <a:rPr lang="en-GB" sz="1600" b="1" dirty="0" smtClean="0"/>
                        <a:t>Basic explanation of the issue</a:t>
                      </a:r>
                      <a:r>
                        <a:rPr lang="en-GB" sz="1600" dirty="0" smtClean="0"/>
                        <a:t> in the question. (AO2)</a:t>
                      </a:r>
                      <a:endParaRPr lang="en-GB" sz="1600" dirty="0"/>
                    </a:p>
                  </a:txBody>
                  <a:tcPr marL="68580" marR="68580"/>
                </a:tc>
                <a:extLst>
                  <a:ext uri="{0D108BD9-81ED-4DB2-BD59-A6C34878D82A}">
                    <a16:rowId xmlns="" xmlns:a16="http://schemas.microsoft.com/office/drawing/2014/main" val="4024536624"/>
                  </a:ext>
                </a:extLst>
              </a:tr>
              <a:tr h="901017">
                <a:tc>
                  <a:txBody>
                    <a:bodyPr/>
                    <a:lstStyle/>
                    <a:p>
                      <a:r>
                        <a:rPr lang="en-GB" sz="1400" b="1" dirty="0" smtClean="0"/>
                        <a:t>Level 1</a:t>
                      </a:r>
                      <a:endParaRPr lang="en-GB" sz="1400" b="1" dirty="0"/>
                    </a:p>
                  </a:txBody>
                  <a:tcPr marL="68580" marR="68580"/>
                </a:tc>
                <a:tc>
                  <a:txBody>
                    <a:bodyPr/>
                    <a:lstStyle/>
                    <a:p>
                      <a:r>
                        <a:rPr lang="en-GB" sz="1400" b="1" dirty="0" smtClean="0"/>
                        <a:t>2-1</a:t>
                      </a:r>
                      <a:endParaRPr lang="en-GB" sz="1400" b="1" dirty="0"/>
                    </a:p>
                  </a:txBody>
                  <a:tcPr marL="68580" marR="68580"/>
                </a:tc>
                <a:tc>
                  <a:txBody>
                    <a:bodyPr/>
                    <a:lstStyle/>
                    <a:p>
                      <a:r>
                        <a:rPr lang="en-GB" sz="1600" dirty="0" smtClean="0"/>
                        <a:t>Basic knowledge that is relevant to the topic of the question. (AO1) </a:t>
                      </a:r>
                    </a:p>
                    <a:p>
                      <a:r>
                        <a:rPr lang="en-GB" sz="1600" b="1" dirty="0" smtClean="0"/>
                        <a:t>Little or no attempt at a very basic explanation </a:t>
                      </a:r>
                      <a:r>
                        <a:rPr lang="en-GB" sz="1600" dirty="0" smtClean="0"/>
                        <a:t>of the issue in the question. A02</a:t>
                      </a:r>
                      <a:endParaRPr lang="en-GB" sz="1600" dirty="0"/>
                    </a:p>
                  </a:txBody>
                  <a:tcPr marL="68580" marR="68580"/>
                </a:tc>
                <a:extLst>
                  <a:ext uri="{0D108BD9-81ED-4DB2-BD59-A6C34878D82A}">
                    <a16:rowId xmlns="" xmlns:a16="http://schemas.microsoft.com/office/drawing/2014/main" val="2270818195"/>
                  </a:ext>
                </a:extLst>
              </a:tr>
            </a:tbl>
          </a:graphicData>
        </a:graphic>
      </p:graphicFrame>
      <p:sp>
        <p:nvSpPr>
          <p:cNvPr id="6" name="Rectangle 5"/>
          <p:cNvSpPr/>
          <p:nvPr/>
        </p:nvSpPr>
        <p:spPr>
          <a:xfrm rot="21033429">
            <a:off x="3240833" y="1585212"/>
            <a:ext cx="907961" cy="463640"/>
          </a:xfrm>
          <a:prstGeom prst="rect">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b="1" dirty="0" smtClean="0"/>
              <a:t>3 points of discussion</a:t>
            </a:r>
            <a:endParaRPr lang="en-GB" sz="1400" b="1" dirty="0"/>
          </a:p>
        </p:txBody>
      </p:sp>
      <p:sp>
        <p:nvSpPr>
          <p:cNvPr id="7" name="Rectangle 6"/>
          <p:cNvSpPr/>
          <p:nvPr/>
        </p:nvSpPr>
        <p:spPr>
          <a:xfrm rot="20992073">
            <a:off x="3245479" y="3056349"/>
            <a:ext cx="907961" cy="463640"/>
          </a:xfrm>
          <a:prstGeom prst="rect">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b="1" dirty="0" smtClean="0"/>
              <a:t>2-3 points of discussion</a:t>
            </a:r>
            <a:endParaRPr lang="en-GB" sz="1400" b="1" dirty="0"/>
          </a:p>
        </p:txBody>
      </p:sp>
      <p:sp>
        <p:nvSpPr>
          <p:cNvPr id="8" name="Rectangle 7"/>
          <p:cNvSpPr/>
          <p:nvPr/>
        </p:nvSpPr>
        <p:spPr>
          <a:xfrm rot="20922223">
            <a:off x="3243723" y="4326907"/>
            <a:ext cx="907961" cy="463640"/>
          </a:xfrm>
          <a:prstGeom prst="rect">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b="1" dirty="0" smtClean="0"/>
              <a:t>1-2 points of discussion</a:t>
            </a:r>
            <a:endParaRPr lang="en-GB" sz="1400" b="1" dirty="0"/>
          </a:p>
        </p:txBody>
      </p:sp>
      <p:sp>
        <p:nvSpPr>
          <p:cNvPr id="9" name="Rectangle 8"/>
          <p:cNvSpPr/>
          <p:nvPr/>
        </p:nvSpPr>
        <p:spPr>
          <a:xfrm rot="20922223">
            <a:off x="3237944" y="6087473"/>
            <a:ext cx="907961" cy="463640"/>
          </a:xfrm>
          <a:prstGeom prst="rect">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b="1" dirty="0" smtClean="0"/>
              <a:t>1, poor point of discussion</a:t>
            </a:r>
            <a:endParaRPr lang="en-GB" sz="1400" b="1" dirty="0"/>
          </a:p>
        </p:txBody>
      </p:sp>
      <p:sp>
        <p:nvSpPr>
          <p:cNvPr id="10" name="Rectangle 9"/>
          <p:cNvSpPr/>
          <p:nvPr/>
        </p:nvSpPr>
        <p:spPr>
          <a:xfrm>
            <a:off x="48140" y="1068323"/>
            <a:ext cx="3054072" cy="3490405"/>
          </a:xfrm>
          <a:prstGeom prst="rect">
            <a:avLst/>
          </a:prstGeom>
          <a:solidFill>
            <a:schemeClr val="accent2">
              <a:lumMod val="20000"/>
              <a:lumOff val="80000"/>
            </a:schemeClr>
          </a:solidFill>
          <a:ln>
            <a:solidFill>
              <a:srgbClr val="92D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smtClean="0"/>
              <a:t>Remember, key to success if you’re asked about SIGNIFICANCE, is being able to explain WHY the event/ factor/ piece of info you’re demonstrating is significant.</a:t>
            </a:r>
          </a:p>
          <a:p>
            <a:pPr algn="ctr"/>
            <a:endParaRPr lang="en-GB" dirty="0"/>
          </a:p>
          <a:p>
            <a:pPr algn="ctr"/>
            <a:r>
              <a:rPr lang="en-GB" dirty="0" smtClean="0"/>
              <a:t>e.g. Significant for Cleopatra as she now had stability to rule as she wanted =</a:t>
            </a:r>
          </a:p>
          <a:p>
            <a:pPr algn="ctr"/>
            <a:r>
              <a:rPr lang="en-GB" dirty="0" smtClean="0"/>
              <a:t> </a:t>
            </a:r>
          </a:p>
          <a:p>
            <a:pPr algn="ctr"/>
            <a:r>
              <a:rPr lang="en-GB" i="1" dirty="0" smtClean="0"/>
              <a:t>significant BECAUSE she had long aimed to rule without her brothers, and this protected her from revolts that could threaten her power.</a:t>
            </a:r>
            <a:endParaRPr lang="en-GB" i="1" dirty="0"/>
          </a:p>
        </p:txBody>
      </p:sp>
      <p:sp>
        <p:nvSpPr>
          <p:cNvPr id="11" name="Rectangle 10"/>
          <p:cNvSpPr/>
          <p:nvPr/>
        </p:nvSpPr>
        <p:spPr>
          <a:xfrm>
            <a:off x="48141" y="4661136"/>
            <a:ext cx="3164540" cy="2100273"/>
          </a:xfrm>
          <a:prstGeom prst="rect">
            <a:avLst/>
          </a:prstGeom>
          <a:ln w="57150">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b="1" u="sng" dirty="0" smtClean="0"/>
              <a:t>STEP 1</a:t>
            </a:r>
            <a:r>
              <a:rPr lang="en-GB" dirty="0" smtClean="0"/>
              <a:t> – Plan how many points you could make to answer this question.</a:t>
            </a:r>
          </a:p>
          <a:p>
            <a:pPr algn="ctr"/>
            <a:r>
              <a:rPr lang="en-GB" b="1" u="sng" dirty="0" smtClean="0"/>
              <a:t>STEP 2 </a:t>
            </a:r>
            <a:r>
              <a:rPr lang="en-GB" dirty="0" smtClean="0"/>
              <a:t>– plan your explanation of WHY for each point</a:t>
            </a:r>
          </a:p>
          <a:p>
            <a:pPr algn="ctr"/>
            <a:r>
              <a:rPr lang="en-GB" b="1" u="sng" dirty="0" smtClean="0"/>
              <a:t>STEP 3</a:t>
            </a:r>
            <a:r>
              <a:rPr lang="en-GB" dirty="0" smtClean="0"/>
              <a:t> – decide what your conclusion will be – </a:t>
            </a:r>
            <a:r>
              <a:rPr lang="en-GB" sz="1600" i="1" dirty="0" smtClean="0"/>
              <a:t>most significant reason?</a:t>
            </a:r>
            <a:endParaRPr lang="en-GB" sz="1600" i="1" dirty="0"/>
          </a:p>
        </p:txBody>
      </p:sp>
    </p:spTree>
    <p:extLst>
      <p:ext uri="{BB962C8B-B14F-4D97-AF65-F5344CB8AC3E}">
        <p14:creationId xmlns:p14="http://schemas.microsoft.com/office/powerpoint/2010/main" val="1709922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374" y="138492"/>
            <a:ext cx="8943572" cy="5077451"/>
          </a:xfrm>
        </p:spPr>
        <p:txBody>
          <a:bodyPr>
            <a:normAutofit fontScale="85000" lnSpcReduction="10000"/>
          </a:bodyPr>
          <a:lstStyle/>
          <a:p>
            <a:pPr marL="0" indent="0">
              <a:lnSpc>
                <a:spcPct val="150000"/>
              </a:lnSpc>
              <a:buNone/>
            </a:pPr>
            <a:r>
              <a:rPr lang="en-GB" sz="1800" dirty="0"/>
              <a:t>Then, while everybody was feasting to celebrate the agreement, one of Caesar’s slaves, his barber, who noticed everything because he was so timid (he kept his ears open and was here, there, and everywhere) realised that </a:t>
            </a:r>
            <a:r>
              <a:rPr lang="en-GB" sz="1800" dirty="0" err="1"/>
              <a:t>Achillas</a:t>
            </a:r>
            <a:r>
              <a:rPr lang="en-GB" sz="1800" dirty="0"/>
              <a:t> the general and </a:t>
            </a:r>
            <a:r>
              <a:rPr lang="en-GB" sz="1800" dirty="0" err="1"/>
              <a:t>Potheinus</a:t>
            </a:r>
            <a:r>
              <a:rPr lang="en-GB" sz="1800" dirty="0"/>
              <a:t> the eunuch were hatching a plot against Caesar. After Caesar had found out, he had the banqueting-hall guarded and put </a:t>
            </a:r>
            <a:r>
              <a:rPr lang="en-GB" sz="1800" dirty="0" err="1"/>
              <a:t>Potheinus</a:t>
            </a:r>
            <a:r>
              <a:rPr lang="en-GB" sz="1800" dirty="0"/>
              <a:t> to death but </a:t>
            </a:r>
            <a:r>
              <a:rPr lang="en-GB" sz="1800" dirty="0" err="1"/>
              <a:t>Achillas</a:t>
            </a:r>
            <a:r>
              <a:rPr lang="en-GB" sz="1800" dirty="0"/>
              <a:t> escaped to his </a:t>
            </a:r>
            <a:r>
              <a:rPr lang="en-GB" sz="1800" dirty="0" smtClean="0"/>
              <a:t>camp…</a:t>
            </a:r>
          </a:p>
          <a:p>
            <a:pPr marL="0" indent="0">
              <a:lnSpc>
                <a:spcPct val="150000"/>
              </a:lnSpc>
              <a:buNone/>
            </a:pPr>
            <a:r>
              <a:rPr lang="en-GB" sz="1800" dirty="0" smtClean="0"/>
              <a:t>Caesar </a:t>
            </a:r>
            <a:r>
              <a:rPr lang="en-GB" sz="1800" dirty="0"/>
              <a:t>had the problem of being shut off from water, since the canals were dammed up by the enemy. Secondly, when the enemy tried to cut off his fleet, he was forced to resist the danger by using fire, and this spread from the dockyards and destroyed the great library. Thirdly, when a battle arose at Pharos, he jumped from the pier into a small boat and tried to go to the aid of his men in their </a:t>
            </a:r>
            <a:r>
              <a:rPr lang="en-GB" sz="1800" dirty="0" smtClean="0"/>
              <a:t>struggle, </a:t>
            </a:r>
            <a:r>
              <a:rPr lang="en-GB" sz="1800" dirty="0"/>
              <a:t>but the Egyptians sailed up against him from every side so that he threw himself into the sea and with great difficulty escaped by swimming. It is said that at this time too, he was holding many papers in his hand and would not let them </a:t>
            </a:r>
            <a:r>
              <a:rPr lang="en-GB" sz="1800" dirty="0" smtClean="0"/>
              <a:t>go, </a:t>
            </a:r>
            <a:r>
              <a:rPr lang="en-GB" sz="1800" dirty="0"/>
              <a:t>but he held them above water with one hand and swam with the </a:t>
            </a:r>
            <a:r>
              <a:rPr lang="en-GB" sz="1800" dirty="0" smtClean="0"/>
              <a:t>other. </a:t>
            </a:r>
            <a:r>
              <a:rPr lang="en-GB" sz="1800" dirty="0"/>
              <a:t>But finally, after the king had gone over to the enemy, Caesar marched against him and conquered him in a battle where many died and the king himself disappeared. Then, leaving Cleopatra on the throne of </a:t>
            </a:r>
            <a:r>
              <a:rPr lang="en-GB" sz="1800" dirty="0" smtClean="0"/>
              <a:t>Egypt…</a:t>
            </a:r>
          </a:p>
          <a:p>
            <a:pPr marL="0" indent="0" algn="r">
              <a:lnSpc>
                <a:spcPct val="150000"/>
              </a:lnSpc>
              <a:buNone/>
            </a:pPr>
            <a:r>
              <a:rPr lang="en-GB" sz="1800" b="1" u="sng" dirty="0" smtClean="0"/>
              <a:t>Plutarch, Life of Caesar, 49</a:t>
            </a:r>
            <a:endParaRPr lang="en-GB" sz="1800" b="1" u="sng" dirty="0"/>
          </a:p>
        </p:txBody>
      </p:sp>
      <p:sp>
        <p:nvSpPr>
          <p:cNvPr id="4" name="Rectangle 3"/>
          <p:cNvSpPr/>
          <p:nvPr/>
        </p:nvSpPr>
        <p:spPr>
          <a:xfrm>
            <a:off x="200427" y="5306095"/>
            <a:ext cx="2771372" cy="139091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dirty="0" smtClean="0"/>
              <a:t>From whom does Caesar hear the rumour that </a:t>
            </a:r>
            <a:r>
              <a:rPr lang="en-GB" sz="2000" dirty="0" err="1" smtClean="0"/>
              <a:t>Pothinus</a:t>
            </a:r>
            <a:r>
              <a:rPr lang="en-GB" sz="2000" dirty="0" smtClean="0"/>
              <a:t> was plotting his death?</a:t>
            </a:r>
            <a:endParaRPr lang="en-GB" sz="2000" dirty="0"/>
          </a:p>
        </p:txBody>
      </p:sp>
      <p:sp>
        <p:nvSpPr>
          <p:cNvPr id="5" name="Rectangle 4"/>
          <p:cNvSpPr/>
          <p:nvPr/>
        </p:nvSpPr>
        <p:spPr>
          <a:xfrm>
            <a:off x="6224519" y="5306095"/>
            <a:ext cx="2771372" cy="139091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GB" dirty="0" smtClean="0"/>
              <a:t>What supposedly happens to the library of Alexandria during the fighting and how does Caesar protect his papers?</a:t>
            </a:r>
            <a:endParaRPr lang="en-GB" dirty="0"/>
          </a:p>
        </p:txBody>
      </p:sp>
      <p:sp>
        <p:nvSpPr>
          <p:cNvPr id="6" name="Rectangle 5"/>
          <p:cNvSpPr/>
          <p:nvPr/>
        </p:nvSpPr>
        <p:spPr>
          <a:xfrm>
            <a:off x="3212473" y="5306095"/>
            <a:ext cx="2771372" cy="13909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smtClean="0"/>
              <a:t>Who does Caesar leave in charge of Egypt and what do we </a:t>
            </a:r>
            <a:r>
              <a:rPr lang="en-GB" sz="2000" smtClean="0"/>
              <a:t>know are </a:t>
            </a:r>
            <a:r>
              <a:rPr lang="en-GB" sz="2000" dirty="0" smtClean="0"/>
              <a:t>the consequences of his visit?!</a:t>
            </a:r>
            <a:endParaRPr lang="en-GB" sz="2000" dirty="0"/>
          </a:p>
        </p:txBody>
      </p:sp>
    </p:spTree>
    <p:extLst>
      <p:ext uri="{BB962C8B-B14F-4D97-AF65-F5344CB8AC3E}">
        <p14:creationId xmlns:p14="http://schemas.microsoft.com/office/powerpoint/2010/main" val="97442128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TotalTime>
  <Words>1289</Words>
  <Application>Microsoft Macintosh PowerPoint</Application>
  <PresentationFormat>On-screen Show (4:3)</PresentationFormat>
  <Paragraphs>87</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Problems for Caesar</vt:lpstr>
      <vt:lpstr>Benefits for Cleopatra and Caesar</vt:lpstr>
      <vt:lpstr>Exam practise –What was the significance of Cleopatra’s relationship with Julius Caesar? (10).</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Grigsby</dc:creator>
  <cp:lastModifiedBy>Michael Scott</cp:lastModifiedBy>
  <cp:revision>3</cp:revision>
  <dcterms:created xsi:type="dcterms:W3CDTF">2020-02-20T12:05:45Z</dcterms:created>
  <dcterms:modified xsi:type="dcterms:W3CDTF">2020-02-27T10:32:13Z</dcterms:modified>
</cp:coreProperties>
</file>