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82" d="100"/>
          <a:sy n="182" d="100"/>
        </p:scale>
        <p:origin x="-24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C5F7F1-D5DA-1547-B6EF-BD879ED085AA}" type="datetimeFigureOut">
              <a:rPr lang="en-US" smtClean="0"/>
              <a:t>27/02/20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C8AD07-E183-DA4E-A677-4C448ED1D890}" type="slidenum">
              <a:rPr lang="en-US" smtClean="0"/>
              <a:t>‹#›</a:t>
            </a:fld>
            <a:endParaRPr lang="en-US"/>
          </a:p>
        </p:txBody>
      </p:sp>
    </p:spTree>
    <p:extLst>
      <p:ext uri="{BB962C8B-B14F-4D97-AF65-F5344CB8AC3E}">
        <p14:creationId xmlns:p14="http://schemas.microsoft.com/office/powerpoint/2010/main" val="301851774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https://www.youtube.com/watch?v=sakeU_hTHRg – brief</a:t>
            </a:r>
            <a:r>
              <a:rPr lang="en-GB" baseline="0" dirty="0" smtClean="0"/>
              <a:t> intro to key facts about Mark Anthony.</a:t>
            </a:r>
          </a:p>
          <a:p>
            <a:r>
              <a:rPr lang="en-GB" dirty="0" smtClean="0"/>
              <a:t>https://www.youtube.com/watch?v=fG5KbSXqGf8 – 11min video for question grid</a:t>
            </a:r>
            <a:endParaRPr lang="en-GB" dirty="0"/>
          </a:p>
        </p:txBody>
      </p:sp>
      <p:sp>
        <p:nvSpPr>
          <p:cNvPr id="4" name="Slide Number Placeholder 3"/>
          <p:cNvSpPr>
            <a:spLocks noGrp="1"/>
          </p:cNvSpPr>
          <p:nvPr>
            <p:ph type="sldNum" sz="quarter" idx="10"/>
          </p:nvPr>
        </p:nvSpPr>
        <p:spPr/>
        <p:txBody>
          <a:bodyPr/>
          <a:lstStyle/>
          <a:p>
            <a:fld id="{495C2F2A-D905-4D80-AAF3-E82CDCE55F8E}" type="slidenum">
              <a:rPr lang="en-GB" smtClean="0"/>
              <a:t>3</a:t>
            </a:fld>
            <a:endParaRPr lang="en-GB"/>
          </a:p>
        </p:txBody>
      </p:sp>
    </p:spTree>
    <p:extLst>
      <p:ext uri="{BB962C8B-B14F-4D97-AF65-F5344CB8AC3E}">
        <p14:creationId xmlns:p14="http://schemas.microsoft.com/office/powerpoint/2010/main" val="3279142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5C2F2A-D905-4D80-AAF3-E82CDCE55F8E}" type="slidenum">
              <a:rPr lang="en-GB" smtClean="0"/>
              <a:t>5</a:t>
            </a:fld>
            <a:endParaRPr lang="en-GB"/>
          </a:p>
        </p:txBody>
      </p:sp>
    </p:spTree>
    <p:extLst>
      <p:ext uri="{BB962C8B-B14F-4D97-AF65-F5344CB8AC3E}">
        <p14:creationId xmlns:p14="http://schemas.microsoft.com/office/powerpoint/2010/main" val="346273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5E4969C2-0F0C-4D4C-81FA-6511E04AD089}"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2960486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E4969C2-0F0C-4D4C-81FA-6511E04AD089}"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3681504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E4969C2-0F0C-4D4C-81FA-6511E04AD089}"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3707501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5E4969C2-0F0C-4D4C-81FA-6511E04AD089}"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2465191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5E4969C2-0F0C-4D4C-81FA-6511E04AD089}" type="datetimeFigureOut">
              <a:rPr lang="en-US" smtClean="0"/>
              <a:t>27/02/20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96138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5E4969C2-0F0C-4D4C-81FA-6511E04AD089}"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423627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5E4969C2-0F0C-4D4C-81FA-6511E04AD089}" type="datetimeFigureOut">
              <a:rPr lang="en-US" smtClean="0"/>
              <a:t>27/02/20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2268991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5E4969C2-0F0C-4D4C-81FA-6511E04AD089}" type="datetimeFigureOut">
              <a:rPr lang="en-US" smtClean="0"/>
              <a:t>27/02/20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4266710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4969C2-0F0C-4D4C-81FA-6511E04AD089}" type="datetimeFigureOut">
              <a:rPr lang="en-US" smtClean="0"/>
              <a:t>27/02/20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2445491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E4969C2-0F0C-4D4C-81FA-6511E04AD089}"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542848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5E4969C2-0F0C-4D4C-81FA-6511E04AD089}" type="datetimeFigureOut">
              <a:rPr lang="en-US" smtClean="0"/>
              <a:t>27/02/20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2821CD-7E2B-CF46-B977-4B871603A94D}" type="slidenum">
              <a:rPr lang="en-US" smtClean="0"/>
              <a:t>‹#›</a:t>
            </a:fld>
            <a:endParaRPr lang="en-US"/>
          </a:p>
        </p:txBody>
      </p:sp>
    </p:spTree>
    <p:extLst>
      <p:ext uri="{BB962C8B-B14F-4D97-AF65-F5344CB8AC3E}">
        <p14:creationId xmlns:p14="http://schemas.microsoft.com/office/powerpoint/2010/main" val="324394548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4969C2-0F0C-4D4C-81FA-6511E04AD089}" type="datetimeFigureOut">
              <a:rPr lang="en-US" smtClean="0"/>
              <a:t>27/02/20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2821CD-7E2B-CF46-B977-4B871603A94D}" type="slidenum">
              <a:rPr lang="en-US" smtClean="0"/>
              <a:t>‹#›</a:t>
            </a:fld>
            <a:endParaRPr lang="en-US"/>
          </a:p>
        </p:txBody>
      </p:sp>
    </p:spTree>
    <p:extLst>
      <p:ext uri="{BB962C8B-B14F-4D97-AF65-F5344CB8AC3E}">
        <p14:creationId xmlns:p14="http://schemas.microsoft.com/office/powerpoint/2010/main" val="1797992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20-02-27 at 10.33.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39" y="0"/>
            <a:ext cx="9130061" cy="6858000"/>
          </a:xfrm>
          <a:prstGeom prst="rect">
            <a:avLst/>
          </a:prstGeom>
        </p:spPr>
      </p:pic>
    </p:spTree>
    <p:extLst>
      <p:ext uri="{BB962C8B-B14F-4D97-AF65-F5344CB8AC3E}">
        <p14:creationId xmlns:p14="http://schemas.microsoft.com/office/powerpoint/2010/main" val="86800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7361" y="439225"/>
            <a:ext cx="8832632" cy="2043770"/>
          </a:xfrm>
        </p:spPr>
        <p:txBody>
          <a:bodyPr>
            <a:noAutofit/>
          </a:bodyPr>
          <a:lstStyle/>
          <a:p>
            <a:r>
              <a:rPr lang="en-GB" sz="6000" b="1" u="sng" dirty="0" smtClean="0"/>
              <a:t>Mark Anthony and Cleopatra after Caesar’s death</a:t>
            </a:r>
            <a:endParaRPr lang="en-GB" sz="6000" b="1" u="sng" dirty="0"/>
          </a:p>
        </p:txBody>
      </p:sp>
      <p:sp>
        <p:nvSpPr>
          <p:cNvPr id="3" name="Subtitle 2"/>
          <p:cNvSpPr>
            <a:spLocks noGrp="1"/>
          </p:cNvSpPr>
          <p:nvPr>
            <p:ph type="subTitle" idx="1"/>
          </p:nvPr>
        </p:nvSpPr>
        <p:spPr>
          <a:xfrm>
            <a:off x="1164677" y="3496990"/>
            <a:ext cx="6858000" cy="1655762"/>
          </a:xfrm>
        </p:spPr>
        <p:txBody>
          <a:bodyPr>
            <a:normAutofit fontScale="70000" lnSpcReduction="20000"/>
          </a:bodyPr>
          <a:lstStyle/>
          <a:p>
            <a:pPr marL="514350" indent="-514350">
              <a:buAutoNum type="arabicPeriod"/>
            </a:pPr>
            <a:r>
              <a:rPr lang="en-GB" dirty="0" smtClean="0"/>
              <a:t>To understand the tension between Mark Anthony and Octavian following Caser’s death.</a:t>
            </a:r>
          </a:p>
          <a:p>
            <a:pPr marL="514350" indent="-514350">
              <a:buAutoNum type="arabicPeriod"/>
            </a:pPr>
            <a:endParaRPr lang="en-GB" dirty="0" smtClean="0"/>
          </a:p>
          <a:p>
            <a:r>
              <a:rPr lang="en-GB" dirty="0" smtClean="0"/>
              <a:t>2.	To assess the difficulties faced by Cleopatra after Caser’s death.</a:t>
            </a:r>
          </a:p>
        </p:txBody>
      </p:sp>
    </p:spTree>
    <p:extLst>
      <p:ext uri="{BB962C8B-B14F-4D97-AF65-F5344CB8AC3E}">
        <p14:creationId xmlns:p14="http://schemas.microsoft.com/office/powerpoint/2010/main" val="4272484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740979"/>
          </a:xfrm>
          <a:solidFill>
            <a:srgbClr val="D60093"/>
          </a:solidFill>
        </p:spPr>
        <p:style>
          <a:lnRef idx="0">
            <a:schemeClr val="accent2"/>
          </a:lnRef>
          <a:fillRef idx="3">
            <a:schemeClr val="accent2"/>
          </a:fillRef>
          <a:effectRef idx="3">
            <a:schemeClr val="accent2"/>
          </a:effectRef>
          <a:fontRef idx="minor">
            <a:schemeClr val="lt1"/>
          </a:fontRef>
        </p:style>
        <p:txBody>
          <a:bodyPr>
            <a:normAutofit fontScale="90000"/>
          </a:bodyPr>
          <a:lstStyle/>
          <a:p>
            <a:r>
              <a:rPr lang="en-GB" b="1" u="sng" dirty="0" smtClean="0"/>
              <a:t>Mark Anthony vs. Octavian </a:t>
            </a:r>
            <a:endParaRPr lang="en-GB" b="1" u="sng" dirty="0"/>
          </a:p>
        </p:txBody>
      </p:sp>
      <p:sp>
        <p:nvSpPr>
          <p:cNvPr id="3" name="Content Placeholder 2"/>
          <p:cNvSpPr>
            <a:spLocks noGrp="1"/>
          </p:cNvSpPr>
          <p:nvPr>
            <p:ph idx="1"/>
          </p:nvPr>
        </p:nvSpPr>
        <p:spPr>
          <a:xfrm>
            <a:off x="132430" y="868680"/>
            <a:ext cx="4873910" cy="5775960"/>
          </a:xfrm>
        </p:spPr>
        <p:txBody>
          <a:bodyPr>
            <a:normAutofit fontScale="77500" lnSpcReduction="20000"/>
          </a:bodyPr>
          <a:lstStyle/>
          <a:p>
            <a:pPr marL="0" indent="0">
              <a:lnSpc>
                <a:spcPct val="150000"/>
              </a:lnSpc>
              <a:buNone/>
            </a:pPr>
            <a:r>
              <a:rPr lang="en-GB" sz="2200" dirty="0" smtClean="0"/>
              <a:t>The assassination of Julius Caesar threw Rome into chaos. The conspirators insisted that in killing Caesar, they had spared Rome tyranny and corruption, whereas the friends and supporters of Caesar were shocked by the actions and eager for revenge.</a:t>
            </a:r>
          </a:p>
          <a:p>
            <a:pPr marL="0" indent="0">
              <a:lnSpc>
                <a:spcPct val="150000"/>
              </a:lnSpc>
              <a:buNone/>
            </a:pPr>
            <a:r>
              <a:rPr lang="en-GB" sz="2200" dirty="0" smtClean="0"/>
              <a:t>The Caesarion supporters were led by Marcus Antonius, known to us as Mark Anthony, who was Consul of Rome and used his influence to fire up the public during Caesar’s emotive funeral.</a:t>
            </a:r>
          </a:p>
          <a:p>
            <a:pPr marL="0" indent="0">
              <a:lnSpc>
                <a:spcPct val="150000"/>
              </a:lnSpc>
              <a:buNone/>
            </a:pPr>
            <a:r>
              <a:rPr lang="en-GB" sz="2200" dirty="0" smtClean="0"/>
              <a:t>Mark Anthony seemed to be the obvious next leader of Rome, but Caesar’s 18yr old Great-Nephew, Octavian, had been adopted as Caesar’s son and was now also in contention for control of Rome….</a:t>
            </a:r>
          </a:p>
          <a:p>
            <a:pPr marL="0" indent="0">
              <a:lnSpc>
                <a:spcPct val="150000"/>
              </a:lnSpc>
              <a:buNone/>
            </a:pPr>
            <a:r>
              <a:rPr lang="en-GB" sz="2200" dirty="0" smtClean="0"/>
              <a:t>As part of his work to take control from Octavian, Mark Anthony became reacquainted with Cleopatra and their love affair began.</a:t>
            </a:r>
          </a:p>
        </p:txBody>
      </p:sp>
      <p:sp>
        <p:nvSpPr>
          <p:cNvPr id="4" name="TextBox 3"/>
          <p:cNvSpPr txBox="1"/>
          <p:nvPr/>
        </p:nvSpPr>
        <p:spPr>
          <a:xfrm>
            <a:off x="285750" y="977462"/>
            <a:ext cx="628650" cy="369332"/>
          </a:xfrm>
          <a:prstGeom prst="rect">
            <a:avLst/>
          </a:prstGeom>
          <a:noFill/>
        </p:spPr>
        <p:txBody>
          <a:bodyPr wrap="square" rtlCol="0">
            <a:spAutoFit/>
          </a:bodyPr>
          <a:lstStyle/>
          <a:p>
            <a:endParaRPr lang="en-GB" dirty="0"/>
          </a:p>
        </p:txBody>
      </p:sp>
      <p:sp>
        <p:nvSpPr>
          <p:cNvPr id="5" name="Rectangle 4"/>
          <p:cNvSpPr/>
          <p:nvPr/>
        </p:nvSpPr>
        <p:spPr>
          <a:xfrm>
            <a:off x="5189220" y="868680"/>
            <a:ext cx="3691890" cy="2971800"/>
          </a:xfrm>
          <a:prstGeom prst="rect">
            <a:avLst/>
          </a:prstGeom>
          <a:solidFill>
            <a:schemeClr val="accent2">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000" dirty="0" smtClean="0"/>
              <a:t>We need to get to grips with the background on Mark Anthony, his conflict with Octavian, and when Cleopatra becomes involved.</a:t>
            </a:r>
          </a:p>
          <a:p>
            <a:pPr algn="ctr"/>
            <a:endParaRPr lang="en-GB" sz="2000" dirty="0"/>
          </a:p>
          <a:p>
            <a:pPr algn="ctr"/>
            <a:r>
              <a:rPr lang="en-GB" sz="2000" b="1" u="sng" dirty="0" smtClean="0"/>
              <a:t>TASK</a:t>
            </a:r>
            <a:r>
              <a:rPr lang="en-GB" sz="2000" dirty="0" smtClean="0"/>
              <a:t>: watch the following clip, and answer the questions on the quiz sheet.</a:t>
            </a:r>
            <a:endParaRPr lang="en-GB" sz="2000" dirty="0"/>
          </a:p>
        </p:txBody>
      </p:sp>
      <p:sp>
        <p:nvSpPr>
          <p:cNvPr id="6" name="Rectangle 5"/>
          <p:cNvSpPr/>
          <p:nvPr/>
        </p:nvSpPr>
        <p:spPr>
          <a:xfrm>
            <a:off x="5452110" y="4282440"/>
            <a:ext cx="3234690" cy="2194560"/>
          </a:xfrm>
          <a:prstGeom prst="rect">
            <a:avLst/>
          </a:prstGeom>
          <a:solidFill>
            <a:schemeClr val="accent5">
              <a:lumMod val="20000"/>
              <a:lumOff val="80000"/>
            </a:schemeClr>
          </a:solidFill>
          <a:ln>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000" dirty="0" smtClean="0"/>
              <a:t>How do you think Cleopatra would have viewed the activity in Rome after Caesar’s death?</a:t>
            </a:r>
          </a:p>
          <a:p>
            <a:pPr algn="ctr"/>
            <a:endParaRPr lang="en-GB" sz="2000" dirty="0" smtClean="0"/>
          </a:p>
          <a:p>
            <a:pPr algn="ctr"/>
            <a:r>
              <a:rPr lang="en-GB" sz="2000" dirty="0" smtClean="0"/>
              <a:t>Explain your views?</a:t>
            </a:r>
            <a:endParaRPr lang="en-GB" sz="2000" dirty="0"/>
          </a:p>
        </p:txBody>
      </p:sp>
    </p:spTree>
    <p:extLst>
      <p:ext uri="{BB962C8B-B14F-4D97-AF65-F5344CB8AC3E}">
        <p14:creationId xmlns:p14="http://schemas.microsoft.com/office/powerpoint/2010/main" val="16473903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60207008"/>
              </p:ext>
            </p:extLst>
          </p:nvPr>
        </p:nvGraphicFramePr>
        <p:xfrm>
          <a:off x="0" y="1"/>
          <a:ext cx="9144000" cy="6868285"/>
        </p:xfrm>
        <a:graphic>
          <a:graphicData uri="http://schemas.openxmlformats.org/drawingml/2006/table">
            <a:tbl>
              <a:tblPr firstRow="1" bandRow="1">
                <a:tableStyleId>{5940675A-B579-460E-94D1-54222C63F5DA}</a:tableStyleId>
              </a:tblPr>
              <a:tblGrid>
                <a:gridCol w="4526280">
                  <a:extLst>
                    <a:ext uri="{9D8B030D-6E8A-4147-A177-3AD203B41FA5}">
                      <a16:colId xmlns:a16="http://schemas.microsoft.com/office/drawing/2014/main" xmlns="" val="2621881002"/>
                    </a:ext>
                  </a:extLst>
                </a:gridCol>
                <a:gridCol w="4617720">
                  <a:extLst>
                    <a:ext uri="{9D8B030D-6E8A-4147-A177-3AD203B41FA5}">
                      <a16:colId xmlns:a16="http://schemas.microsoft.com/office/drawing/2014/main" xmlns="" val="305363024"/>
                    </a:ext>
                  </a:extLst>
                </a:gridCol>
              </a:tblGrid>
              <a:tr h="641633">
                <a:tc>
                  <a:txBody>
                    <a:bodyPr/>
                    <a:lstStyle/>
                    <a:p>
                      <a:r>
                        <a:rPr lang="en-GB" sz="1400" dirty="0" smtClean="0"/>
                        <a:t>Who was the obvious candidate to take over power when Caesar died?</a:t>
                      </a:r>
                    </a:p>
                  </a:txBody>
                  <a:tcPr marL="68580" marR="68580"/>
                </a:tc>
                <a:tc>
                  <a:txBody>
                    <a:bodyPr/>
                    <a:lstStyle/>
                    <a:p>
                      <a:endParaRPr lang="en-GB" sz="1400"/>
                    </a:p>
                  </a:txBody>
                  <a:tcPr marL="68580" marR="68580"/>
                </a:tc>
                <a:extLst>
                  <a:ext uri="{0D108BD9-81ED-4DB2-BD59-A6C34878D82A}">
                    <a16:rowId xmlns:a16="http://schemas.microsoft.com/office/drawing/2014/main" xmlns="" val="1080888110"/>
                  </a:ext>
                </a:extLst>
              </a:tr>
              <a:tr h="3717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Who was named as Caesar’s heir in his will?</a:t>
                      </a:r>
                    </a:p>
                  </a:txBody>
                  <a:tcPr marL="68580" marR="68580"/>
                </a:tc>
                <a:tc>
                  <a:txBody>
                    <a:bodyPr/>
                    <a:lstStyle/>
                    <a:p>
                      <a:endParaRPr lang="en-GB" sz="1400"/>
                    </a:p>
                  </a:txBody>
                  <a:tcPr marL="68580" marR="68580"/>
                </a:tc>
                <a:extLst>
                  <a:ext uri="{0D108BD9-81ED-4DB2-BD59-A6C34878D82A}">
                    <a16:rowId xmlns:a16="http://schemas.microsoft.com/office/drawing/2014/main" xmlns="" val="3785583450"/>
                  </a:ext>
                </a:extLst>
              </a:tr>
              <a:tr h="3717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What did Mark Anthony gain from Caesar?</a:t>
                      </a:r>
                    </a:p>
                  </a:txBody>
                  <a:tcPr marL="68580" marR="68580"/>
                </a:tc>
                <a:tc>
                  <a:txBody>
                    <a:bodyPr/>
                    <a:lstStyle/>
                    <a:p>
                      <a:endParaRPr lang="en-GB" sz="1400" dirty="0"/>
                    </a:p>
                  </a:txBody>
                  <a:tcPr marL="68580" marR="68580"/>
                </a:tc>
                <a:extLst>
                  <a:ext uri="{0D108BD9-81ED-4DB2-BD59-A6C34878D82A}">
                    <a16:rowId xmlns:a16="http://schemas.microsoft.com/office/drawing/2014/main" xmlns="" val="2287422147"/>
                  </a:ext>
                </a:extLst>
              </a:tr>
              <a:tr h="6416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Why did many men in the empire automatically transfer their loyalty straight to Octavian?</a:t>
                      </a:r>
                    </a:p>
                  </a:txBody>
                  <a:tcPr marL="68580" marR="68580"/>
                </a:tc>
                <a:tc>
                  <a:txBody>
                    <a:bodyPr/>
                    <a:lstStyle/>
                    <a:p>
                      <a:endParaRPr lang="en-GB" sz="1400" dirty="0"/>
                    </a:p>
                  </a:txBody>
                  <a:tcPr marL="68580" marR="68580"/>
                </a:tc>
                <a:extLst>
                  <a:ext uri="{0D108BD9-81ED-4DB2-BD59-A6C34878D82A}">
                    <a16:rowId xmlns:a16="http://schemas.microsoft.com/office/drawing/2014/main" xmlns="" val="3734291598"/>
                  </a:ext>
                </a:extLst>
              </a:tr>
              <a:tr h="3717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What happened during the funeral of Julius Caesar?</a:t>
                      </a:r>
                    </a:p>
                  </a:txBody>
                  <a:tcPr marL="68580" marR="68580"/>
                </a:tc>
                <a:tc>
                  <a:txBody>
                    <a:bodyPr/>
                    <a:lstStyle/>
                    <a:p>
                      <a:endParaRPr lang="en-GB" sz="1400" dirty="0"/>
                    </a:p>
                  </a:txBody>
                  <a:tcPr marL="68580" marR="68580"/>
                </a:tc>
                <a:extLst>
                  <a:ext uri="{0D108BD9-81ED-4DB2-BD59-A6C34878D82A}">
                    <a16:rowId xmlns:a16="http://schemas.microsoft.com/office/drawing/2014/main" xmlns="" val="3182091862"/>
                  </a:ext>
                </a:extLst>
              </a:tr>
              <a:tr h="3717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Why was Octavian allowed to run for Consul?</a:t>
                      </a:r>
                    </a:p>
                  </a:txBody>
                  <a:tcPr marL="68580" marR="68580"/>
                </a:tc>
                <a:tc>
                  <a:txBody>
                    <a:bodyPr/>
                    <a:lstStyle/>
                    <a:p>
                      <a:endParaRPr lang="en-GB" sz="1400" dirty="0"/>
                    </a:p>
                  </a:txBody>
                  <a:tcPr marL="68580" marR="68580"/>
                </a:tc>
                <a:extLst>
                  <a:ext uri="{0D108BD9-81ED-4DB2-BD59-A6C34878D82A}">
                    <a16:rowId xmlns:a16="http://schemas.microsoft.com/office/drawing/2014/main" xmlns="" val="1298346022"/>
                  </a:ext>
                </a:extLst>
              </a:tr>
              <a:tr h="5078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Why did Mark Anthony and Octavian agree to work together?</a:t>
                      </a:r>
                    </a:p>
                  </a:txBody>
                  <a:tcPr marL="68580" marR="68580"/>
                </a:tc>
                <a:tc>
                  <a:txBody>
                    <a:bodyPr/>
                    <a:lstStyle/>
                    <a:p>
                      <a:endParaRPr lang="en-GB" sz="1400" dirty="0"/>
                    </a:p>
                  </a:txBody>
                  <a:tcPr marL="68580" marR="68580"/>
                </a:tc>
                <a:extLst>
                  <a:ext uri="{0D108BD9-81ED-4DB2-BD59-A6C34878D82A}">
                    <a16:rowId xmlns:a16="http://schemas.microsoft.com/office/drawing/2014/main" xmlns="" val="1852839047"/>
                  </a:ext>
                </a:extLst>
              </a:tr>
              <a:tr h="6416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Who did Mark Anthony marry, to cement the agreement on splitting the empire between the two men?</a:t>
                      </a:r>
                    </a:p>
                  </a:txBody>
                  <a:tcPr marL="68580" marR="68580"/>
                </a:tc>
                <a:tc>
                  <a:txBody>
                    <a:bodyPr/>
                    <a:lstStyle/>
                    <a:p>
                      <a:endParaRPr lang="en-GB" sz="1400" dirty="0"/>
                    </a:p>
                  </a:txBody>
                  <a:tcPr marL="68580" marR="68580"/>
                </a:tc>
                <a:extLst>
                  <a:ext uri="{0D108BD9-81ED-4DB2-BD59-A6C34878D82A}">
                    <a16:rowId xmlns:a16="http://schemas.microsoft.com/office/drawing/2014/main" xmlns="" val="4106792517"/>
                  </a:ext>
                </a:extLst>
              </a:tr>
              <a:tr h="3717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How did Mark Anthony seriously insult Octavian?</a:t>
                      </a:r>
                    </a:p>
                  </a:txBody>
                  <a:tcPr marL="68580" marR="68580"/>
                </a:tc>
                <a:tc>
                  <a:txBody>
                    <a:bodyPr/>
                    <a:lstStyle/>
                    <a:p>
                      <a:endParaRPr lang="en-GB" sz="1400" dirty="0"/>
                    </a:p>
                  </a:txBody>
                  <a:tcPr marL="68580" marR="68580"/>
                </a:tc>
                <a:extLst>
                  <a:ext uri="{0D108BD9-81ED-4DB2-BD59-A6C34878D82A}">
                    <a16:rowId xmlns:a16="http://schemas.microsoft.com/office/drawing/2014/main" xmlns="" val="3309043381"/>
                  </a:ext>
                </a:extLst>
              </a:tr>
              <a:tr h="6416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How did Octavian present himself to the people of Rome?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dirty="0" smtClean="0"/>
                    </a:p>
                  </a:txBody>
                  <a:tcPr marL="68580" marR="68580"/>
                </a:tc>
                <a:tc>
                  <a:txBody>
                    <a:bodyPr/>
                    <a:lstStyle/>
                    <a:p>
                      <a:endParaRPr lang="en-GB" sz="1400" dirty="0"/>
                    </a:p>
                  </a:txBody>
                  <a:tcPr marL="68580" marR="68580"/>
                </a:tc>
                <a:extLst>
                  <a:ext uri="{0D108BD9-81ED-4DB2-BD59-A6C34878D82A}">
                    <a16:rowId xmlns:a16="http://schemas.microsoft.com/office/drawing/2014/main" xmlns="" val="3228360318"/>
                  </a:ext>
                </a:extLst>
              </a:tr>
              <a:tr h="6416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How did Octavian present Cleopatra and Mark Anthony?</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400" dirty="0" smtClean="0"/>
                    </a:p>
                  </a:txBody>
                  <a:tcPr marL="68580" marR="68580"/>
                </a:tc>
                <a:tc>
                  <a:txBody>
                    <a:bodyPr/>
                    <a:lstStyle/>
                    <a:p>
                      <a:endParaRPr lang="en-GB" sz="1400" dirty="0"/>
                    </a:p>
                  </a:txBody>
                  <a:tcPr marL="68580" marR="68580"/>
                </a:tc>
                <a:extLst>
                  <a:ext uri="{0D108BD9-81ED-4DB2-BD59-A6C34878D82A}">
                    <a16:rowId xmlns:a16="http://schemas.microsoft.com/office/drawing/2014/main" xmlns="" val="4288008802"/>
                  </a:ext>
                </a:extLst>
              </a:tr>
              <a:tr h="6416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How long did the manoeuvring between Octavian and Mark Anthony last for?</a:t>
                      </a:r>
                    </a:p>
                  </a:txBody>
                  <a:tcPr marL="68580" marR="68580"/>
                </a:tc>
                <a:tc>
                  <a:txBody>
                    <a:bodyPr/>
                    <a:lstStyle/>
                    <a:p>
                      <a:endParaRPr lang="en-GB" sz="1400" dirty="0"/>
                    </a:p>
                  </a:txBody>
                  <a:tcPr marL="68580" marR="68580"/>
                </a:tc>
                <a:extLst>
                  <a:ext uri="{0D108BD9-81ED-4DB2-BD59-A6C34878D82A}">
                    <a16:rowId xmlns:a16="http://schemas.microsoft.com/office/drawing/2014/main" xmlns="" val="983694453"/>
                  </a:ext>
                </a:extLst>
              </a:tr>
              <a:tr h="6416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What was the name of the battle at which Anthony and Cleopatra were defeated?</a:t>
                      </a:r>
                    </a:p>
                  </a:txBody>
                  <a:tcPr marL="68580" marR="68580"/>
                </a:tc>
                <a:tc>
                  <a:txBody>
                    <a:bodyPr/>
                    <a:lstStyle/>
                    <a:p>
                      <a:endParaRPr lang="en-GB" sz="1400" dirty="0"/>
                    </a:p>
                  </a:txBody>
                  <a:tcPr marL="68580" marR="68580"/>
                </a:tc>
                <a:extLst>
                  <a:ext uri="{0D108BD9-81ED-4DB2-BD59-A6C34878D82A}">
                    <a16:rowId xmlns:a16="http://schemas.microsoft.com/office/drawing/2014/main" xmlns="" val="410627628"/>
                  </a:ext>
                </a:extLst>
              </a:tr>
            </a:tbl>
          </a:graphicData>
        </a:graphic>
      </p:graphicFrame>
    </p:spTree>
    <p:extLst>
      <p:ext uri="{BB962C8B-B14F-4D97-AF65-F5344CB8AC3E}">
        <p14:creationId xmlns:p14="http://schemas.microsoft.com/office/powerpoint/2010/main" val="34084820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740979"/>
          </a:xfrm>
          <a:solidFill>
            <a:srgbClr val="D60093"/>
          </a:solidFill>
        </p:spPr>
        <p:style>
          <a:lnRef idx="0">
            <a:schemeClr val="accent2"/>
          </a:lnRef>
          <a:fillRef idx="3">
            <a:schemeClr val="accent2"/>
          </a:fillRef>
          <a:effectRef idx="3">
            <a:schemeClr val="accent2"/>
          </a:effectRef>
          <a:fontRef idx="minor">
            <a:schemeClr val="lt1"/>
          </a:fontRef>
        </p:style>
        <p:txBody>
          <a:bodyPr>
            <a:normAutofit/>
          </a:bodyPr>
          <a:lstStyle/>
          <a:p>
            <a:r>
              <a:rPr lang="en-GB" sz="3600" b="1" u="sng" dirty="0" smtClean="0"/>
              <a:t>Mark Anthony vs. Octavian -  the early years </a:t>
            </a:r>
            <a:endParaRPr lang="en-GB" sz="3600" b="1" u="sng" dirty="0"/>
          </a:p>
        </p:txBody>
      </p:sp>
      <p:sp>
        <p:nvSpPr>
          <p:cNvPr id="3" name="Content Placeholder 2"/>
          <p:cNvSpPr>
            <a:spLocks noGrp="1"/>
          </p:cNvSpPr>
          <p:nvPr>
            <p:ph idx="1"/>
          </p:nvPr>
        </p:nvSpPr>
        <p:spPr>
          <a:xfrm>
            <a:off x="132430" y="868680"/>
            <a:ext cx="5148230" cy="5775960"/>
          </a:xfrm>
        </p:spPr>
        <p:txBody>
          <a:bodyPr>
            <a:normAutofit/>
          </a:bodyPr>
          <a:lstStyle/>
          <a:p>
            <a:pPr marL="0" indent="0">
              <a:lnSpc>
                <a:spcPct val="150000"/>
              </a:lnSpc>
              <a:buNone/>
            </a:pPr>
            <a:r>
              <a:rPr lang="en-GB" sz="2000" dirty="0" smtClean="0"/>
              <a:t>As the video made clear, Octavian and Mark Anthony did have a working relationship/ a peace in the early years of their relationship. This included the splitting of the Roman empire, which seemed to be a perfect solution for a while. </a:t>
            </a:r>
          </a:p>
        </p:txBody>
      </p:sp>
      <p:sp>
        <p:nvSpPr>
          <p:cNvPr id="4" name="TextBox 3"/>
          <p:cNvSpPr txBox="1"/>
          <p:nvPr/>
        </p:nvSpPr>
        <p:spPr>
          <a:xfrm>
            <a:off x="285750" y="977462"/>
            <a:ext cx="628650" cy="369332"/>
          </a:xfrm>
          <a:prstGeom prst="rect">
            <a:avLst/>
          </a:prstGeom>
          <a:noFill/>
        </p:spPr>
        <p:txBody>
          <a:bodyPr wrap="square" rtlCol="0">
            <a:spAutoFit/>
          </a:bodyPr>
          <a:lstStyle/>
          <a:p>
            <a:endParaRPr lang="en-GB" dirty="0"/>
          </a:p>
        </p:txBody>
      </p:sp>
      <p:sp>
        <p:nvSpPr>
          <p:cNvPr id="5" name="Rectangle 4"/>
          <p:cNvSpPr/>
          <p:nvPr/>
        </p:nvSpPr>
        <p:spPr>
          <a:xfrm>
            <a:off x="132430" y="3780328"/>
            <a:ext cx="5148230" cy="2864311"/>
          </a:xfrm>
          <a:prstGeom prst="rect">
            <a:avLst/>
          </a:prstGeom>
          <a:solidFill>
            <a:schemeClr val="accent2">
              <a:lumMod val="20000"/>
              <a:lumOff val="80000"/>
            </a:schemeClr>
          </a:solidFill>
          <a:ln>
            <a:solidFill>
              <a:srgbClr val="00B05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000" b="1" u="sng" dirty="0" smtClean="0"/>
              <a:t>TASK</a:t>
            </a:r>
            <a:r>
              <a:rPr lang="en-GB" sz="2000" dirty="0" smtClean="0"/>
              <a:t>: read the section from p.182-183 under the subheading ‘Mark Anthony and Octavian’.</a:t>
            </a:r>
          </a:p>
          <a:p>
            <a:pPr algn="ctr"/>
            <a:r>
              <a:rPr lang="en-GB" sz="2000" dirty="0" smtClean="0"/>
              <a:t>Using the road template, record the differing actions and fortunes of Mark and Octavian.</a:t>
            </a:r>
          </a:p>
          <a:p>
            <a:pPr algn="ctr"/>
            <a:endParaRPr lang="en-GB" sz="2000" dirty="0"/>
          </a:p>
          <a:p>
            <a:pPr algn="ctr"/>
            <a:r>
              <a:rPr lang="en-GB" sz="2000" dirty="0" smtClean="0"/>
              <a:t>Give each figure one side of the road. If events happen at the same time, they should be at the same point on either side of the road.  </a:t>
            </a:r>
            <a:endParaRPr lang="en-GB" sz="2000" dirty="0"/>
          </a:p>
        </p:txBody>
      </p:sp>
      <p:sp>
        <p:nvSpPr>
          <p:cNvPr id="6" name="Rectangle 5"/>
          <p:cNvSpPr/>
          <p:nvPr/>
        </p:nvSpPr>
        <p:spPr>
          <a:xfrm>
            <a:off x="5433979" y="1201042"/>
            <a:ext cx="3481421" cy="2868282"/>
          </a:xfrm>
          <a:prstGeom prst="rect">
            <a:avLst/>
          </a:prstGeom>
          <a:solidFill>
            <a:schemeClr val="accent5">
              <a:lumMod val="20000"/>
              <a:lumOff val="80000"/>
            </a:schemeClr>
          </a:solidFill>
          <a:ln>
            <a:solidFill>
              <a:srgbClr val="FF0000"/>
            </a:solid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600" b="1" u="sng" dirty="0" smtClean="0"/>
              <a:t>CHALLENGE</a:t>
            </a:r>
            <a:r>
              <a:rPr lang="en-GB" sz="1600" dirty="0" smtClean="0"/>
              <a:t>: to what extent do you agree with Cleopatra’s decision to choose Mark Anthony as an ally, instead of Octavian?</a:t>
            </a:r>
          </a:p>
          <a:p>
            <a:pPr algn="ctr"/>
            <a:endParaRPr lang="en-GB" sz="1600" dirty="0"/>
          </a:p>
          <a:p>
            <a:pPr algn="ctr"/>
            <a:r>
              <a:rPr lang="en-GB" sz="1600" b="1" dirty="0" smtClean="0"/>
              <a:t>Support your answer with reference to the ancient sources.</a:t>
            </a:r>
          </a:p>
          <a:p>
            <a:pPr algn="ctr"/>
            <a:endParaRPr lang="en-GB" sz="1600" b="1" dirty="0" smtClean="0"/>
          </a:p>
          <a:p>
            <a:pPr algn="ctr"/>
            <a:r>
              <a:rPr lang="en-GB" sz="1600" i="1" dirty="0" smtClean="0"/>
              <a:t>- What do they say that would help you come to a conclusion on this question?</a:t>
            </a:r>
            <a:endParaRPr lang="en-GB" sz="1600" i="1" dirty="0"/>
          </a:p>
        </p:txBody>
      </p:sp>
      <p:pic>
        <p:nvPicPr>
          <p:cNvPr id="8" name="Picture 7"/>
          <p:cNvPicPr>
            <a:picLocks noChangeAspect="1"/>
          </p:cNvPicPr>
          <p:nvPr/>
        </p:nvPicPr>
        <p:blipFill>
          <a:blip r:embed="rId3"/>
          <a:stretch>
            <a:fillRect/>
          </a:stretch>
        </p:blipFill>
        <p:spPr>
          <a:xfrm>
            <a:off x="5433979" y="4316924"/>
            <a:ext cx="3481421" cy="2327716"/>
          </a:xfrm>
          <a:prstGeom prst="rect">
            <a:avLst/>
          </a:prstGeom>
        </p:spPr>
      </p:pic>
    </p:spTree>
    <p:extLst>
      <p:ext uri="{BB962C8B-B14F-4D97-AF65-F5344CB8AC3E}">
        <p14:creationId xmlns:p14="http://schemas.microsoft.com/office/powerpoint/2010/main" val="41085869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5" name="Picture 4"/>
          <p:cNvPicPr>
            <a:picLocks noChangeAspect="1"/>
          </p:cNvPicPr>
          <p:nvPr/>
        </p:nvPicPr>
        <p:blipFill>
          <a:blip r:embed="rId2"/>
          <a:stretch>
            <a:fillRect/>
          </a:stretch>
        </p:blipFill>
        <p:spPr>
          <a:xfrm>
            <a:off x="0" y="230188"/>
            <a:ext cx="9144000" cy="6383972"/>
          </a:xfrm>
          <a:prstGeom prst="rect">
            <a:avLst/>
          </a:prstGeom>
        </p:spPr>
      </p:pic>
    </p:spTree>
    <p:extLst>
      <p:ext uri="{BB962C8B-B14F-4D97-AF65-F5344CB8AC3E}">
        <p14:creationId xmlns:p14="http://schemas.microsoft.com/office/powerpoint/2010/main" val="24186835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942535"/>
          </a:xfrm>
          <a:solidFill>
            <a:srgbClr val="D60093"/>
          </a:solidFill>
        </p:spPr>
        <p:style>
          <a:lnRef idx="0">
            <a:schemeClr val="accent2"/>
          </a:lnRef>
          <a:fillRef idx="3">
            <a:schemeClr val="accent2"/>
          </a:fillRef>
          <a:effectRef idx="3">
            <a:schemeClr val="accent2"/>
          </a:effectRef>
          <a:fontRef idx="minor">
            <a:schemeClr val="lt1"/>
          </a:fontRef>
        </p:style>
        <p:txBody>
          <a:bodyPr>
            <a:normAutofit/>
          </a:bodyPr>
          <a:lstStyle/>
          <a:p>
            <a:r>
              <a:rPr lang="en-GB" sz="4000" b="1" u="sng" dirty="0" smtClean="0"/>
              <a:t>What was Cleopatra doing 41-44bc? </a:t>
            </a:r>
            <a:endParaRPr lang="en-GB" sz="4000" b="1"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93442266"/>
              </p:ext>
            </p:extLst>
          </p:nvPr>
        </p:nvGraphicFramePr>
        <p:xfrm>
          <a:off x="4779498" y="4418332"/>
          <a:ext cx="4168434" cy="2349517"/>
        </p:xfrm>
        <a:graphic>
          <a:graphicData uri="http://schemas.openxmlformats.org/drawingml/2006/table">
            <a:tbl>
              <a:tblPr firstRow="1" bandRow="1">
                <a:tableStyleId>{5940675A-B579-460E-94D1-54222C63F5DA}</a:tableStyleId>
              </a:tblPr>
              <a:tblGrid>
                <a:gridCol w="2084217">
                  <a:extLst>
                    <a:ext uri="{9D8B030D-6E8A-4147-A177-3AD203B41FA5}">
                      <a16:colId xmlns:a16="http://schemas.microsoft.com/office/drawing/2014/main" xmlns="" val="2254478775"/>
                    </a:ext>
                  </a:extLst>
                </a:gridCol>
                <a:gridCol w="2084217">
                  <a:extLst>
                    <a:ext uri="{9D8B030D-6E8A-4147-A177-3AD203B41FA5}">
                      <a16:colId xmlns:a16="http://schemas.microsoft.com/office/drawing/2014/main" xmlns="" val="385304429"/>
                    </a:ext>
                  </a:extLst>
                </a:gridCol>
              </a:tblGrid>
              <a:tr h="467888">
                <a:tc gridSpan="2">
                  <a:txBody>
                    <a:bodyPr/>
                    <a:lstStyle/>
                    <a:p>
                      <a:pPr algn="ctr"/>
                      <a:r>
                        <a:rPr lang="en-GB" sz="2000" b="1" u="sng" dirty="0" smtClean="0"/>
                        <a:t>Cleopatra 41-44BC</a:t>
                      </a:r>
                      <a:endParaRPr lang="en-GB" sz="2000" b="1" u="sng" dirty="0"/>
                    </a:p>
                  </a:txBody>
                  <a:tcPr marL="68580" marR="68580"/>
                </a:tc>
                <a:tc hMerge="1">
                  <a:txBody>
                    <a:bodyPr/>
                    <a:lstStyle/>
                    <a:p>
                      <a:endParaRPr lang="en-GB" dirty="0"/>
                    </a:p>
                  </a:txBody>
                  <a:tcPr/>
                </a:tc>
                <a:extLst>
                  <a:ext uri="{0D108BD9-81ED-4DB2-BD59-A6C34878D82A}">
                    <a16:rowId xmlns:a16="http://schemas.microsoft.com/office/drawing/2014/main" xmlns="" val="2814087457"/>
                  </a:ext>
                </a:extLst>
              </a:tr>
              <a:tr h="671178">
                <a:tc>
                  <a:txBody>
                    <a:bodyPr/>
                    <a:lstStyle/>
                    <a:p>
                      <a:pPr algn="ctr"/>
                      <a:r>
                        <a:rPr lang="en-GB" sz="2000" b="1" u="sng" dirty="0" smtClean="0"/>
                        <a:t>Problems</a:t>
                      </a:r>
                      <a:r>
                        <a:rPr lang="en-GB" sz="2000" b="1" u="sng" baseline="0" dirty="0" smtClean="0"/>
                        <a:t> for Cleopatra</a:t>
                      </a:r>
                      <a:endParaRPr lang="en-GB" sz="2000" b="1" u="sng" dirty="0"/>
                    </a:p>
                  </a:txBody>
                  <a:tcPr marL="68580" marR="68580"/>
                </a:tc>
                <a:tc>
                  <a:txBody>
                    <a:bodyPr/>
                    <a:lstStyle/>
                    <a:p>
                      <a:pPr algn="ctr"/>
                      <a:r>
                        <a:rPr lang="en-GB" sz="2000" b="1" u="sng" dirty="0" smtClean="0"/>
                        <a:t>Actions she took</a:t>
                      </a:r>
                      <a:r>
                        <a:rPr lang="en-GB" sz="2000" b="1" u="sng" baseline="0" dirty="0" smtClean="0"/>
                        <a:t> to solve these problems</a:t>
                      </a:r>
                      <a:endParaRPr lang="en-GB" sz="2000" b="1" u="sng" dirty="0"/>
                    </a:p>
                  </a:txBody>
                  <a:tcPr marL="68580" marR="68580"/>
                </a:tc>
                <a:extLst>
                  <a:ext uri="{0D108BD9-81ED-4DB2-BD59-A6C34878D82A}">
                    <a16:rowId xmlns:a16="http://schemas.microsoft.com/office/drawing/2014/main" xmlns="" val="11186045"/>
                  </a:ext>
                </a:extLst>
              </a:tr>
              <a:tr h="875789">
                <a:tc>
                  <a:txBody>
                    <a:bodyPr/>
                    <a:lstStyle/>
                    <a:p>
                      <a:endParaRPr lang="en-GB" dirty="0"/>
                    </a:p>
                  </a:txBody>
                  <a:tcPr marL="68580" marR="68580"/>
                </a:tc>
                <a:tc>
                  <a:txBody>
                    <a:bodyPr/>
                    <a:lstStyle/>
                    <a:p>
                      <a:endParaRPr lang="en-GB" dirty="0"/>
                    </a:p>
                  </a:txBody>
                  <a:tcPr marL="68580" marR="68580"/>
                </a:tc>
                <a:extLst>
                  <a:ext uri="{0D108BD9-81ED-4DB2-BD59-A6C34878D82A}">
                    <a16:rowId xmlns:a16="http://schemas.microsoft.com/office/drawing/2014/main" xmlns="" val="4088878125"/>
                  </a:ext>
                </a:extLst>
              </a:tr>
            </a:tbl>
          </a:graphicData>
        </a:graphic>
      </p:graphicFrame>
      <p:sp>
        <p:nvSpPr>
          <p:cNvPr id="3" name="TextBox 2"/>
          <p:cNvSpPr txBox="1"/>
          <p:nvPr/>
        </p:nvSpPr>
        <p:spPr>
          <a:xfrm>
            <a:off x="84405" y="1024029"/>
            <a:ext cx="4695094" cy="3693319"/>
          </a:xfrm>
          <a:prstGeom prst="rect">
            <a:avLst/>
          </a:prstGeom>
          <a:noFill/>
        </p:spPr>
        <p:txBody>
          <a:bodyPr wrap="square" rtlCol="0">
            <a:spAutoFit/>
          </a:bodyPr>
          <a:lstStyle/>
          <a:p>
            <a:r>
              <a:rPr lang="en-GB" dirty="0" smtClean="0"/>
              <a:t>The uncertainty of Rome’s political situation, the fact that Mark Anthony and Octavian were duelling for power, left Cleopatra in a difficult position. She had left Rome shortly before Caesar’s death, and understood that her main aim must be to stabilise and cement her own power in Egypt.</a:t>
            </a:r>
          </a:p>
          <a:p>
            <a:endParaRPr lang="en-GB" dirty="0" smtClean="0"/>
          </a:p>
          <a:p>
            <a:r>
              <a:rPr lang="en-GB" dirty="0" smtClean="0"/>
              <a:t>As if you would believe it, around the time of her return, her brother, Ptolemy XIV, died of unknown causes…</a:t>
            </a:r>
          </a:p>
          <a:p>
            <a:r>
              <a:rPr lang="en-GB" dirty="0" smtClean="0"/>
              <a:t>Caesarion was the proclaimed co-ruler with Cleopatra.</a:t>
            </a:r>
            <a:endParaRPr lang="en-GB" dirty="0"/>
          </a:p>
        </p:txBody>
      </p:sp>
      <p:sp>
        <p:nvSpPr>
          <p:cNvPr id="5" name="Rectangle 4"/>
          <p:cNvSpPr/>
          <p:nvPr/>
        </p:nvSpPr>
        <p:spPr>
          <a:xfrm>
            <a:off x="4863904" y="1083212"/>
            <a:ext cx="4084028" cy="3038623"/>
          </a:xfrm>
          <a:prstGeom prst="rect">
            <a:avLst/>
          </a:prstGeom>
          <a:solidFill>
            <a:schemeClr val="accent2">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100" b="1" u="sng" dirty="0" smtClean="0"/>
              <a:t>TASK</a:t>
            </a:r>
            <a:r>
              <a:rPr lang="en-GB" sz="2100" dirty="0" smtClean="0"/>
              <a:t>: reading p.183, complete the table summarising the problems Cleopatra faced now that Caesar was dead and MARK Anthony and Octavian were battling for control. </a:t>
            </a:r>
          </a:p>
          <a:p>
            <a:pPr algn="ctr"/>
            <a:endParaRPr lang="en-GB" sz="2100" dirty="0"/>
          </a:p>
          <a:p>
            <a:pPr algn="ctr"/>
            <a:r>
              <a:rPr lang="en-GB" sz="2100" dirty="0" smtClean="0"/>
              <a:t>Then, explain the actions she took to attempt to solve these problems.</a:t>
            </a:r>
            <a:endParaRPr lang="en-GB" sz="2100" dirty="0"/>
          </a:p>
        </p:txBody>
      </p:sp>
      <p:sp>
        <p:nvSpPr>
          <p:cNvPr id="6" name="Rectangle 5"/>
          <p:cNvSpPr/>
          <p:nvPr/>
        </p:nvSpPr>
        <p:spPr>
          <a:xfrm>
            <a:off x="179361" y="4730363"/>
            <a:ext cx="4410224" cy="1840976"/>
          </a:xfrm>
          <a:prstGeom prst="rect">
            <a:avLst/>
          </a:prstGeom>
          <a:ln w="76200">
            <a:solidFill>
              <a:srgbClr val="7030A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b="1" u="sng" dirty="0" smtClean="0"/>
              <a:t>EXTENSION</a:t>
            </a:r>
          </a:p>
          <a:p>
            <a:pPr marL="342900" indent="-342900" algn="ctr">
              <a:buAutoNum type="arabicPeriod"/>
            </a:pPr>
            <a:r>
              <a:rPr lang="en-GB" dirty="0" smtClean="0"/>
              <a:t>How do you think Cleopatra would have viewed these events in Rome? Explain your views.</a:t>
            </a:r>
          </a:p>
          <a:p>
            <a:pPr marL="342900" indent="-342900" algn="ctr">
              <a:buAutoNum type="arabicPeriod"/>
            </a:pPr>
            <a:r>
              <a:rPr lang="en-GB" dirty="0" smtClean="0"/>
              <a:t>Do you think that Anthony’s political position was strong in 42BC than 44BC?</a:t>
            </a:r>
            <a:endParaRPr lang="en-GB" dirty="0"/>
          </a:p>
        </p:txBody>
      </p:sp>
    </p:spTree>
    <p:extLst>
      <p:ext uri="{BB962C8B-B14F-4D97-AF65-F5344CB8AC3E}">
        <p14:creationId xmlns:p14="http://schemas.microsoft.com/office/powerpoint/2010/main" val="185101089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527103700"/>
              </p:ext>
            </p:extLst>
          </p:nvPr>
        </p:nvGraphicFramePr>
        <p:xfrm>
          <a:off x="238272" y="320382"/>
          <a:ext cx="8592722" cy="6430485"/>
        </p:xfrm>
        <a:graphic>
          <a:graphicData uri="http://schemas.openxmlformats.org/drawingml/2006/table">
            <a:tbl>
              <a:tblPr firstRow="1" bandRow="1">
                <a:tableStyleId>{5940675A-B579-460E-94D1-54222C63F5DA}</a:tableStyleId>
              </a:tblPr>
              <a:tblGrid>
                <a:gridCol w="4296361">
                  <a:extLst>
                    <a:ext uri="{9D8B030D-6E8A-4147-A177-3AD203B41FA5}">
                      <a16:colId xmlns:a16="http://schemas.microsoft.com/office/drawing/2014/main" xmlns="" val="2254478775"/>
                    </a:ext>
                  </a:extLst>
                </a:gridCol>
                <a:gridCol w="4296361">
                  <a:extLst>
                    <a:ext uri="{9D8B030D-6E8A-4147-A177-3AD203B41FA5}">
                      <a16:colId xmlns:a16="http://schemas.microsoft.com/office/drawing/2014/main" xmlns="" val="385304429"/>
                    </a:ext>
                  </a:extLst>
                </a:gridCol>
              </a:tblGrid>
              <a:tr h="425925">
                <a:tc gridSpan="2">
                  <a:txBody>
                    <a:bodyPr/>
                    <a:lstStyle/>
                    <a:p>
                      <a:pPr algn="ctr"/>
                      <a:r>
                        <a:rPr lang="en-GB" sz="2000" b="1" u="sng" dirty="0" smtClean="0"/>
                        <a:t>Cleopatra 41-44BC</a:t>
                      </a:r>
                      <a:endParaRPr lang="en-GB" sz="2000" b="1" u="sng" dirty="0"/>
                    </a:p>
                  </a:txBody>
                  <a:tcPr marL="68580" marR="68580"/>
                </a:tc>
                <a:tc hMerge="1">
                  <a:txBody>
                    <a:bodyPr/>
                    <a:lstStyle/>
                    <a:p>
                      <a:endParaRPr lang="en-GB" dirty="0"/>
                    </a:p>
                  </a:txBody>
                  <a:tcPr/>
                </a:tc>
                <a:extLst>
                  <a:ext uri="{0D108BD9-81ED-4DB2-BD59-A6C34878D82A}">
                    <a16:rowId xmlns:a16="http://schemas.microsoft.com/office/drawing/2014/main" xmlns="" val="2814087457"/>
                  </a:ext>
                </a:extLst>
              </a:tr>
              <a:tr h="425925">
                <a:tc>
                  <a:txBody>
                    <a:bodyPr/>
                    <a:lstStyle/>
                    <a:p>
                      <a:pPr algn="ctr"/>
                      <a:r>
                        <a:rPr lang="en-GB" sz="2000" b="1" u="sng" dirty="0" smtClean="0"/>
                        <a:t>Problems</a:t>
                      </a:r>
                      <a:r>
                        <a:rPr lang="en-GB" sz="2000" b="1" u="sng" baseline="0" dirty="0" smtClean="0"/>
                        <a:t> for Cleopatra</a:t>
                      </a:r>
                      <a:endParaRPr lang="en-GB" sz="2000" b="1" u="sng" dirty="0"/>
                    </a:p>
                  </a:txBody>
                  <a:tcPr marL="68580" marR="68580"/>
                </a:tc>
                <a:tc>
                  <a:txBody>
                    <a:bodyPr/>
                    <a:lstStyle/>
                    <a:p>
                      <a:pPr algn="ctr"/>
                      <a:r>
                        <a:rPr lang="en-GB" sz="2000" b="1" u="sng" dirty="0" smtClean="0"/>
                        <a:t>Actions she took</a:t>
                      </a:r>
                      <a:r>
                        <a:rPr lang="en-GB" sz="2000" b="1" u="sng" baseline="0" dirty="0" smtClean="0"/>
                        <a:t> to solve these problems</a:t>
                      </a:r>
                      <a:endParaRPr lang="en-GB" sz="2000" b="1" u="sng" dirty="0"/>
                    </a:p>
                  </a:txBody>
                  <a:tcPr marL="68580" marR="68580"/>
                </a:tc>
                <a:extLst>
                  <a:ext uri="{0D108BD9-81ED-4DB2-BD59-A6C34878D82A}">
                    <a16:rowId xmlns:a16="http://schemas.microsoft.com/office/drawing/2014/main" xmlns="" val="11186045"/>
                  </a:ext>
                </a:extLst>
              </a:tr>
              <a:tr h="797244">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a:p>
                  </a:txBody>
                  <a:tcPr marL="68580" marR="68580"/>
                </a:tc>
                <a:tc>
                  <a:txBody>
                    <a:bodyPr/>
                    <a:lstStyle/>
                    <a:p>
                      <a:endParaRPr lang="en-GB" dirty="0" smtClean="0"/>
                    </a:p>
                    <a:p>
                      <a:endParaRPr lang="en-GB" dirty="0" smtClean="0"/>
                    </a:p>
                    <a:p>
                      <a:endParaRPr lang="en-GB" dirty="0"/>
                    </a:p>
                  </a:txBody>
                  <a:tcPr marL="68580" marR="68580"/>
                </a:tc>
                <a:extLst>
                  <a:ext uri="{0D108BD9-81ED-4DB2-BD59-A6C34878D82A}">
                    <a16:rowId xmlns:a16="http://schemas.microsoft.com/office/drawing/2014/main" xmlns="" val="4088878125"/>
                  </a:ext>
                </a:extLst>
              </a:tr>
            </a:tbl>
          </a:graphicData>
        </a:graphic>
      </p:graphicFrame>
    </p:spTree>
    <p:extLst>
      <p:ext uri="{BB962C8B-B14F-4D97-AF65-F5344CB8AC3E}">
        <p14:creationId xmlns:p14="http://schemas.microsoft.com/office/powerpoint/2010/main" val="2928866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TotalTime>
  <Words>791</Words>
  <Application>Microsoft Macintosh PowerPoint</Application>
  <PresentationFormat>On-screen Show (4:3)</PresentationFormat>
  <Paragraphs>78</Paragraphs>
  <Slides>8</Slides>
  <Notes>2</Notes>
  <HiddenSlides>2</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Mark Anthony and Cleopatra after Caesar’s death</vt:lpstr>
      <vt:lpstr>Mark Anthony vs. Octavian </vt:lpstr>
      <vt:lpstr>PowerPoint Presentation</vt:lpstr>
      <vt:lpstr>Mark Anthony vs. Octavian -  the early years </vt:lpstr>
      <vt:lpstr>PowerPoint Presentation</vt:lpstr>
      <vt:lpstr>What was Cleopatra doing 41-44bc?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Grigsby</dc:creator>
  <cp:lastModifiedBy>Michael Scott</cp:lastModifiedBy>
  <cp:revision>3</cp:revision>
  <dcterms:created xsi:type="dcterms:W3CDTF">2020-02-20T12:17:57Z</dcterms:created>
  <dcterms:modified xsi:type="dcterms:W3CDTF">2020-02-27T10:33:27Z</dcterms:modified>
</cp:coreProperties>
</file>