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82" d="100"/>
          <a:sy n="182" d="100"/>
        </p:scale>
        <p:origin x="-24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B4FA6-E361-4743-8203-FB634A630B3F}"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0DD781-28D9-534B-AAB0-0CB395D54887}" type="slidenum">
              <a:rPr lang="en-US" smtClean="0"/>
              <a:t>‹#›</a:t>
            </a:fld>
            <a:endParaRPr lang="en-US"/>
          </a:p>
        </p:txBody>
      </p:sp>
    </p:spTree>
    <p:extLst>
      <p:ext uri="{BB962C8B-B14F-4D97-AF65-F5344CB8AC3E}">
        <p14:creationId xmlns:p14="http://schemas.microsoft.com/office/powerpoint/2010/main" val="27804010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CHALLENGE</a:t>
            </a:r>
            <a:r>
              <a:rPr lang="en-GB" baseline="0" dirty="0" smtClean="0"/>
              <a:t> WRITTEN ON </a:t>
            </a:r>
            <a:r>
              <a:rPr lang="en-GB" baseline="0" smtClean="0"/>
              <a:t>THE WHITE BOARD </a:t>
            </a:r>
            <a:r>
              <a:rPr lang="en-GB" baseline="0" dirty="0" smtClean="0"/>
              <a:t>– How reliable do you consider Plutarch’s account of the meeting at Tarsus to be? Explain your answer with reference to Plutarch’s moralising aim. </a:t>
            </a:r>
            <a:endParaRPr lang="en-GB" dirty="0"/>
          </a:p>
        </p:txBody>
      </p:sp>
      <p:sp>
        <p:nvSpPr>
          <p:cNvPr id="4" name="Slide Number Placeholder 3"/>
          <p:cNvSpPr>
            <a:spLocks noGrp="1"/>
          </p:cNvSpPr>
          <p:nvPr>
            <p:ph type="sldNum" sz="quarter" idx="10"/>
          </p:nvPr>
        </p:nvSpPr>
        <p:spPr/>
        <p:txBody>
          <a:bodyPr/>
          <a:lstStyle/>
          <a:p>
            <a:fld id="{0E44346A-FE51-481F-84AE-78DF1622C54C}" type="slidenum">
              <a:rPr lang="en-GB" smtClean="0"/>
              <a:t>6</a:t>
            </a:fld>
            <a:endParaRPr lang="en-GB"/>
          </a:p>
        </p:txBody>
      </p:sp>
    </p:spTree>
    <p:extLst>
      <p:ext uri="{BB962C8B-B14F-4D97-AF65-F5344CB8AC3E}">
        <p14:creationId xmlns:p14="http://schemas.microsoft.com/office/powerpoint/2010/main" val="3471437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212059C-1A6B-034F-8098-78A44DBC9A3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1640750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212059C-1A6B-034F-8098-78A44DBC9A3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2657581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212059C-1A6B-034F-8098-78A44DBC9A3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34841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212059C-1A6B-034F-8098-78A44DBC9A3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271902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212059C-1A6B-034F-8098-78A44DBC9A3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4058225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212059C-1A6B-034F-8098-78A44DBC9A3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3441728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212059C-1A6B-034F-8098-78A44DBC9A3F}"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1904939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212059C-1A6B-034F-8098-78A44DBC9A3F}"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788012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12059C-1A6B-034F-8098-78A44DBC9A3F}"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4143430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212059C-1A6B-034F-8098-78A44DBC9A3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269328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212059C-1A6B-034F-8098-78A44DBC9A3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373E4F-508B-4F4D-80A1-B23DECD5C0BE}" type="slidenum">
              <a:rPr lang="en-US" smtClean="0"/>
              <a:t>‹#›</a:t>
            </a:fld>
            <a:endParaRPr lang="en-US"/>
          </a:p>
        </p:txBody>
      </p:sp>
    </p:spTree>
    <p:extLst>
      <p:ext uri="{BB962C8B-B14F-4D97-AF65-F5344CB8AC3E}">
        <p14:creationId xmlns:p14="http://schemas.microsoft.com/office/powerpoint/2010/main" val="6191386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2059C-1A6B-034F-8098-78A44DBC9A3F}"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73E4F-508B-4F4D-80A1-B23DECD5C0BE}" type="slidenum">
              <a:rPr lang="en-US" smtClean="0"/>
              <a:t>‹#›</a:t>
            </a:fld>
            <a:endParaRPr lang="en-US"/>
          </a:p>
        </p:txBody>
      </p:sp>
    </p:spTree>
    <p:extLst>
      <p:ext uri="{BB962C8B-B14F-4D97-AF65-F5344CB8AC3E}">
        <p14:creationId xmlns:p14="http://schemas.microsoft.com/office/powerpoint/2010/main" val="3134161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0-02-27 at 10.33.4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27705" cy="6858000"/>
          </a:xfrm>
          <a:prstGeom prst="rect">
            <a:avLst/>
          </a:prstGeom>
        </p:spPr>
      </p:pic>
    </p:spTree>
    <p:extLst>
      <p:ext uri="{BB962C8B-B14F-4D97-AF65-F5344CB8AC3E}">
        <p14:creationId xmlns:p14="http://schemas.microsoft.com/office/powerpoint/2010/main" val="1960879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4803294" y="3208530"/>
            <a:ext cx="2240684" cy="2372494"/>
          </a:xfrm>
          <a:prstGeom prst="triangle">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1400"/>
          </a:p>
        </p:txBody>
      </p:sp>
      <p:sp>
        <p:nvSpPr>
          <p:cNvPr id="5" name="Isosceles Triangle 4"/>
          <p:cNvSpPr/>
          <p:nvPr/>
        </p:nvSpPr>
        <p:spPr>
          <a:xfrm rot="10800000">
            <a:off x="6078599" y="3235470"/>
            <a:ext cx="2240682" cy="2372492"/>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400"/>
          </a:p>
        </p:txBody>
      </p:sp>
      <p:sp>
        <p:nvSpPr>
          <p:cNvPr id="6" name="Isosceles Triangle 5"/>
          <p:cNvSpPr/>
          <p:nvPr/>
        </p:nvSpPr>
        <p:spPr>
          <a:xfrm>
            <a:off x="951845" y="717812"/>
            <a:ext cx="2240684" cy="2372494"/>
          </a:xfrm>
          <a:prstGeom prst="triangle">
            <a:avLst/>
          </a:prstGeom>
          <a:ln w="57150"/>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1400" dirty="0"/>
          </a:p>
          <a:p>
            <a:pPr algn="ctr"/>
            <a:endParaRPr lang="en-GB" sz="1400" dirty="0"/>
          </a:p>
        </p:txBody>
      </p:sp>
      <p:sp>
        <p:nvSpPr>
          <p:cNvPr id="7" name="Isosceles Triangle 6"/>
          <p:cNvSpPr/>
          <p:nvPr/>
        </p:nvSpPr>
        <p:spPr>
          <a:xfrm>
            <a:off x="3493540" y="717812"/>
            <a:ext cx="2240684" cy="2372494"/>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400" dirty="0"/>
          </a:p>
        </p:txBody>
      </p:sp>
      <p:sp>
        <p:nvSpPr>
          <p:cNvPr id="8" name="Isosceles Triangle 7"/>
          <p:cNvSpPr/>
          <p:nvPr/>
        </p:nvSpPr>
        <p:spPr>
          <a:xfrm rot="10800000">
            <a:off x="2222693" y="690875"/>
            <a:ext cx="2240682" cy="2372492"/>
          </a:xfrm>
          <a:prstGeom prst="triangle">
            <a:avLst/>
          </a:prstGeom>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en-GB" sz="1400" dirty="0"/>
          </a:p>
        </p:txBody>
      </p:sp>
      <p:sp>
        <p:nvSpPr>
          <p:cNvPr id="9" name="Isosceles Triangle 8"/>
          <p:cNvSpPr/>
          <p:nvPr/>
        </p:nvSpPr>
        <p:spPr>
          <a:xfrm rot="10800000">
            <a:off x="4783370" y="690875"/>
            <a:ext cx="2240682" cy="2372492"/>
          </a:xfrm>
          <a:prstGeom prst="triangl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400"/>
          </a:p>
        </p:txBody>
      </p:sp>
      <p:sp>
        <p:nvSpPr>
          <p:cNvPr id="10" name="Isosceles Triangle 9"/>
          <p:cNvSpPr/>
          <p:nvPr/>
        </p:nvSpPr>
        <p:spPr>
          <a:xfrm rot="10800000">
            <a:off x="947390" y="3262408"/>
            <a:ext cx="2240682" cy="2372492"/>
          </a:xfrm>
          <a:prstGeom prst="triangle">
            <a:avLst/>
          </a:prstGeom>
          <a:ln w="57150"/>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1400"/>
          </a:p>
        </p:txBody>
      </p:sp>
      <p:sp>
        <p:nvSpPr>
          <p:cNvPr id="11" name="Isosceles Triangle 10"/>
          <p:cNvSpPr/>
          <p:nvPr/>
        </p:nvSpPr>
        <p:spPr>
          <a:xfrm rot="10800000">
            <a:off x="3532448" y="3235469"/>
            <a:ext cx="2240682" cy="2372492"/>
          </a:xfrm>
          <a:prstGeom prst="triangl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1400"/>
          </a:p>
        </p:txBody>
      </p:sp>
      <p:sp>
        <p:nvSpPr>
          <p:cNvPr id="12" name="Isosceles Triangle 11"/>
          <p:cNvSpPr/>
          <p:nvPr/>
        </p:nvSpPr>
        <p:spPr>
          <a:xfrm>
            <a:off x="6054217" y="717812"/>
            <a:ext cx="2240684" cy="2372494"/>
          </a:xfrm>
          <a:prstGeom prst="triangle">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1400"/>
          </a:p>
        </p:txBody>
      </p:sp>
      <p:sp>
        <p:nvSpPr>
          <p:cNvPr id="13" name="Rectangle 12"/>
          <p:cNvSpPr/>
          <p:nvPr/>
        </p:nvSpPr>
        <p:spPr>
          <a:xfrm>
            <a:off x="272232" y="2832586"/>
            <a:ext cx="592663" cy="7518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4400" dirty="0" smtClean="0">
                <a:latin typeface="Arial Black" panose="020B0A04020102020204" pitchFamily="34" charset="0"/>
              </a:rPr>
              <a:t>A</a:t>
            </a:r>
            <a:endParaRPr lang="en-GB" sz="4400" dirty="0">
              <a:latin typeface="Arial Black" panose="020B0A04020102020204" pitchFamily="34" charset="0"/>
            </a:endParaRPr>
          </a:p>
        </p:txBody>
      </p:sp>
      <p:sp>
        <p:nvSpPr>
          <p:cNvPr id="14" name="Rectangle 13"/>
          <p:cNvSpPr/>
          <p:nvPr/>
        </p:nvSpPr>
        <p:spPr>
          <a:xfrm>
            <a:off x="8406234" y="2832586"/>
            <a:ext cx="592663" cy="7518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4400" dirty="0">
                <a:latin typeface="Arial Black" panose="020B0A04020102020204" pitchFamily="34" charset="0"/>
              </a:rPr>
              <a:t>b</a:t>
            </a:r>
          </a:p>
        </p:txBody>
      </p:sp>
      <p:sp>
        <p:nvSpPr>
          <p:cNvPr id="15" name="TextBox 14"/>
          <p:cNvSpPr txBox="1"/>
          <p:nvPr/>
        </p:nvSpPr>
        <p:spPr>
          <a:xfrm>
            <a:off x="2814280" y="492546"/>
            <a:ext cx="1206062" cy="1600438"/>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Name given to the system where Mark Anthony and ? shared power after Caesar. </a:t>
            </a:r>
            <a:endParaRPr lang="en-GB" sz="1400" dirty="0"/>
          </a:p>
        </p:txBody>
      </p:sp>
      <p:sp>
        <p:nvSpPr>
          <p:cNvPr id="16" name="TextBox 15"/>
          <p:cNvSpPr txBox="1"/>
          <p:nvPr/>
        </p:nvSpPr>
        <p:spPr>
          <a:xfrm>
            <a:off x="1481290" y="3293016"/>
            <a:ext cx="1207328" cy="1169551"/>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Name of the man who was Caesar’s legal heir and successor? </a:t>
            </a:r>
            <a:endParaRPr lang="en-GB" sz="1400" dirty="0"/>
          </a:p>
        </p:txBody>
      </p:sp>
      <p:sp>
        <p:nvSpPr>
          <p:cNvPr id="36" name="Isosceles Triangle 35"/>
          <p:cNvSpPr/>
          <p:nvPr/>
        </p:nvSpPr>
        <p:spPr>
          <a:xfrm>
            <a:off x="2237689" y="3249497"/>
            <a:ext cx="2240684" cy="2372494"/>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400"/>
          </a:p>
        </p:txBody>
      </p:sp>
      <p:sp>
        <p:nvSpPr>
          <p:cNvPr id="17" name="TextBox 16"/>
          <p:cNvSpPr txBox="1"/>
          <p:nvPr/>
        </p:nvSpPr>
        <p:spPr>
          <a:xfrm>
            <a:off x="1315469" y="1663035"/>
            <a:ext cx="1387479" cy="1169551"/>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What position did Mark Anthony hold in Rome, when Caesar died?</a:t>
            </a:r>
            <a:endParaRPr lang="en-GB" sz="1400" dirty="0"/>
          </a:p>
        </p:txBody>
      </p:sp>
      <p:sp>
        <p:nvSpPr>
          <p:cNvPr id="18" name="TextBox 17"/>
          <p:cNvSpPr txBox="1"/>
          <p:nvPr/>
        </p:nvSpPr>
        <p:spPr>
          <a:xfrm>
            <a:off x="2897100" y="3957075"/>
            <a:ext cx="945291" cy="1815882"/>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What in Egypt, 43-41BC, that was a challenge for Cleopatra? </a:t>
            </a:r>
            <a:endParaRPr lang="en-GB" sz="1400" dirty="0"/>
          </a:p>
        </p:txBody>
      </p:sp>
      <p:sp>
        <p:nvSpPr>
          <p:cNvPr id="19" name="TextBox 18"/>
          <p:cNvSpPr txBox="1"/>
          <p:nvPr/>
        </p:nvSpPr>
        <p:spPr>
          <a:xfrm>
            <a:off x="4055715" y="1355432"/>
            <a:ext cx="1210875" cy="1384995"/>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Identify one consequence of the assassination of Caesar, for Cleopatra? </a:t>
            </a:r>
            <a:endParaRPr lang="en-GB" sz="1400" dirty="0"/>
          </a:p>
        </p:txBody>
      </p:sp>
      <p:sp>
        <p:nvSpPr>
          <p:cNvPr id="20" name="TextBox 19"/>
          <p:cNvSpPr txBox="1"/>
          <p:nvPr/>
        </p:nvSpPr>
        <p:spPr>
          <a:xfrm>
            <a:off x="4109565" y="3372299"/>
            <a:ext cx="1086447" cy="1169551"/>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Why did Cicero have such a dislike for Cleopatra? </a:t>
            </a:r>
            <a:endParaRPr lang="en-GB" sz="1400" dirty="0"/>
          </a:p>
        </p:txBody>
      </p:sp>
      <p:sp>
        <p:nvSpPr>
          <p:cNvPr id="21" name="TextBox 20"/>
          <p:cNvSpPr txBox="1"/>
          <p:nvPr/>
        </p:nvSpPr>
        <p:spPr>
          <a:xfrm>
            <a:off x="5312229" y="561960"/>
            <a:ext cx="1235212" cy="1384995"/>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How did Roman soldiers mock Caesar and Cleopatra’s relationship?</a:t>
            </a:r>
            <a:endParaRPr lang="en-GB" sz="1400" dirty="0"/>
          </a:p>
        </p:txBody>
      </p:sp>
      <p:sp>
        <p:nvSpPr>
          <p:cNvPr id="22" name="TextBox 21"/>
          <p:cNvSpPr txBox="1"/>
          <p:nvPr/>
        </p:nvSpPr>
        <p:spPr>
          <a:xfrm>
            <a:off x="5380411" y="4080185"/>
            <a:ext cx="1086447" cy="1384995"/>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Identify one reason to believe that Caesar WAS Caesarion’s father. </a:t>
            </a:r>
            <a:endParaRPr lang="en-GB" sz="1400" dirty="0"/>
          </a:p>
        </p:txBody>
      </p:sp>
      <p:sp>
        <p:nvSpPr>
          <p:cNvPr id="23" name="TextBox 22"/>
          <p:cNvSpPr txBox="1"/>
          <p:nvPr/>
        </p:nvSpPr>
        <p:spPr>
          <a:xfrm>
            <a:off x="6615623" y="1101880"/>
            <a:ext cx="1143595" cy="1815882"/>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Explain two ways in which Caesar and Cleopatra benefitted from their relationship</a:t>
            </a:r>
            <a:endParaRPr lang="en-GB" sz="1400" dirty="0"/>
          </a:p>
        </p:txBody>
      </p:sp>
      <p:sp>
        <p:nvSpPr>
          <p:cNvPr id="24" name="TextBox 23"/>
          <p:cNvSpPr txBox="1"/>
          <p:nvPr/>
        </p:nvSpPr>
        <p:spPr>
          <a:xfrm>
            <a:off x="6615623" y="3249498"/>
            <a:ext cx="1225119" cy="1815882"/>
          </a:xfrm>
          <a:prstGeom prst="rect">
            <a:avLst/>
          </a:prstGeom>
          <a:solidFill>
            <a:schemeClr val="bg1"/>
          </a:solidFill>
          <a:ln>
            <a:solidFill>
              <a:schemeClr val="bg2">
                <a:lumMod val="90000"/>
              </a:schemeClr>
            </a:solidFill>
          </a:ln>
        </p:spPr>
        <p:txBody>
          <a:bodyPr wrap="square" rtlCol="0">
            <a:spAutoFit/>
          </a:bodyPr>
          <a:lstStyle/>
          <a:p>
            <a:pPr algn="ctr"/>
            <a:r>
              <a:rPr lang="en-GB" sz="1400" dirty="0" smtClean="0"/>
              <a:t>List the 3 possible reasons why Caesar chose to support Cleopatra over </a:t>
            </a:r>
            <a:r>
              <a:rPr lang="en-GB" sz="1400" dirty="0" err="1" smtClean="0"/>
              <a:t>Ptomley</a:t>
            </a:r>
            <a:r>
              <a:rPr lang="en-GB" sz="1400" dirty="0" smtClean="0"/>
              <a:t> XIII?</a:t>
            </a:r>
            <a:endParaRPr lang="en-GB" sz="1400" dirty="0"/>
          </a:p>
        </p:txBody>
      </p:sp>
      <p:cxnSp>
        <p:nvCxnSpPr>
          <p:cNvPr id="25" name="Straight Arrow Connector 24"/>
          <p:cNvCxnSpPr/>
          <p:nvPr/>
        </p:nvCxnSpPr>
        <p:spPr>
          <a:xfrm flipV="1">
            <a:off x="2814281" y="2380343"/>
            <a:ext cx="373791" cy="2902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2814281" y="3448935"/>
            <a:ext cx="373791" cy="339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3436601" y="2355069"/>
            <a:ext cx="499357" cy="3071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V="1">
            <a:off x="5266590" y="2322721"/>
            <a:ext cx="523300" cy="3479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flipV="1">
            <a:off x="6001682" y="3674037"/>
            <a:ext cx="478706" cy="203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a:off x="5985787" y="2338993"/>
            <a:ext cx="499357" cy="3071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3341639" y="2740427"/>
            <a:ext cx="1817" cy="78661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flipH="1">
            <a:off x="4053898" y="2776595"/>
            <a:ext cx="1817" cy="78661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flipV="1">
            <a:off x="3409839" y="3526315"/>
            <a:ext cx="478706" cy="203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a:off x="5389079" y="3490893"/>
            <a:ext cx="373791" cy="339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H="1">
            <a:off x="5928018" y="2717131"/>
            <a:ext cx="1817" cy="78661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7" name="TextBox 36"/>
          <p:cNvSpPr txBox="1"/>
          <p:nvPr/>
        </p:nvSpPr>
        <p:spPr>
          <a:xfrm>
            <a:off x="0" y="5790957"/>
            <a:ext cx="9065617" cy="923330"/>
          </a:xfrm>
          <a:prstGeom prst="rect">
            <a:avLst/>
          </a:prstGeom>
          <a:noFill/>
        </p:spPr>
        <p:txBody>
          <a:bodyPr wrap="square" rtlCol="0">
            <a:spAutoFit/>
          </a:bodyPr>
          <a:lstStyle/>
          <a:p>
            <a:r>
              <a:rPr lang="en-GB" u="sng" dirty="0" smtClean="0"/>
              <a:t>Get from A to B by leap frogging from one triangle to the next and answering each question.</a:t>
            </a:r>
          </a:p>
          <a:p>
            <a:r>
              <a:rPr lang="en-GB" b="1" u="sng" dirty="0" smtClean="0"/>
              <a:t>RULES</a:t>
            </a:r>
            <a:r>
              <a:rPr lang="en-GB" dirty="0" smtClean="0"/>
              <a:t>: you can move up/down, diagonally or in a straight line, (any triangle that touches) but you cannot skip a triangle!</a:t>
            </a:r>
            <a:endParaRPr lang="en-GB" dirty="0"/>
          </a:p>
        </p:txBody>
      </p:sp>
    </p:spTree>
    <p:extLst>
      <p:ext uri="{BB962C8B-B14F-4D97-AF65-F5344CB8AC3E}">
        <p14:creationId xmlns:p14="http://schemas.microsoft.com/office/powerpoint/2010/main" val="124814100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3911" y="1122363"/>
            <a:ext cx="8135007" cy="2387600"/>
          </a:xfrm>
        </p:spPr>
        <p:txBody>
          <a:bodyPr>
            <a:noAutofit/>
          </a:bodyPr>
          <a:lstStyle/>
          <a:p>
            <a:r>
              <a:rPr lang="en-GB" sz="6000" b="1" dirty="0" smtClean="0"/>
              <a:t>Cleopatra’s </a:t>
            </a:r>
            <a:r>
              <a:rPr lang="en-GB" sz="6000" b="1" dirty="0"/>
              <a:t>meeting with Mark Anthony at Tarsus</a:t>
            </a:r>
          </a:p>
        </p:txBody>
      </p:sp>
      <p:sp>
        <p:nvSpPr>
          <p:cNvPr id="3" name="Subtitle 2"/>
          <p:cNvSpPr>
            <a:spLocks noGrp="1"/>
          </p:cNvSpPr>
          <p:nvPr>
            <p:ph type="subTitle" idx="1"/>
          </p:nvPr>
        </p:nvSpPr>
        <p:spPr/>
        <p:txBody>
          <a:bodyPr>
            <a:normAutofit fontScale="85000" lnSpcReduction="20000"/>
          </a:bodyPr>
          <a:lstStyle/>
          <a:p>
            <a:pPr marL="514350" indent="-514350">
              <a:buAutoNum type="arabicPeriod"/>
            </a:pPr>
            <a:r>
              <a:rPr lang="en-GB" sz="2800" dirty="0" smtClean="0"/>
              <a:t>To </a:t>
            </a:r>
            <a:r>
              <a:rPr lang="en-GB" sz="2800" dirty="0"/>
              <a:t>explain the developing relationship between Cleopatra and Mark Anthony</a:t>
            </a:r>
            <a:r>
              <a:rPr lang="en-GB" sz="2800" dirty="0" smtClean="0"/>
              <a:t>.</a:t>
            </a:r>
          </a:p>
          <a:p>
            <a:pPr marL="514350" indent="-514350">
              <a:buAutoNum type="arabicPeriod"/>
            </a:pPr>
            <a:endParaRPr lang="en-GB" sz="2800" dirty="0"/>
          </a:p>
          <a:p>
            <a:r>
              <a:rPr lang="en-GB" sz="2800" dirty="0"/>
              <a:t>2.	To analyse the reliability of the sources in portraying this relationship</a:t>
            </a:r>
          </a:p>
          <a:p>
            <a:endParaRPr lang="en-GB" sz="2800" dirty="0"/>
          </a:p>
        </p:txBody>
      </p:sp>
    </p:spTree>
    <p:extLst>
      <p:ext uri="{BB962C8B-B14F-4D97-AF65-F5344CB8AC3E}">
        <p14:creationId xmlns:p14="http://schemas.microsoft.com/office/powerpoint/2010/main" val="87828138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9144000" cy="646385"/>
          </a:xfrm>
          <a:solidFill>
            <a:srgbClr val="D60093"/>
          </a:solidFill>
        </p:spPr>
        <p:style>
          <a:lnRef idx="0">
            <a:schemeClr val="accent2"/>
          </a:lnRef>
          <a:fillRef idx="3">
            <a:schemeClr val="accent2"/>
          </a:fillRef>
          <a:effectRef idx="3">
            <a:schemeClr val="accent2"/>
          </a:effectRef>
          <a:fontRef idx="minor">
            <a:schemeClr val="lt1"/>
          </a:fontRef>
        </p:style>
        <p:txBody>
          <a:bodyPr>
            <a:noAutofit/>
          </a:bodyPr>
          <a:lstStyle/>
          <a:p>
            <a:r>
              <a:rPr lang="en-GB" sz="4000" b="1" u="sng" dirty="0" smtClean="0"/>
              <a:t>Plutarch’s presentation of Mark Anthony</a:t>
            </a:r>
            <a:endParaRPr lang="en-GB" sz="4000" b="1" u="sng" dirty="0"/>
          </a:p>
        </p:txBody>
      </p:sp>
      <p:sp>
        <p:nvSpPr>
          <p:cNvPr id="3" name="Content Placeholder 2"/>
          <p:cNvSpPr>
            <a:spLocks noGrp="1"/>
          </p:cNvSpPr>
          <p:nvPr>
            <p:ph idx="1"/>
          </p:nvPr>
        </p:nvSpPr>
        <p:spPr>
          <a:xfrm>
            <a:off x="139918" y="788305"/>
            <a:ext cx="4637033" cy="5943570"/>
          </a:xfrm>
        </p:spPr>
        <p:txBody>
          <a:bodyPr>
            <a:noAutofit/>
          </a:bodyPr>
          <a:lstStyle/>
          <a:p>
            <a:pPr marL="0" indent="0">
              <a:buNone/>
            </a:pPr>
            <a:r>
              <a:rPr lang="en-GB" sz="1800" dirty="0" smtClean="0"/>
              <a:t>Anthony spent the winter of 42BC in Athens, enjoying his time there and preparing for further excursions East. He quickly endeared himself to the Athenians by taking part in their religious customs and adopting the Greek style of dress. </a:t>
            </a:r>
          </a:p>
          <a:p>
            <a:pPr marL="0" indent="0">
              <a:buNone/>
            </a:pPr>
            <a:r>
              <a:rPr lang="en-GB" sz="1800" dirty="0" smtClean="0"/>
              <a:t>According to Plutarch, Mark Anthony had a playful nature and he enjoyed the finer things in life. This element of his personality is what would draw him towards the wealth of Egypt, but also earn the scorn of more traditional Romans who didn’t like such traits. </a:t>
            </a:r>
          </a:p>
          <a:p>
            <a:pPr marL="0" indent="0">
              <a:buNone/>
            </a:pPr>
            <a:r>
              <a:rPr lang="en-GB" sz="1800" dirty="0" smtClean="0"/>
              <a:t>Mark Anthony first met Cleopatra after turning to the wealth of Egypt to fund his campaigns, and aimed to have a positive relationship with Cleopatra. </a:t>
            </a:r>
          </a:p>
          <a:p>
            <a:pPr marL="0" indent="0">
              <a:buNone/>
            </a:pPr>
            <a:r>
              <a:rPr lang="en-GB" sz="1800" dirty="0" smtClean="0"/>
              <a:t>He summoned her to Tarsus, which she agreed to, and Plutarch believes that her intention to win Anthony over was clear from that moment.</a:t>
            </a:r>
            <a:endParaRPr lang="en-GB" sz="1800" dirty="0"/>
          </a:p>
        </p:txBody>
      </p:sp>
      <p:sp>
        <p:nvSpPr>
          <p:cNvPr id="4" name="Rectangle 3"/>
          <p:cNvSpPr/>
          <p:nvPr/>
        </p:nvSpPr>
        <p:spPr>
          <a:xfrm>
            <a:off x="4871545" y="3941379"/>
            <a:ext cx="4138448" cy="2790497"/>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b="1" u="sng" dirty="0" smtClean="0"/>
              <a:t>TASK 2 </a:t>
            </a:r>
            <a:r>
              <a:rPr lang="en-GB" u="sng" dirty="0" smtClean="0"/>
              <a:t>(read top of p. 185)</a:t>
            </a:r>
          </a:p>
          <a:p>
            <a:pPr algn="ctr"/>
            <a:endParaRPr lang="en-GB" dirty="0" smtClean="0"/>
          </a:p>
          <a:p>
            <a:pPr marL="342900" indent="-342900" algn="ctr">
              <a:buAutoNum type="arabicPeriod"/>
            </a:pPr>
            <a:r>
              <a:rPr lang="en-GB" dirty="0" smtClean="0"/>
              <a:t>In his wider writing, who does Plutarch compare Mark Anthony to?</a:t>
            </a:r>
          </a:p>
          <a:p>
            <a:pPr marL="342900" indent="-342900" algn="ctr">
              <a:buAutoNum type="arabicPeriod"/>
            </a:pPr>
            <a:endParaRPr lang="en-GB" dirty="0" smtClean="0"/>
          </a:p>
          <a:p>
            <a:pPr marL="342900" indent="-342900" algn="ctr">
              <a:buAutoNum type="arabicPeriod"/>
            </a:pPr>
            <a:r>
              <a:rPr lang="en-GB" dirty="0" smtClean="0"/>
              <a:t>What is the moralistic point/ warning that Plutarch is trying to give when comparing these two?</a:t>
            </a:r>
            <a:endParaRPr lang="en-GB" dirty="0"/>
          </a:p>
        </p:txBody>
      </p:sp>
      <p:sp>
        <p:nvSpPr>
          <p:cNvPr id="5" name="Rectangle 4"/>
          <p:cNvSpPr/>
          <p:nvPr/>
        </p:nvSpPr>
        <p:spPr>
          <a:xfrm>
            <a:off x="4871545" y="788305"/>
            <a:ext cx="4138448" cy="2900824"/>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u="sng" dirty="0" smtClean="0"/>
              <a:t>TASK 1:</a:t>
            </a:r>
          </a:p>
          <a:p>
            <a:pPr algn="ctr"/>
            <a:r>
              <a:rPr lang="en-GB" dirty="0" smtClean="0"/>
              <a:t>Read p.185 and the three sections of Plutarch noted on your table. </a:t>
            </a:r>
          </a:p>
          <a:p>
            <a:pPr algn="ctr"/>
            <a:r>
              <a:rPr lang="en-GB" dirty="0" smtClean="0"/>
              <a:t>For each, give one way in which Mark Anthony is presented and a quote to support this.</a:t>
            </a:r>
          </a:p>
          <a:p>
            <a:pPr algn="ctr"/>
            <a:endParaRPr lang="en-GB" dirty="0"/>
          </a:p>
          <a:p>
            <a:pPr algn="ctr"/>
            <a:r>
              <a:rPr lang="en-GB" i="1" dirty="0" smtClean="0"/>
              <a:t>Remember, it does not have to be a point directly about him for you to be able to infer things about his personality!</a:t>
            </a:r>
            <a:endParaRPr lang="en-GB" i="1" dirty="0"/>
          </a:p>
        </p:txBody>
      </p:sp>
    </p:spTree>
    <p:extLst>
      <p:ext uri="{BB962C8B-B14F-4D97-AF65-F5344CB8AC3E}">
        <p14:creationId xmlns:p14="http://schemas.microsoft.com/office/powerpoint/2010/main" val="3524950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79757598"/>
              </p:ext>
            </p:extLst>
          </p:nvPr>
        </p:nvGraphicFramePr>
        <p:xfrm>
          <a:off x="108388" y="144704"/>
          <a:ext cx="8830661" cy="6508344"/>
        </p:xfrm>
        <a:graphic>
          <a:graphicData uri="http://schemas.openxmlformats.org/drawingml/2006/table">
            <a:tbl>
              <a:tblPr firstRow="1" bandRow="1">
                <a:tableStyleId>{5940675A-B579-460E-94D1-54222C63F5DA}</a:tableStyleId>
              </a:tblPr>
              <a:tblGrid>
                <a:gridCol w="1357805">
                  <a:extLst>
                    <a:ext uri="{9D8B030D-6E8A-4147-A177-3AD203B41FA5}">
                      <a16:colId xmlns:a16="http://schemas.microsoft.com/office/drawing/2014/main" xmlns="" val="2381674878"/>
                    </a:ext>
                  </a:extLst>
                </a:gridCol>
                <a:gridCol w="3807373">
                  <a:extLst>
                    <a:ext uri="{9D8B030D-6E8A-4147-A177-3AD203B41FA5}">
                      <a16:colId xmlns:a16="http://schemas.microsoft.com/office/drawing/2014/main" xmlns="" val="2267399961"/>
                    </a:ext>
                  </a:extLst>
                </a:gridCol>
                <a:gridCol w="3665483">
                  <a:extLst>
                    <a:ext uri="{9D8B030D-6E8A-4147-A177-3AD203B41FA5}">
                      <a16:colId xmlns:a16="http://schemas.microsoft.com/office/drawing/2014/main" xmlns="" val="577003632"/>
                    </a:ext>
                  </a:extLst>
                </a:gridCol>
              </a:tblGrid>
              <a:tr h="849927">
                <a:tc>
                  <a:txBody>
                    <a:bodyPr/>
                    <a:lstStyle/>
                    <a:p>
                      <a:r>
                        <a:rPr lang="en-GB" b="1" u="sng" dirty="0" smtClean="0"/>
                        <a:t>Source</a:t>
                      </a:r>
                      <a:endParaRPr lang="en-GB" b="1" u="sng" dirty="0"/>
                    </a:p>
                  </a:txBody>
                  <a:tcPr marL="68580" marR="68580">
                    <a:solidFill>
                      <a:schemeClr val="bg1"/>
                    </a:solidFill>
                  </a:tcPr>
                </a:tc>
                <a:tc>
                  <a:txBody>
                    <a:bodyPr/>
                    <a:lstStyle/>
                    <a:p>
                      <a:r>
                        <a:rPr lang="en-GB" sz="2000" b="1" u="sng" dirty="0" smtClean="0"/>
                        <a:t>How is Mark</a:t>
                      </a:r>
                      <a:r>
                        <a:rPr lang="en-GB" sz="2000" b="1" u="sng" baseline="0" dirty="0" smtClean="0"/>
                        <a:t> Anthony’s personality presented?</a:t>
                      </a:r>
                      <a:endParaRPr lang="en-GB" sz="2000" b="1" u="sng" dirty="0"/>
                    </a:p>
                  </a:txBody>
                  <a:tcPr marL="68580" marR="68580">
                    <a:solidFill>
                      <a:schemeClr val="bg1"/>
                    </a:solidFill>
                  </a:tcPr>
                </a:tc>
                <a:tc>
                  <a:txBody>
                    <a:bodyPr/>
                    <a:lstStyle/>
                    <a:p>
                      <a:r>
                        <a:rPr lang="en-GB" sz="2000" b="1" u="sng" dirty="0" smtClean="0"/>
                        <a:t>Quotes to support this analysis</a:t>
                      </a:r>
                      <a:endParaRPr lang="en-GB" sz="2000" b="1" u="sng" dirty="0"/>
                    </a:p>
                  </a:txBody>
                  <a:tcPr marL="68580" marR="68580">
                    <a:solidFill>
                      <a:schemeClr val="bg1"/>
                    </a:solidFill>
                  </a:tcPr>
                </a:tc>
                <a:extLst>
                  <a:ext uri="{0D108BD9-81ED-4DB2-BD59-A6C34878D82A}">
                    <a16:rowId xmlns:a16="http://schemas.microsoft.com/office/drawing/2014/main" xmlns="" val="3396763906"/>
                  </a:ext>
                </a:extLst>
              </a:tr>
              <a:tr h="1466997">
                <a:tc>
                  <a:txBody>
                    <a:bodyPr/>
                    <a:lstStyle/>
                    <a:p>
                      <a:r>
                        <a:rPr lang="en-GB" b="1" u="sng" dirty="0" smtClean="0"/>
                        <a:t>Plutarch, Life</a:t>
                      </a:r>
                      <a:r>
                        <a:rPr lang="en-GB" b="1" u="sng" baseline="0" dirty="0" smtClean="0"/>
                        <a:t> of Mark Anthony, 24</a:t>
                      </a:r>
                      <a:endParaRPr lang="en-GB" b="1" u="sng" dirty="0"/>
                    </a:p>
                  </a:txBody>
                  <a:tcPr marL="68580" marR="68580">
                    <a:solidFill>
                      <a:schemeClr val="bg1"/>
                    </a:solidFill>
                  </a:tcPr>
                </a:tc>
                <a:tc>
                  <a:txBody>
                    <a:bodyPr/>
                    <a:lstStyle/>
                    <a:p>
                      <a:endParaRPr lang="en-GB" b="1" u="sng" dirty="0"/>
                    </a:p>
                  </a:txBody>
                  <a:tcPr marL="68580" marR="68580">
                    <a:solidFill>
                      <a:schemeClr val="bg1"/>
                    </a:solidFill>
                  </a:tcPr>
                </a:tc>
                <a:tc>
                  <a:txBody>
                    <a:bodyPr/>
                    <a:lstStyle/>
                    <a:p>
                      <a:endParaRPr lang="en-GB" b="1" u="sng"/>
                    </a:p>
                  </a:txBody>
                  <a:tcPr marL="68580" marR="68580">
                    <a:solidFill>
                      <a:schemeClr val="bg1"/>
                    </a:solidFill>
                  </a:tcPr>
                </a:tc>
                <a:extLst>
                  <a:ext uri="{0D108BD9-81ED-4DB2-BD59-A6C34878D82A}">
                    <a16:rowId xmlns:a16="http://schemas.microsoft.com/office/drawing/2014/main" xmlns="" val="1068377919"/>
                  </a:ext>
                </a:extLst>
              </a:tr>
              <a:tr h="2095710">
                <a:tc>
                  <a:txBody>
                    <a:bodyPr/>
                    <a:lstStyle/>
                    <a:p>
                      <a:r>
                        <a:rPr lang="en-GB" b="1" u="sng" dirty="0" smtClean="0"/>
                        <a:t>Plutarch, Life of Mark Anthony, 25</a:t>
                      </a:r>
                    </a:p>
                    <a:p>
                      <a:endParaRPr lang="en-GB" b="1" u="sng" dirty="0"/>
                    </a:p>
                  </a:txBody>
                  <a:tcPr marL="68580" marR="68580">
                    <a:solidFill>
                      <a:schemeClr val="bg1"/>
                    </a:solidFill>
                  </a:tcPr>
                </a:tc>
                <a:tc>
                  <a:txBody>
                    <a:bodyPr/>
                    <a:lstStyle/>
                    <a:p>
                      <a:endParaRPr lang="en-GB" b="1" u="sng"/>
                    </a:p>
                  </a:txBody>
                  <a:tcPr marL="68580" marR="68580">
                    <a:solidFill>
                      <a:schemeClr val="bg1"/>
                    </a:solidFill>
                  </a:tcPr>
                </a:tc>
                <a:tc>
                  <a:txBody>
                    <a:bodyPr/>
                    <a:lstStyle/>
                    <a:p>
                      <a:endParaRPr lang="en-GB" b="1" u="sng"/>
                    </a:p>
                  </a:txBody>
                  <a:tcPr marL="68580" marR="68580">
                    <a:solidFill>
                      <a:schemeClr val="bg1"/>
                    </a:solidFill>
                  </a:tcPr>
                </a:tc>
                <a:extLst>
                  <a:ext uri="{0D108BD9-81ED-4DB2-BD59-A6C34878D82A}">
                    <a16:rowId xmlns:a16="http://schemas.microsoft.com/office/drawing/2014/main" xmlns="" val="3648579667"/>
                  </a:ext>
                </a:extLst>
              </a:tr>
              <a:tr h="2095710">
                <a:tc>
                  <a:txBody>
                    <a:bodyPr/>
                    <a:lstStyle/>
                    <a:p>
                      <a:r>
                        <a:rPr lang="en-GB" b="1" u="sng" dirty="0" smtClean="0"/>
                        <a:t>Plutarch, Life of Mark Anthony, 28</a:t>
                      </a:r>
                    </a:p>
                    <a:p>
                      <a:endParaRPr lang="en-GB" b="1" u="sng" dirty="0"/>
                    </a:p>
                  </a:txBody>
                  <a:tcPr marL="68580" marR="68580">
                    <a:solidFill>
                      <a:schemeClr val="bg1"/>
                    </a:solidFill>
                  </a:tcPr>
                </a:tc>
                <a:tc>
                  <a:txBody>
                    <a:bodyPr/>
                    <a:lstStyle/>
                    <a:p>
                      <a:endParaRPr lang="en-GB" b="1" u="sng"/>
                    </a:p>
                  </a:txBody>
                  <a:tcPr marL="68580" marR="68580">
                    <a:solidFill>
                      <a:schemeClr val="bg1"/>
                    </a:solidFill>
                  </a:tcPr>
                </a:tc>
                <a:tc>
                  <a:txBody>
                    <a:bodyPr/>
                    <a:lstStyle/>
                    <a:p>
                      <a:endParaRPr lang="en-GB" b="1" u="sng" dirty="0"/>
                    </a:p>
                  </a:txBody>
                  <a:tcPr marL="68580" marR="68580">
                    <a:solidFill>
                      <a:schemeClr val="bg1"/>
                    </a:solidFill>
                  </a:tcPr>
                </a:tc>
                <a:extLst>
                  <a:ext uri="{0D108BD9-81ED-4DB2-BD59-A6C34878D82A}">
                    <a16:rowId xmlns:a16="http://schemas.microsoft.com/office/drawing/2014/main" xmlns="" val="1014133191"/>
                  </a:ext>
                </a:extLst>
              </a:tr>
            </a:tbl>
          </a:graphicData>
        </a:graphic>
      </p:graphicFrame>
    </p:spTree>
    <p:extLst>
      <p:ext uri="{BB962C8B-B14F-4D97-AF65-F5344CB8AC3E}">
        <p14:creationId xmlns:p14="http://schemas.microsoft.com/office/powerpoint/2010/main" val="258011207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8276"/>
          </a:xfrm>
          <a:solidFill>
            <a:srgbClr val="D60093"/>
          </a:solidFill>
        </p:spPr>
        <p:style>
          <a:lnRef idx="0">
            <a:schemeClr val="accent2"/>
          </a:lnRef>
          <a:fillRef idx="3">
            <a:schemeClr val="accent2"/>
          </a:fillRef>
          <a:effectRef idx="3">
            <a:schemeClr val="accent2"/>
          </a:effectRef>
          <a:fontRef idx="minor">
            <a:schemeClr val="lt1"/>
          </a:fontRef>
        </p:style>
        <p:txBody>
          <a:bodyPr>
            <a:noAutofit/>
          </a:bodyPr>
          <a:lstStyle/>
          <a:p>
            <a:r>
              <a:rPr lang="en-GB" sz="4000" b="1" u="sng" dirty="0" smtClean="0"/>
              <a:t>The meeting at Tarsus</a:t>
            </a:r>
            <a:endParaRPr lang="en-GB" sz="4000" b="1" u="sng" dirty="0"/>
          </a:p>
        </p:txBody>
      </p:sp>
      <p:sp>
        <p:nvSpPr>
          <p:cNvPr id="3" name="Content Placeholder 2"/>
          <p:cNvSpPr>
            <a:spLocks noGrp="1"/>
          </p:cNvSpPr>
          <p:nvPr>
            <p:ph idx="1"/>
          </p:nvPr>
        </p:nvSpPr>
        <p:spPr>
          <a:xfrm>
            <a:off x="82770" y="882221"/>
            <a:ext cx="4871545" cy="3107679"/>
          </a:xfrm>
        </p:spPr>
        <p:txBody>
          <a:bodyPr>
            <a:noAutofit/>
          </a:bodyPr>
          <a:lstStyle/>
          <a:p>
            <a:pPr marL="0" indent="0">
              <a:buNone/>
            </a:pPr>
            <a:r>
              <a:rPr lang="en-GB" sz="1800" dirty="0" smtClean="0"/>
              <a:t>Cleopatra’s arrival at Tarsus was, supposedly, magnificent. She arrived on one of her huge boats, a pleasure boat of the grandest proportions, and was dressed as the goddess Aphrodite. </a:t>
            </a:r>
          </a:p>
          <a:p>
            <a:pPr marL="0" indent="0">
              <a:buNone/>
            </a:pPr>
            <a:r>
              <a:rPr lang="en-GB" sz="1800" dirty="0" smtClean="0"/>
              <a:t>Her arrival quickly drew large crowds, but Plutarch reports that Anthony initially missed it as he was receiving other guests at the local market. </a:t>
            </a:r>
          </a:p>
          <a:p>
            <a:pPr marL="0" indent="0">
              <a:buNone/>
            </a:pPr>
            <a:r>
              <a:rPr lang="en-GB" sz="1800" dirty="0" smtClean="0"/>
              <a:t>It would seem as though a connection quickly built between the two figures, and they soon became allies as well as lovers. </a:t>
            </a:r>
            <a:endParaRPr lang="en-GB" sz="1800" dirty="0"/>
          </a:p>
        </p:txBody>
      </p:sp>
      <p:sp>
        <p:nvSpPr>
          <p:cNvPr id="4" name="Rectangle 3"/>
          <p:cNvSpPr/>
          <p:nvPr/>
        </p:nvSpPr>
        <p:spPr>
          <a:xfrm>
            <a:off x="4954315" y="882221"/>
            <a:ext cx="4043855" cy="2207172"/>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000" b="1" u="sng" dirty="0" smtClean="0"/>
              <a:t>TASK</a:t>
            </a:r>
            <a:r>
              <a:rPr lang="en-GB" sz="2000" dirty="0" smtClean="0"/>
              <a:t>: read p. 186, and Plutarch, Life of Mark Anthony, 26 and 27.</a:t>
            </a:r>
          </a:p>
          <a:p>
            <a:pPr algn="ctr"/>
            <a:endParaRPr lang="en-GB" sz="2000" dirty="0"/>
          </a:p>
          <a:p>
            <a:pPr algn="ctr"/>
            <a:r>
              <a:rPr lang="en-GB" sz="2000" dirty="0" smtClean="0"/>
              <a:t>Complete the revision spider diagram on the key points we can learn from this encounter between Mark Anthony and Cleopatra</a:t>
            </a:r>
            <a:endParaRPr lang="en-GB" sz="2000" dirty="0"/>
          </a:p>
        </p:txBody>
      </p:sp>
      <p:pic>
        <p:nvPicPr>
          <p:cNvPr id="6" name="Picture 5"/>
          <p:cNvPicPr>
            <a:picLocks noChangeAspect="1"/>
          </p:cNvPicPr>
          <p:nvPr/>
        </p:nvPicPr>
        <p:blipFill>
          <a:blip r:embed="rId3"/>
          <a:stretch>
            <a:fillRect/>
          </a:stretch>
        </p:blipFill>
        <p:spPr>
          <a:xfrm>
            <a:off x="4954314" y="3126281"/>
            <a:ext cx="4062145" cy="3447941"/>
          </a:xfrm>
          <a:prstGeom prst="rect">
            <a:avLst/>
          </a:prstGeom>
        </p:spPr>
      </p:pic>
      <p:pic>
        <p:nvPicPr>
          <p:cNvPr id="8" name="Picture 7"/>
          <p:cNvPicPr>
            <a:picLocks noChangeAspect="1"/>
          </p:cNvPicPr>
          <p:nvPr/>
        </p:nvPicPr>
        <p:blipFill>
          <a:blip r:embed="rId4"/>
          <a:stretch>
            <a:fillRect/>
          </a:stretch>
        </p:blipFill>
        <p:spPr>
          <a:xfrm>
            <a:off x="152276" y="4152911"/>
            <a:ext cx="3421637" cy="2421311"/>
          </a:xfrm>
          <a:prstGeom prst="rect">
            <a:avLst/>
          </a:prstGeom>
        </p:spPr>
      </p:pic>
      <p:pic>
        <p:nvPicPr>
          <p:cNvPr id="7" name="Picture 6"/>
          <p:cNvPicPr>
            <a:picLocks noChangeAspect="1"/>
          </p:cNvPicPr>
          <p:nvPr/>
        </p:nvPicPr>
        <p:blipFill rotWithShape="1">
          <a:blip r:embed="rId5"/>
          <a:srcRect b="6719"/>
          <a:stretch/>
        </p:blipFill>
        <p:spPr>
          <a:xfrm>
            <a:off x="2490909" y="4478931"/>
            <a:ext cx="2809862" cy="2226122"/>
          </a:xfrm>
          <a:prstGeom prst="rect">
            <a:avLst/>
          </a:prstGeom>
        </p:spPr>
      </p:pic>
    </p:spTree>
    <p:extLst>
      <p:ext uri="{BB962C8B-B14F-4D97-AF65-F5344CB8AC3E}">
        <p14:creationId xmlns:p14="http://schemas.microsoft.com/office/powerpoint/2010/main" val="16295530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097924" y="2380593"/>
            <a:ext cx="2364827" cy="152925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b="1" dirty="0" smtClean="0"/>
              <a:t>Meeting at Tarsus</a:t>
            </a:r>
            <a:endParaRPr lang="en-GB" sz="2800" b="1" dirty="0"/>
          </a:p>
        </p:txBody>
      </p:sp>
      <p:sp>
        <p:nvSpPr>
          <p:cNvPr id="5" name="TextBox 4"/>
          <p:cNvSpPr txBox="1"/>
          <p:nvPr/>
        </p:nvSpPr>
        <p:spPr>
          <a:xfrm>
            <a:off x="6014257" y="945815"/>
            <a:ext cx="2258411" cy="1200328"/>
          </a:xfrm>
          <a:prstGeom prst="rect">
            <a:avLst/>
          </a:prstGeom>
          <a:noFill/>
        </p:spPr>
        <p:txBody>
          <a:bodyPr wrap="square" rtlCol="0">
            <a:spAutoFit/>
          </a:bodyPr>
          <a:lstStyle/>
          <a:p>
            <a:pPr algn="ctr"/>
            <a:r>
              <a:rPr lang="en-GB" sz="2400" b="1" dirty="0" smtClean="0"/>
              <a:t>What we can learn about Egypt </a:t>
            </a:r>
            <a:endParaRPr lang="en-GB" sz="2400" b="1" dirty="0"/>
          </a:p>
        </p:txBody>
      </p:sp>
      <p:sp>
        <p:nvSpPr>
          <p:cNvPr id="6" name="TextBox 5"/>
          <p:cNvSpPr txBox="1"/>
          <p:nvPr/>
        </p:nvSpPr>
        <p:spPr>
          <a:xfrm>
            <a:off x="4997668" y="4819465"/>
            <a:ext cx="2258411" cy="1569660"/>
          </a:xfrm>
          <a:prstGeom prst="rect">
            <a:avLst/>
          </a:prstGeom>
          <a:noFill/>
        </p:spPr>
        <p:txBody>
          <a:bodyPr wrap="square" rtlCol="0">
            <a:spAutoFit/>
          </a:bodyPr>
          <a:lstStyle/>
          <a:p>
            <a:pPr algn="ctr"/>
            <a:r>
              <a:rPr lang="en-GB" sz="2400" b="1" dirty="0" smtClean="0"/>
              <a:t>What we can learn about Mark Anthony’s character</a:t>
            </a:r>
            <a:endParaRPr lang="en-GB" sz="2400" b="1" dirty="0"/>
          </a:p>
        </p:txBody>
      </p:sp>
      <p:sp>
        <p:nvSpPr>
          <p:cNvPr id="7" name="TextBox 6"/>
          <p:cNvSpPr txBox="1"/>
          <p:nvPr/>
        </p:nvSpPr>
        <p:spPr>
          <a:xfrm>
            <a:off x="1185834" y="4990683"/>
            <a:ext cx="2258411" cy="1569660"/>
          </a:xfrm>
          <a:prstGeom prst="rect">
            <a:avLst/>
          </a:prstGeom>
          <a:noFill/>
        </p:spPr>
        <p:txBody>
          <a:bodyPr wrap="square" rtlCol="0">
            <a:spAutoFit/>
          </a:bodyPr>
          <a:lstStyle/>
          <a:p>
            <a:pPr algn="ctr"/>
            <a:r>
              <a:rPr lang="en-GB" sz="2400" b="1" dirty="0" smtClean="0"/>
              <a:t>What we can learn about Cleopatra’s leadership</a:t>
            </a:r>
            <a:endParaRPr lang="en-GB" sz="2400" b="1" dirty="0"/>
          </a:p>
        </p:txBody>
      </p:sp>
      <p:sp>
        <p:nvSpPr>
          <p:cNvPr id="8" name="TextBox 7"/>
          <p:cNvSpPr txBox="1"/>
          <p:nvPr/>
        </p:nvSpPr>
        <p:spPr>
          <a:xfrm>
            <a:off x="603031" y="945815"/>
            <a:ext cx="2258411" cy="1569660"/>
          </a:xfrm>
          <a:prstGeom prst="rect">
            <a:avLst/>
          </a:prstGeom>
          <a:noFill/>
        </p:spPr>
        <p:txBody>
          <a:bodyPr wrap="square" rtlCol="0">
            <a:spAutoFit/>
          </a:bodyPr>
          <a:lstStyle/>
          <a:p>
            <a:pPr algn="ctr"/>
            <a:r>
              <a:rPr lang="en-GB" sz="2400" b="1" dirty="0" smtClean="0"/>
              <a:t>Parts where Plutarch’s aim of moralising comes through</a:t>
            </a:r>
            <a:endParaRPr lang="en-GB" sz="2400" b="1" dirty="0"/>
          </a:p>
        </p:txBody>
      </p:sp>
      <p:cxnSp>
        <p:nvCxnSpPr>
          <p:cNvPr id="11" name="Straight Arrow Connector 10"/>
          <p:cNvCxnSpPr>
            <a:stCxn id="4" idx="7"/>
            <a:endCxn id="5" idx="1"/>
          </p:cNvCxnSpPr>
          <p:nvPr/>
        </p:nvCxnSpPr>
        <p:spPr>
          <a:xfrm flipV="1">
            <a:off x="5116430" y="1545979"/>
            <a:ext cx="897827" cy="105856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a:stCxn id="4" idx="1"/>
            <a:endCxn id="8" idx="3"/>
          </p:cNvCxnSpPr>
          <p:nvPr/>
        </p:nvCxnSpPr>
        <p:spPr>
          <a:xfrm flipH="1" flipV="1">
            <a:off x="2861442" y="1730645"/>
            <a:ext cx="582803" cy="87390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a:stCxn id="4" idx="3"/>
            <a:endCxn id="7" idx="0"/>
          </p:cNvCxnSpPr>
          <p:nvPr/>
        </p:nvCxnSpPr>
        <p:spPr>
          <a:xfrm flipH="1">
            <a:off x="2315040" y="3685894"/>
            <a:ext cx="1129205" cy="130478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p:cNvCxnSpPr>
            <a:stCxn id="4" idx="5"/>
            <a:endCxn id="6" idx="0"/>
          </p:cNvCxnSpPr>
          <p:nvPr/>
        </p:nvCxnSpPr>
        <p:spPr>
          <a:xfrm>
            <a:off x="5116430" y="3685894"/>
            <a:ext cx="1010444" cy="113357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097024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TotalTime>
  <Words>679</Words>
  <Application>Microsoft Macintosh PowerPoint</Application>
  <PresentationFormat>On-screen Show (4:3)</PresentationFormat>
  <Paragraphs>53</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Cleopatra’s meeting with Mark Anthony at Tarsus</vt:lpstr>
      <vt:lpstr>Plutarch’s presentation of Mark Anthony</vt:lpstr>
      <vt:lpstr>PowerPoint Presentation</vt:lpstr>
      <vt:lpstr>The meeting at Tarsus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3</cp:revision>
  <dcterms:created xsi:type="dcterms:W3CDTF">2020-02-20T12:18:59Z</dcterms:created>
  <dcterms:modified xsi:type="dcterms:W3CDTF">2020-02-27T10:33:56Z</dcterms:modified>
</cp:coreProperties>
</file>