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2C808AC-A4EB-3E4D-A73F-0E3B1E097055}"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4174416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2C808AC-A4EB-3E4D-A73F-0E3B1E097055}"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6197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2C808AC-A4EB-3E4D-A73F-0E3B1E097055}"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2245959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2C808AC-A4EB-3E4D-A73F-0E3B1E097055}"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308422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2C808AC-A4EB-3E4D-A73F-0E3B1E097055}"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276716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2C808AC-A4EB-3E4D-A73F-0E3B1E097055}"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2816880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2C808AC-A4EB-3E4D-A73F-0E3B1E097055}"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2633434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2C808AC-A4EB-3E4D-A73F-0E3B1E097055}"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3877481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C808AC-A4EB-3E4D-A73F-0E3B1E097055}"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2609852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2C808AC-A4EB-3E4D-A73F-0E3B1E097055}"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1342790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2C808AC-A4EB-3E4D-A73F-0E3B1E097055}"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D0D80-CAD0-BA41-BF28-14E53CF4ED39}" type="slidenum">
              <a:rPr lang="en-US" smtClean="0"/>
              <a:t>‹#›</a:t>
            </a:fld>
            <a:endParaRPr lang="en-US"/>
          </a:p>
        </p:txBody>
      </p:sp>
    </p:spTree>
    <p:extLst>
      <p:ext uri="{BB962C8B-B14F-4D97-AF65-F5344CB8AC3E}">
        <p14:creationId xmlns:p14="http://schemas.microsoft.com/office/powerpoint/2010/main" val="14225270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C808AC-A4EB-3E4D-A73F-0E3B1E097055}"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6D0D80-CAD0-BA41-BF28-14E53CF4ED39}" type="slidenum">
              <a:rPr lang="en-US" smtClean="0"/>
              <a:t>‹#›</a:t>
            </a:fld>
            <a:endParaRPr lang="en-US"/>
          </a:p>
        </p:txBody>
      </p:sp>
    </p:spTree>
    <p:extLst>
      <p:ext uri="{BB962C8B-B14F-4D97-AF65-F5344CB8AC3E}">
        <p14:creationId xmlns:p14="http://schemas.microsoft.com/office/powerpoint/2010/main" val="1696922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20-02-27 at 10.34.1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44"/>
            <a:ext cx="9144000" cy="6856256"/>
          </a:xfrm>
          <a:prstGeom prst="rect">
            <a:avLst/>
          </a:prstGeom>
        </p:spPr>
      </p:pic>
    </p:spTree>
    <p:extLst>
      <p:ext uri="{BB962C8B-B14F-4D97-AF65-F5344CB8AC3E}">
        <p14:creationId xmlns:p14="http://schemas.microsoft.com/office/powerpoint/2010/main" val="3327166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46976"/>
          </a:xfrm>
        </p:spPr>
        <p:txBody>
          <a:bodyPr>
            <a:normAutofit fontScale="90000"/>
          </a:bodyPr>
          <a:lstStyle/>
          <a:p>
            <a:r>
              <a:rPr lang="en-GB" sz="4800" b="1" u="sng" dirty="0" smtClean="0"/>
              <a:t>True or False</a:t>
            </a:r>
            <a:endParaRPr lang="en-GB" sz="4800" b="1" u="sng" dirty="0"/>
          </a:p>
        </p:txBody>
      </p:sp>
      <p:sp>
        <p:nvSpPr>
          <p:cNvPr id="3" name="Content Placeholder 2"/>
          <p:cNvSpPr>
            <a:spLocks noGrp="1"/>
          </p:cNvSpPr>
          <p:nvPr>
            <p:ph idx="1"/>
          </p:nvPr>
        </p:nvSpPr>
        <p:spPr>
          <a:xfrm>
            <a:off x="78080" y="1130917"/>
            <a:ext cx="6654352" cy="5396058"/>
          </a:xfrm>
        </p:spPr>
        <p:txBody>
          <a:bodyPr>
            <a:normAutofit fontScale="85000" lnSpcReduction="10000"/>
          </a:bodyPr>
          <a:lstStyle/>
          <a:p>
            <a:pPr marL="0" indent="0">
              <a:buNone/>
            </a:pPr>
            <a:r>
              <a:rPr lang="en-GB" sz="1900" b="1" dirty="0" smtClean="0"/>
              <a:t>Read the following states, decide whether each one if true or false. If you think they are false, write the correct statement in your books. If they are true, simply write the statement out in full as it is.</a:t>
            </a:r>
          </a:p>
          <a:p>
            <a:pPr marL="0" indent="0">
              <a:buNone/>
            </a:pPr>
            <a:endParaRPr lang="en-GB" sz="1900" b="1" dirty="0" smtClean="0"/>
          </a:p>
          <a:p>
            <a:pPr marL="457200" indent="-457200">
              <a:buAutoNum type="arabicPeriod"/>
            </a:pPr>
            <a:r>
              <a:rPr lang="en-GB" sz="1900" dirty="0" smtClean="0"/>
              <a:t>It was preferable to be Egyptian, rather than Macedonian, in Alexandria.</a:t>
            </a:r>
          </a:p>
          <a:p>
            <a:pPr marL="457200" indent="-457200">
              <a:buAutoNum type="arabicPeriod"/>
            </a:pPr>
            <a:r>
              <a:rPr lang="en-GB" sz="1900" dirty="0" smtClean="0"/>
              <a:t>Cleopatra was one of 6 main siblings, fathered by Ptolemy Auletes, that were in contention for the throne.</a:t>
            </a:r>
          </a:p>
          <a:p>
            <a:pPr marL="457200" indent="-457200">
              <a:buAutoNum type="arabicPeriod"/>
            </a:pPr>
            <a:r>
              <a:rPr lang="en-GB" sz="1900" dirty="0" smtClean="0"/>
              <a:t>Cleopatra is characterised in the ancient sources as a withdrawn and shy woman.</a:t>
            </a:r>
          </a:p>
          <a:p>
            <a:pPr marL="457200" indent="-457200">
              <a:buAutoNum type="arabicPeriod"/>
            </a:pPr>
            <a:r>
              <a:rPr lang="en-GB" sz="1900" dirty="0" smtClean="0"/>
              <a:t>Greek sources tend to present Cleopatra as having short, very curly hair.</a:t>
            </a:r>
          </a:p>
          <a:p>
            <a:pPr marL="457200" indent="-457200">
              <a:buAutoNum type="arabicPeriod"/>
            </a:pPr>
            <a:r>
              <a:rPr lang="en-GB" sz="1900" dirty="0" smtClean="0"/>
              <a:t>Client states were able to refuse to pay Rome taxes and could amass armies against the Roman empire.</a:t>
            </a:r>
          </a:p>
          <a:p>
            <a:pPr marL="457200" indent="-457200">
              <a:buAutoNum type="arabicPeriod"/>
            </a:pPr>
            <a:r>
              <a:rPr lang="en-GB" sz="1900" dirty="0" smtClean="0"/>
              <a:t>Caesar chose to support Cleopatra because of his romantic feelings towards her.</a:t>
            </a:r>
          </a:p>
          <a:p>
            <a:pPr marL="457200" indent="-457200">
              <a:buAutoNum type="arabicPeriod"/>
            </a:pPr>
            <a:r>
              <a:rPr lang="en-GB" sz="1900" dirty="0" smtClean="0"/>
              <a:t>Cleopatra’s relationship with Julius Caesar brought little benefit to Egypt as a nation.</a:t>
            </a:r>
          </a:p>
          <a:p>
            <a:pPr marL="457200" indent="-457200">
              <a:buAutoNum type="arabicPeriod"/>
            </a:pPr>
            <a:r>
              <a:rPr lang="en-GB" sz="1900" dirty="0" smtClean="0"/>
              <a:t>Caesar ignored the birth of Cleopatra’s son, Caesarion, and denied he was the father.</a:t>
            </a:r>
          </a:p>
          <a:p>
            <a:pPr marL="457200" indent="-457200">
              <a:buAutoNum type="arabicPeriod"/>
            </a:pPr>
            <a:r>
              <a:rPr lang="en-GB" sz="1900" dirty="0" smtClean="0"/>
              <a:t>Mark Anthony had a clear path to power after the death of Julius Caesar.</a:t>
            </a:r>
          </a:p>
          <a:p>
            <a:pPr marL="457200" indent="-457200">
              <a:buAutoNum type="arabicPeriod"/>
            </a:pPr>
            <a:r>
              <a:rPr lang="en-GB" sz="1900" dirty="0" smtClean="0"/>
              <a:t>The meeting of Cleopatra and Mark Anthony at Tarsus was a quiet event.</a:t>
            </a:r>
          </a:p>
        </p:txBody>
      </p:sp>
      <p:sp>
        <p:nvSpPr>
          <p:cNvPr id="4" name="Rectangle 3"/>
          <p:cNvSpPr/>
          <p:nvPr/>
        </p:nvSpPr>
        <p:spPr>
          <a:xfrm>
            <a:off x="6810511" y="1130916"/>
            <a:ext cx="2134673" cy="5209437"/>
          </a:xfrm>
          <a:prstGeom prst="rect">
            <a:avLst/>
          </a:prstGeom>
          <a:solidFill>
            <a:schemeClr val="accent5">
              <a:lumMod val="20000"/>
              <a:lumOff val="80000"/>
            </a:schemeClr>
          </a:solidFill>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000" b="1" u="sng" dirty="0" smtClean="0"/>
              <a:t>CHALLENGE</a:t>
            </a:r>
            <a:r>
              <a:rPr lang="en-GB" sz="2000" dirty="0" smtClean="0"/>
              <a:t>:</a:t>
            </a:r>
          </a:p>
          <a:p>
            <a:pPr algn="ctr"/>
            <a:endParaRPr lang="en-GB" sz="2000" dirty="0" smtClean="0"/>
          </a:p>
          <a:p>
            <a:pPr algn="ctr"/>
            <a:r>
              <a:rPr lang="en-GB" sz="2000" dirty="0" smtClean="0"/>
              <a:t>Why was Plutarch so keen to characterise Mark Anthony negatively, as a luxury-loving fool?</a:t>
            </a:r>
          </a:p>
          <a:p>
            <a:pPr algn="ctr"/>
            <a:endParaRPr lang="en-GB" sz="2000" dirty="0"/>
          </a:p>
          <a:p>
            <a:pPr algn="ctr"/>
            <a:r>
              <a:rPr lang="en-GB" sz="2000" dirty="0" smtClean="0"/>
              <a:t>In which sources do you think this characterisation is best exemplified? Why that source?</a:t>
            </a:r>
            <a:endParaRPr lang="en-GB" sz="2000" dirty="0"/>
          </a:p>
        </p:txBody>
      </p:sp>
    </p:spTree>
    <p:extLst>
      <p:ext uri="{BB962C8B-B14F-4D97-AF65-F5344CB8AC3E}">
        <p14:creationId xmlns:p14="http://schemas.microsoft.com/office/powerpoint/2010/main" val="12869063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7048" y="643945"/>
            <a:ext cx="8519375" cy="2866019"/>
          </a:xfrm>
        </p:spPr>
        <p:txBody>
          <a:bodyPr>
            <a:noAutofit/>
          </a:bodyPr>
          <a:lstStyle/>
          <a:p>
            <a:r>
              <a:rPr lang="en-GB" sz="6000" b="1" u="sng" dirty="0"/>
              <a:t>Developing relationship between Cleopatra and Mark Anthony; political and personal</a:t>
            </a:r>
          </a:p>
        </p:txBody>
      </p:sp>
      <p:sp>
        <p:nvSpPr>
          <p:cNvPr id="3" name="Subtitle 2"/>
          <p:cNvSpPr>
            <a:spLocks noGrp="1"/>
          </p:cNvSpPr>
          <p:nvPr>
            <p:ph type="subTitle" idx="1"/>
          </p:nvPr>
        </p:nvSpPr>
        <p:spPr>
          <a:xfrm>
            <a:off x="1197735" y="4297497"/>
            <a:ext cx="6858000" cy="1655762"/>
          </a:xfrm>
        </p:spPr>
        <p:txBody>
          <a:bodyPr>
            <a:noAutofit/>
          </a:bodyPr>
          <a:lstStyle/>
          <a:p>
            <a:pPr lvl="0"/>
            <a:r>
              <a:rPr lang="en-GB" sz="2800" dirty="0" smtClean="0"/>
              <a:t>L.O. To </a:t>
            </a:r>
            <a:r>
              <a:rPr lang="en-GB" sz="2800" dirty="0"/>
              <a:t>explain the developments in the political and personal </a:t>
            </a:r>
            <a:r>
              <a:rPr lang="en-GB" sz="2800" dirty="0" smtClean="0"/>
              <a:t>relationship</a:t>
            </a:r>
          </a:p>
          <a:p>
            <a:pPr lvl="0"/>
            <a:endParaRPr lang="en-GB" sz="2800" dirty="0"/>
          </a:p>
          <a:p>
            <a:r>
              <a:rPr lang="en-GB" sz="2800" dirty="0" smtClean="0"/>
              <a:t>L.O. To </a:t>
            </a:r>
            <a:r>
              <a:rPr lang="en-GB" sz="2800" dirty="0"/>
              <a:t>assess the importance of this union for Rome and Egypt.</a:t>
            </a:r>
          </a:p>
        </p:txBody>
      </p:sp>
    </p:spTree>
    <p:extLst>
      <p:ext uri="{BB962C8B-B14F-4D97-AF65-F5344CB8AC3E}">
        <p14:creationId xmlns:p14="http://schemas.microsoft.com/office/powerpoint/2010/main" val="231583915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168"/>
            <a:ext cx="9144000" cy="671623"/>
          </a:xfrm>
          <a:solidFill>
            <a:srgbClr val="CC0066"/>
          </a:solidFill>
        </p:spPr>
        <p:style>
          <a:lnRef idx="0">
            <a:schemeClr val="accent2"/>
          </a:lnRef>
          <a:fillRef idx="3">
            <a:schemeClr val="accent2"/>
          </a:fillRef>
          <a:effectRef idx="3">
            <a:schemeClr val="accent2"/>
          </a:effectRef>
          <a:fontRef idx="minor">
            <a:schemeClr val="lt1"/>
          </a:fontRef>
        </p:style>
        <p:txBody>
          <a:bodyPr>
            <a:normAutofit/>
          </a:bodyPr>
          <a:lstStyle/>
          <a:p>
            <a:r>
              <a:rPr lang="en-GB" sz="2400" b="1" u="sng" dirty="0" smtClean="0"/>
              <a:t>The Perusine War and ‘peace’ between Mark Anthony and Octavian</a:t>
            </a:r>
            <a:endParaRPr lang="en-GB" sz="2400" b="1" u="sng" dirty="0"/>
          </a:p>
        </p:txBody>
      </p:sp>
      <p:sp>
        <p:nvSpPr>
          <p:cNvPr id="3" name="Content Placeholder 2"/>
          <p:cNvSpPr>
            <a:spLocks noGrp="1"/>
          </p:cNvSpPr>
          <p:nvPr>
            <p:ph idx="1"/>
          </p:nvPr>
        </p:nvSpPr>
        <p:spPr>
          <a:xfrm>
            <a:off x="81701" y="741442"/>
            <a:ext cx="7049975" cy="2913800"/>
          </a:xfrm>
        </p:spPr>
        <p:txBody>
          <a:bodyPr>
            <a:noAutofit/>
          </a:bodyPr>
          <a:lstStyle/>
          <a:p>
            <a:pPr marL="0" indent="0">
              <a:buNone/>
            </a:pPr>
            <a:r>
              <a:rPr lang="en-GB" sz="1600" dirty="0" smtClean="0"/>
              <a:t>Anthony spent the winter of 41-40BC in Alexandria with Cleopatra. Plutarch, life of Mark Anthony, 28, continues the negative and moralising view of Anthony, claiming that he ‘let himself be carried off by (Cleopatra) to Alexandria’, and says that the two spent the whole winter at grand leisure – demonstrating their focus on extravagance and spoilt riches.</a:t>
            </a:r>
          </a:p>
          <a:p>
            <a:pPr marL="0" indent="0">
              <a:buNone/>
            </a:pPr>
            <a:r>
              <a:rPr lang="en-GB" sz="1600" dirty="0" smtClean="0"/>
              <a:t>Plutarch also reveals one of his sources, </a:t>
            </a:r>
            <a:r>
              <a:rPr lang="en-GB" sz="1600" dirty="0" err="1" smtClean="0"/>
              <a:t>Philotas</a:t>
            </a:r>
            <a:r>
              <a:rPr lang="en-GB" sz="1600" dirty="0" smtClean="0"/>
              <a:t>, a doctor who knew one of Cleopatra’s cooks, and who passed information on to Plutarch’s grandfather.</a:t>
            </a:r>
          </a:p>
          <a:p>
            <a:pPr marL="0" indent="0">
              <a:buNone/>
            </a:pPr>
            <a:r>
              <a:rPr lang="en-GB" sz="1600" dirty="0" smtClean="0"/>
              <a:t>Sections 28 and 29 are full of anecdotes of Anthony and Cleopatra enjoying their time together and playing amusing games. It’s a very human portrayal of the two figures, but we have to wonder how Plutarch knew this in such detail, and whether this is just rumour that he added to help his own moralistic characterisation of the two figures.</a:t>
            </a:r>
            <a:endParaRPr lang="en-GB" sz="1600" dirty="0"/>
          </a:p>
        </p:txBody>
      </p:sp>
      <p:sp>
        <p:nvSpPr>
          <p:cNvPr id="4" name="Rectangle 3"/>
          <p:cNvSpPr/>
          <p:nvPr/>
        </p:nvSpPr>
        <p:spPr>
          <a:xfrm>
            <a:off x="7234707" y="658455"/>
            <a:ext cx="1806262" cy="6077196"/>
          </a:xfrm>
          <a:prstGeom prst="rect">
            <a:avLst/>
          </a:prstGeom>
          <a:ln w="57150">
            <a:solidFill>
              <a:srgbClr val="0070C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400" b="1" u="sng" dirty="0" smtClean="0"/>
              <a:t>Key figures for the story board</a:t>
            </a:r>
          </a:p>
          <a:p>
            <a:pPr marL="285750" indent="-285750" algn="ctr">
              <a:buFont typeface="Arial" panose="020B0604020202020204" pitchFamily="34" charset="0"/>
              <a:buChar char="•"/>
            </a:pPr>
            <a:r>
              <a:rPr lang="en-GB" sz="1400" dirty="0" smtClean="0"/>
              <a:t>Mark Anthony</a:t>
            </a:r>
          </a:p>
          <a:p>
            <a:pPr marL="285750" indent="-285750" algn="ctr">
              <a:buFont typeface="Arial" panose="020B0604020202020204" pitchFamily="34" charset="0"/>
              <a:buChar char="•"/>
            </a:pPr>
            <a:r>
              <a:rPr lang="en-GB" sz="1400" dirty="0" smtClean="0"/>
              <a:t>Octavian</a:t>
            </a:r>
          </a:p>
          <a:p>
            <a:pPr marL="285750" indent="-285750" algn="ctr">
              <a:buFont typeface="Arial" panose="020B0604020202020204" pitchFamily="34" charset="0"/>
              <a:buChar char="•"/>
            </a:pPr>
            <a:r>
              <a:rPr lang="en-GB" sz="1400" dirty="0" smtClean="0"/>
              <a:t>Sextus Pompey – Pompey the Great’s son</a:t>
            </a:r>
          </a:p>
          <a:p>
            <a:pPr marL="285750" indent="-285750" algn="ctr">
              <a:buFont typeface="Arial" panose="020B0604020202020204" pitchFamily="34" charset="0"/>
              <a:buChar char="•"/>
            </a:pPr>
            <a:r>
              <a:rPr lang="en-GB" sz="1400" dirty="0" smtClean="0"/>
              <a:t>The Triumvirs</a:t>
            </a:r>
          </a:p>
          <a:p>
            <a:pPr marL="285750" indent="-285750" algn="ctr">
              <a:buFont typeface="Arial" panose="020B0604020202020204" pitchFamily="34" charset="0"/>
              <a:buChar char="•"/>
            </a:pPr>
            <a:r>
              <a:rPr lang="en-GB" sz="1400" dirty="0" smtClean="0"/>
              <a:t>Octavia – Octavian’s sister</a:t>
            </a:r>
          </a:p>
          <a:p>
            <a:pPr algn="ctr"/>
            <a:endParaRPr lang="en-GB" sz="1400" b="1" u="sng" dirty="0"/>
          </a:p>
          <a:p>
            <a:pPr algn="ctr"/>
            <a:r>
              <a:rPr lang="en-GB" sz="1400" b="1" u="sng" dirty="0" smtClean="0"/>
              <a:t>Key events for the story board</a:t>
            </a:r>
          </a:p>
          <a:p>
            <a:pPr marL="285750" indent="-285750" algn="ctr">
              <a:buFont typeface="Arial" panose="020B0604020202020204" pitchFamily="34" charset="0"/>
              <a:buChar char="•"/>
            </a:pPr>
            <a:r>
              <a:rPr lang="en-GB" sz="1400" dirty="0" smtClean="0"/>
              <a:t>Sextus taking control of the Mediterranean</a:t>
            </a:r>
          </a:p>
          <a:p>
            <a:pPr marL="285750" indent="-285750" algn="ctr">
              <a:buFont typeface="Arial" panose="020B0604020202020204" pitchFamily="34" charset="0"/>
              <a:buChar char="•"/>
            </a:pPr>
            <a:endParaRPr lang="en-GB" sz="1400" dirty="0" smtClean="0"/>
          </a:p>
          <a:p>
            <a:pPr marL="285750" indent="-285750" algn="ctr">
              <a:buFont typeface="Arial" panose="020B0604020202020204" pitchFamily="34" charset="0"/>
              <a:buChar char="•"/>
            </a:pPr>
            <a:r>
              <a:rPr lang="en-GB" sz="1400" dirty="0" smtClean="0"/>
              <a:t>The decision of the Triumvirs and marriage of Octavia and Mark.</a:t>
            </a:r>
          </a:p>
          <a:p>
            <a:pPr marL="285750" indent="-285750" algn="ctr">
              <a:buFont typeface="Arial" panose="020B0604020202020204" pitchFamily="34" charset="0"/>
              <a:buChar char="•"/>
            </a:pPr>
            <a:endParaRPr lang="en-GB" sz="1400" dirty="0" smtClean="0"/>
          </a:p>
          <a:p>
            <a:pPr marL="285750" indent="-285750" algn="ctr">
              <a:buFont typeface="Arial" panose="020B0604020202020204" pitchFamily="34" charset="0"/>
              <a:buChar char="•"/>
            </a:pPr>
            <a:r>
              <a:rPr lang="en-GB" sz="1400" dirty="0" smtClean="0"/>
              <a:t>Treaty of Tarentum</a:t>
            </a:r>
          </a:p>
          <a:p>
            <a:pPr marL="285750" indent="-285750" algn="ctr">
              <a:buFont typeface="Arial" panose="020B0604020202020204" pitchFamily="34" charset="0"/>
              <a:buChar char="•"/>
            </a:pPr>
            <a:endParaRPr lang="en-GB" sz="1400" dirty="0" smtClean="0"/>
          </a:p>
          <a:p>
            <a:pPr marL="285750" indent="-285750" algn="ctr">
              <a:buFont typeface="Arial" panose="020B0604020202020204" pitchFamily="34" charset="0"/>
              <a:buChar char="•"/>
            </a:pPr>
            <a:r>
              <a:rPr lang="en-GB" sz="1400" dirty="0" smtClean="0"/>
              <a:t>Antony sails back to Antioch – </a:t>
            </a:r>
            <a:r>
              <a:rPr lang="en-GB" sz="1400" b="1" i="1" dirty="0" smtClean="0"/>
              <a:t>last event</a:t>
            </a:r>
            <a:endParaRPr lang="en-GB" sz="1400" dirty="0"/>
          </a:p>
        </p:txBody>
      </p:sp>
      <p:sp>
        <p:nvSpPr>
          <p:cNvPr id="6" name="Rectangle 5"/>
          <p:cNvSpPr/>
          <p:nvPr/>
        </p:nvSpPr>
        <p:spPr>
          <a:xfrm>
            <a:off x="81701" y="3606085"/>
            <a:ext cx="2250583" cy="3129566"/>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600" dirty="0" smtClean="0"/>
              <a:t>This winter of leisure would not go on forever, and eventually Anthony had to return to Italy to supress the threat from Pompey’s Son, Sextus, who had taken the Mediterranean in a bid to reclaim his father’s power…</a:t>
            </a:r>
          </a:p>
          <a:p>
            <a:pPr algn="ctr"/>
            <a:r>
              <a:rPr lang="en-GB" sz="1600" dirty="0" smtClean="0"/>
              <a:t>This meant he had to, once again, work with Octavian to save Rome.</a:t>
            </a:r>
            <a:endParaRPr lang="en-GB" sz="1600" dirty="0"/>
          </a:p>
        </p:txBody>
      </p:sp>
      <p:sp>
        <p:nvSpPr>
          <p:cNvPr id="7" name="Rectangle 6"/>
          <p:cNvSpPr/>
          <p:nvPr/>
        </p:nvSpPr>
        <p:spPr>
          <a:xfrm>
            <a:off x="2511380" y="3606087"/>
            <a:ext cx="4530144" cy="1249249"/>
          </a:xfrm>
          <a:prstGeom prst="rect">
            <a:avLst/>
          </a:prstGeom>
          <a:solidFill>
            <a:schemeClr val="accent2">
              <a:lumMod val="40000"/>
              <a:lumOff val="6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u="sng" dirty="0" smtClean="0"/>
              <a:t>TASK</a:t>
            </a:r>
            <a:r>
              <a:rPr lang="en-GB" dirty="0" smtClean="0"/>
              <a:t>: using p.187-bottom of 188, complete the story board summarising the Perusine War and </a:t>
            </a:r>
            <a:r>
              <a:rPr lang="en-GB" b="1" dirty="0" smtClean="0"/>
              <a:t>the political complications that developed as a part of it</a:t>
            </a:r>
            <a:r>
              <a:rPr lang="en-GB" dirty="0" smtClean="0"/>
              <a:t>!</a:t>
            </a:r>
            <a:endParaRPr lang="en-GB" dirty="0"/>
          </a:p>
        </p:txBody>
      </p:sp>
      <p:sp>
        <p:nvSpPr>
          <p:cNvPr id="8" name="Rectangle 7"/>
          <p:cNvSpPr/>
          <p:nvPr/>
        </p:nvSpPr>
        <p:spPr>
          <a:xfrm>
            <a:off x="2511380" y="5009883"/>
            <a:ext cx="4530144" cy="1725769"/>
          </a:xfrm>
          <a:prstGeom prst="rect">
            <a:avLst/>
          </a:prstGeom>
          <a:solidFill>
            <a:schemeClr val="accent5">
              <a:lumMod val="20000"/>
              <a:lumOff val="80000"/>
            </a:schemeClr>
          </a:solidFill>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600" b="1" u="sng" dirty="0" smtClean="0"/>
              <a:t>CHALLENGE</a:t>
            </a:r>
            <a:r>
              <a:rPr lang="en-GB" sz="1600" dirty="0" smtClean="0"/>
              <a:t>: </a:t>
            </a:r>
          </a:p>
          <a:p>
            <a:pPr algn="ctr"/>
            <a:r>
              <a:rPr lang="en-GB" sz="1600" dirty="0" smtClean="0"/>
              <a:t>read Plutarch, Life of Mark Anthony, 31. What can we learn about the marriage of Mark Anthony and Octavia. (5)</a:t>
            </a:r>
          </a:p>
          <a:p>
            <a:pPr algn="ctr"/>
            <a:endParaRPr lang="en-GB" sz="1600" dirty="0"/>
          </a:p>
          <a:p>
            <a:pPr algn="ctr"/>
            <a:r>
              <a:rPr lang="en-GB" sz="1600" dirty="0" smtClean="0"/>
              <a:t>How accurate do you think Plutarch’s account of Octavia’s character is? (5)</a:t>
            </a:r>
            <a:endParaRPr lang="en-GB" sz="1600" dirty="0"/>
          </a:p>
        </p:txBody>
      </p:sp>
    </p:spTree>
    <p:extLst>
      <p:ext uri="{BB962C8B-B14F-4D97-AF65-F5344CB8AC3E}">
        <p14:creationId xmlns:p14="http://schemas.microsoft.com/office/powerpoint/2010/main" val="28924734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34096"/>
          </a:xfrm>
          <a:solidFill>
            <a:srgbClr val="CC0066"/>
          </a:solidFill>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GB" b="1" u="sng" dirty="0" smtClean="0"/>
              <a:t>Mark Anthony and Cleopatra reunite!</a:t>
            </a:r>
            <a:endParaRPr lang="en-GB" b="1" u="sng" dirty="0"/>
          </a:p>
        </p:txBody>
      </p:sp>
      <p:sp>
        <p:nvSpPr>
          <p:cNvPr id="3" name="Content Placeholder 2"/>
          <p:cNvSpPr>
            <a:spLocks noGrp="1"/>
          </p:cNvSpPr>
          <p:nvPr>
            <p:ph idx="1"/>
          </p:nvPr>
        </p:nvSpPr>
        <p:spPr>
          <a:xfrm>
            <a:off x="96592" y="821933"/>
            <a:ext cx="8853018" cy="4351338"/>
          </a:xfrm>
        </p:spPr>
        <p:txBody>
          <a:bodyPr>
            <a:normAutofit/>
          </a:bodyPr>
          <a:lstStyle/>
          <a:p>
            <a:pPr marL="0" indent="0">
              <a:buNone/>
            </a:pPr>
            <a:r>
              <a:rPr lang="en-GB" sz="1800" dirty="0" smtClean="0"/>
              <a:t>While the Perusine war had been raging, and Anthony and Octavia had seemingly entered a new period of peace, Cleopatra had continued to rule Egypt from 41-37BC with the support of Rome and Anthony.</a:t>
            </a:r>
          </a:p>
          <a:p>
            <a:pPr marL="0" indent="0">
              <a:buNone/>
            </a:pPr>
            <a:r>
              <a:rPr lang="en-GB" sz="1800" dirty="0" smtClean="0"/>
              <a:t>In the winter of 37BC, Anthony summoned Cleopatra to winter with him in Antioch, for both romantic and political reasons…</a:t>
            </a:r>
          </a:p>
          <a:p>
            <a:pPr marL="0" indent="0">
              <a:buNone/>
            </a:pPr>
            <a:r>
              <a:rPr lang="en-GB" sz="1800" dirty="0" smtClean="0"/>
              <a:t>This, obviously, was a huge insult to his new marriage to Octavia and it was worsened by his decision to recognise the twin boy and girl that he had, had with Cleopatra.</a:t>
            </a:r>
            <a:endParaRPr lang="en-GB" sz="1800" dirty="0"/>
          </a:p>
        </p:txBody>
      </p:sp>
      <p:sp>
        <p:nvSpPr>
          <p:cNvPr id="4" name="Rectangle 3"/>
          <p:cNvSpPr/>
          <p:nvPr/>
        </p:nvSpPr>
        <p:spPr>
          <a:xfrm>
            <a:off x="4612557" y="2997602"/>
            <a:ext cx="4337053" cy="975850"/>
          </a:xfrm>
          <a:prstGeom prst="rect">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i="1" dirty="0" smtClean="0"/>
              <a:t>Explain the consequences of Mark Anthony’s request for Cleopatra to winter with him in 37BC. (10)</a:t>
            </a:r>
            <a:endParaRPr lang="en-GB" sz="1600" i="1" dirty="0"/>
          </a:p>
        </p:txBody>
      </p:sp>
      <p:sp>
        <p:nvSpPr>
          <p:cNvPr id="5" name="Rectangle 4"/>
          <p:cNvSpPr/>
          <p:nvPr/>
        </p:nvSpPr>
        <p:spPr>
          <a:xfrm>
            <a:off x="7200450" y="2732782"/>
            <a:ext cx="1943550" cy="352437"/>
          </a:xfrm>
          <a:prstGeom prst="rect">
            <a:avLst/>
          </a:prstGeom>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b="1" u="sng"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Exam Practise</a:t>
            </a:r>
            <a:endParaRPr lang="en-GB" sz="20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6" name="Rectangle 5"/>
          <p:cNvSpPr/>
          <p:nvPr/>
        </p:nvSpPr>
        <p:spPr>
          <a:xfrm>
            <a:off x="96592" y="2997602"/>
            <a:ext cx="4359808" cy="3673655"/>
          </a:xfrm>
          <a:prstGeom prst="rect">
            <a:avLst/>
          </a:prstGeom>
          <a:solidFill>
            <a:schemeClr val="accent2">
              <a:lumMod val="40000"/>
              <a:lumOff val="6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600" b="1" u="sng" dirty="0" smtClean="0"/>
              <a:t>TASK</a:t>
            </a:r>
            <a:r>
              <a:rPr lang="en-GB" sz="1600" dirty="0" smtClean="0"/>
              <a:t>: read p. 188-189 (</a:t>
            </a:r>
            <a:r>
              <a:rPr lang="en-GB" sz="1600" i="1" dirty="0" smtClean="0"/>
              <a:t>stop before you begin reading the bullet point lists on significance for Egypt and Rome</a:t>
            </a:r>
            <a:r>
              <a:rPr lang="en-GB" sz="1600" dirty="0" smtClean="0"/>
              <a:t>).</a:t>
            </a:r>
          </a:p>
          <a:p>
            <a:pPr algn="ctr"/>
            <a:endParaRPr lang="en-GB" sz="1600" dirty="0"/>
          </a:p>
          <a:p>
            <a:pPr algn="ctr"/>
            <a:r>
              <a:rPr lang="en-GB" sz="1600" b="1" dirty="0" smtClean="0"/>
              <a:t>You will need to find and note down at least 3 consequences (things that happened/ changed) because of Anthony called Cleopatra to join him in 37BC.</a:t>
            </a:r>
          </a:p>
          <a:p>
            <a:pPr algn="ctr"/>
            <a:endParaRPr lang="en-GB" sz="1600" dirty="0"/>
          </a:p>
          <a:p>
            <a:pPr algn="ctr"/>
            <a:r>
              <a:rPr lang="en-GB" sz="1600" dirty="0" smtClean="0"/>
              <a:t>Once you have bullet pointed these down in your books, number them in your margin to keep track, you must take this information and turn it into an answer for the practise exam question…</a:t>
            </a:r>
            <a:endParaRPr lang="en-GB" sz="1600" dirty="0"/>
          </a:p>
        </p:txBody>
      </p:sp>
      <p:sp>
        <p:nvSpPr>
          <p:cNvPr id="7" name="Rectangle 6"/>
          <p:cNvSpPr/>
          <p:nvPr/>
        </p:nvSpPr>
        <p:spPr>
          <a:xfrm>
            <a:off x="4612558" y="4069725"/>
            <a:ext cx="4409900" cy="2601533"/>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600" u="sng" dirty="0" smtClean="0"/>
              <a:t>Check list for a 10-marker on Cleopatra/ Alexander paper</a:t>
            </a:r>
          </a:p>
          <a:p>
            <a:pPr algn="ctr"/>
            <a:endParaRPr lang="en-GB" sz="1600" u="sng" dirty="0" smtClean="0"/>
          </a:p>
          <a:p>
            <a:pPr marL="285750" indent="-285750" algn="ctr">
              <a:buFont typeface="Wingdings" panose="05000000000000000000" pitchFamily="2" charset="2"/>
              <a:buChar char="ü"/>
            </a:pPr>
            <a:r>
              <a:rPr lang="en-GB" sz="1600" dirty="0" smtClean="0"/>
              <a:t>3 points of discussion</a:t>
            </a:r>
          </a:p>
          <a:p>
            <a:pPr marL="285750" indent="-285750" algn="ctr">
              <a:buFont typeface="Wingdings" panose="05000000000000000000" pitchFamily="2" charset="2"/>
              <a:buChar char="ü"/>
            </a:pPr>
            <a:r>
              <a:rPr lang="en-GB" sz="1600" dirty="0" smtClean="0"/>
              <a:t>Excellent, detailed historical info to support your points</a:t>
            </a:r>
          </a:p>
          <a:p>
            <a:pPr marL="285750" indent="-285750" algn="ctr">
              <a:buFont typeface="Wingdings" panose="05000000000000000000" pitchFamily="2" charset="2"/>
              <a:buChar char="ü"/>
            </a:pPr>
            <a:r>
              <a:rPr lang="en-GB" sz="1600" dirty="0" smtClean="0"/>
              <a:t>A STRONG focus on the S.O.C of the question, which in this case is CONSEQUENCES!</a:t>
            </a:r>
          </a:p>
          <a:p>
            <a:pPr marL="285750" indent="-285750" algn="ctr">
              <a:buFont typeface="Wingdings" panose="05000000000000000000" pitchFamily="2" charset="2"/>
              <a:buChar char="ü"/>
            </a:pPr>
            <a:r>
              <a:rPr lang="en-GB" sz="1600" dirty="0" smtClean="0"/>
              <a:t>Come to an overall judgement on the question. The most important consequence/ was it of consequence at all?</a:t>
            </a:r>
            <a:endParaRPr lang="en-GB" sz="1600" dirty="0"/>
          </a:p>
        </p:txBody>
      </p:sp>
    </p:spTree>
    <p:extLst>
      <p:ext uri="{BB962C8B-B14F-4D97-AF65-F5344CB8AC3E}">
        <p14:creationId xmlns:p14="http://schemas.microsoft.com/office/powerpoint/2010/main" val="40821838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56068"/>
          </a:xfrm>
          <a:solidFill>
            <a:srgbClr val="CC0066"/>
          </a:solidFill>
        </p:spPr>
        <p:style>
          <a:lnRef idx="0">
            <a:schemeClr val="accent2"/>
          </a:lnRef>
          <a:fillRef idx="3">
            <a:schemeClr val="accent2"/>
          </a:fillRef>
          <a:effectRef idx="3">
            <a:schemeClr val="accent2"/>
          </a:effectRef>
          <a:fontRef idx="minor">
            <a:schemeClr val="lt1"/>
          </a:fontRef>
        </p:style>
        <p:txBody>
          <a:bodyPr>
            <a:noAutofit/>
          </a:bodyPr>
          <a:lstStyle/>
          <a:p>
            <a:r>
              <a:rPr lang="en-GB" sz="3600" b="1" u="sng" dirty="0" smtClean="0"/>
              <a:t>Homework – significance of their relationship for Rome and Egypt</a:t>
            </a:r>
            <a:endParaRPr lang="en-GB" sz="3600" b="1" u="sng" dirty="0"/>
          </a:p>
        </p:txBody>
      </p:sp>
      <p:sp>
        <p:nvSpPr>
          <p:cNvPr id="3" name="Content Placeholder 2"/>
          <p:cNvSpPr>
            <a:spLocks noGrp="1"/>
          </p:cNvSpPr>
          <p:nvPr>
            <p:ph idx="1"/>
          </p:nvPr>
        </p:nvSpPr>
        <p:spPr>
          <a:xfrm>
            <a:off x="116715" y="1077557"/>
            <a:ext cx="5669119" cy="5422968"/>
          </a:xfrm>
        </p:spPr>
        <p:txBody>
          <a:bodyPr>
            <a:noAutofit/>
          </a:bodyPr>
          <a:lstStyle/>
          <a:p>
            <a:pPr marL="0" indent="0">
              <a:buNone/>
            </a:pPr>
            <a:r>
              <a:rPr lang="en-GB" sz="2000" dirty="0" smtClean="0"/>
              <a:t>This is an idea that we have already thought about before, when studying Cleopatra’s relationship with Julius Caesar. We must now do the same for Cleopatra’s relationship with Mark Anthony.</a:t>
            </a:r>
          </a:p>
          <a:p>
            <a:pPr marL="0" indent="0">
              <a:buNone/>
            </a:pPr>
            <a:endParaRPr lang="en-GB" sz="2000" dirty="0" smtClean="0"/>
          </a:p>
          <a:p>
            <a:pPr marL="0" indent="0">
              <a:buNone/>
            </a:pPr>
            <a:r>
              <a:rPr lang="en-GB" sz="2000" b="1" u="sng" dirty="0" smtClean="0"/>
              <a:t>TASK</a:t>
            </a:r>
            <a:r>
              <a:rPr lang="en-GB" sz="2000" dirty="0" smtClean="0"/>
              <a:t>: using p. 189-190 of the textbook, complete the table summarising the significance of the relationship for both nations.</a:t>
            </a:r>
          </a:p>
          <a:p>
            <a:pPr marL="514350" indent="-514350">
              <a:buAutoNum type="arabicPeriod"/>
            </a:pPr>
            <a:r>
              <a:rPr lang="en-GB" sz="2000" dirty="0" smtClean="0"/>
              <a:t>When you are putting the details onto the table, make sure you write them down in order of SIGNIFICANCE!                         – e.g. if you think ‘loss of land’ is the most significant for Rome, that goes at the top of the Rome column.</a:t>
            </a:r>
          </a:p>
          <a:p>
            <a:pPr marL="514350" indent="-514350">
              <a:buAutoNum type="arabicPeriod"/>
            </a:pPr>
            <a:r>
              <a:rPr lang="en-GB" sz="2000" dirty="0" smtClean="0"/>
              <a:t>To what extent do you agree that the relationship between Cleopatra and Mark Anthony, had more significant effects than her relationship with Julius Caesar?</a:t>
            </a:r>
            <a:endParaRPr lang="en-GB" sz="2000" dirty="0"/>
          </a:p>
        </p:txBody>
      </p:sp>
      <p:sp>
        <p:nvSpPr>
          <p:cNvPr id="4" name="Rectangle 3"/>
          <p:cNvSpPr/>
          <p:nvPr/>
        </p:nvSpPr>
        <p:spPr>
          <a:xfrm>
            <a:off x="6075610" y="1532586"/>
            <a:ext cx="2936382" cy="5112913"/>
          </a:xfrm>
          <a:prstGeom prst="rect">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smtClean="0"/>
              <a:t>The exams are fast approaching, and the single most effective form of revision is when recapping of info is combined with immediate exam practise.</a:t>
            </a:r>
          </a:p>
          <a:p>
            <a:pPr algn="ctr"/>
            <a:r>
              <a:rPr lang="en-GB" dirty="0" smtClean="0"/>
              <a:t>WITH THIS IN MIND…</a:t>
            </a:r>
          </a:p>
          <a:p>
            <a:pPr algn="ctr"/>
            <a:endParaRPr lang="en-GB" dirty="0" smtClean="0"/>
          </a:p>
          <a:p>
            <a:pPr algn="ctr"/>
            <a:r>
              <a:rPr lang="en-GB" dirty="0" smtClean="0"/>
              <a:t>‘</a:t>
            </a:r>
            <a:r>
              <a:rPr lang="en-GB" i="1" dirty="0" smtClean="0"/>
              <a:t>Explain the significance of Cleopatra’s relationship with Mark Anthony for Rome and Egypt</a:t>
            </a:r>
            <a:r>
              <a:rPr lang="en-GB" dirty="0" smtClean="0"/>
              <a:t>’. (10)</a:t>
            </a:r>
          </a:p>
          <a:p>
            <a:pPr algn="ctr"/>
            <a:endParaRPr lang="en-GB" dirty="0" smtClean="0"/>
          </a:p>
          <a:p>
            <a:pPr algn="ctr"/>
            <a:r>
              <a:rPr lang="en-GB" dirty="0" smtClean="0"/>
              <a:t>‘</a:t>
            </a:r>
            <a:r>
              <a:rPr lang="en-GB" i="1" dirty="0" smtClean="0"/>
              <a:t>Explain whether the impact of Cleopatra’s relationship with Mark Anthony was different between Rome and Egypt</a:t>
            </a:r>
            <a:r>
              <a:rPr lang="en-GB" dirty="0" smtClean="0"/>
              <a:t>’. (10). </a:t>
            </a:r>
            <a:endParaRPr lang="en-GB" dirty="0"/>
          </a:p>
        </p:txBody>
      </p:sp>
      <p:sp>
        <p:nvSpPr>
          <p:cNvPr id="5" name="Rectangle 4"/>
          <p:cNvSpPr/>
          <p:nvPr/>
        </p:nvSpPr>
        <p:spPr>
          <a:xfrm>
            <a:off x="6075610" y="1056068"/>
            <a:ext cx="2173309" cy="566670"/>
          </a:xfrm>
          <a:prstGeom prst="rect">
            <a:avLst/>
          </a:prstGeom>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b="1" u="sng"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Let’s be real…</a:t>
            </a:r>
            <a:endParaRPr lang="en-GB" sz="20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0727992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75520261"/>
              </p:ext>
            </p:extLst>
          </p:nvPr>
        </p:nvGraphicFramePr>
        <p:xfrm>
          <a:off x="87736" y="138494"/>
          <a:ext cx="8914596" cy="6827521"/>
        </p:xfrm>
        <a:graphic>
          <a:graphicData uri="http://schemas.openxmlformats.org/drawingml/2006/table">
            <a:tbl>
              <a:tblPr firstRow="1" bandRow="1">
                <a:tableStyleId>{5940675A-B579-460E-94D1-54222C63F5DA}</a:tableStyleId>
              </a:tblPr>
              <a:tblGrid>
                <a:gridCol w="4457298">
                  <a:extLst>
                    <a:ext uri="{9D8B030D-6E8A-4147-A177-3AD203B41FA5}">
                      <a16:colId xmlns:a16="http://schemas.microsoft.com/office/drawing/2014/main" xmlns="" val="1238395561"/>
                    </a:ext>
                  </a:extLst>
                </a:gridCol>
                <a:gridCol w="4457298">
                  <a:extLst>
                    <a:ext uri="{9D8B030D-6E8A-4147-A177-3AD203B41FA5}">
                      <a16:colId xmlns:a16="http://schemas.microsoft.com/office/drawing/2014/main" xmlns="" val="1192813012"/>
                    </a:ext>
                  </a:extLst>
                </a:gridCol>
              </a:tblGrid>
              <a:tr h="466814">
                <a:tc>
                  <a:txBody>
                    <a:bodyPr/>
                    <a:lstStyle/>
                    <a:p>
                      <a:pPr algn="ctr"/>
                      <a:r>
                        <a:rPr lang="en-GB" sz="2000" b="1" dirty="0" smtClean="0"/>
                        <a:t>Significance of Cleopatra</a:t>
                      </a:r>
                      <a:r>
                        <a:rPr lang="en-GB" sz="2000" b="1" baseline="0" dirty="0" smtClean="0"/>
                        <a:t> and Mark Antony for Rome</a:t>
                      </a:r>
                      <a:endParaRPr lang="en-GB" sz="2000" b="1" dirty="0"/>
                    </a:p>
                  </a:txBody>
                  <a:tcPr marL="68580" marR="68580">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t>Significance of Cleopatra</a:t>
                      </a:r>
                      <a:r>
                        <a:rPr lang="en-GB" sz="2000" b="1" baseline="0" dirty="0" smtClean="0"/>
                        <a:t> and Mark Antony for Egypt</a:t>
                      </a:r>
                      <a:endParaRPr lang="en-GB" sz="2000" b="1" dirty="0" smtClean="0"/>
                    </a:p>
                  </a:txBody>
                  <a:tcPr marL="68580" marR="68580">
                    <a:solidFill>
                      <a:schemeClr val="bg1"/>
                    </a:solidFill>
                  </a:tcPr>
                </a:tc>
                <a:extLst>
                  <a:ext uri="{0D108BD9-81ED-4DB2-BD59-A6C34878D82A}">
                    <a16:rowId xmlns:a16="http://schemas.microsoft.com/office/drawing/2014/main" xmlns="" val="178780220"/>
                  </a:ext>
                </a:extLst>
              </a:tr>
              <a:tr h="2815621">
                <a:tc>
                  <a:txBody>
                    <a:bodyPr/>
                    <a:lstStyle/>
                    <a:p>
                      <a:endParaRPr lang="en-GB" dirty="0"/>
                    </a:p>
                  </a:txBody>
                  <a:tcPr marL="68580" marR="68580">
                    <a:solidFill>
                      <a:schemeClr val="bg1"/>
                    </a:solidFill>
                  </a:tcPr>
                </a:tc>
                <a:tc>
                  <a:txBody>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a:txBody>
                  <a:tcPr marL="68580" marR="68580">
                    <a:solidFill>
                      <a:schemeClr val="bg1"/>
                    </a:solidFill>
                  </a:tcPr>
                </a:tc>
                <a:extLst>
                  <a:ext uri="{0D108BD9-81ED-4DB2-BD59-A6C34878D82A}">
                    <a16:rowId xmlns:a16="http://schemas.microsoft.com/office/drawing/2014/main" xmlns="" val="3022113601"/>
                  </a:ext>
                </a:extLst>
              </a:tr>
            </a:tbl>
          </a:graphicData>
        </a:graphic>
      </p:graphicFrame>
    </p:spTree>
    <p:extLst>
      <p:ext uri="{BB962C8B-B14F-4D97-AF65-F5344CB8AC3E}">
        <p14:creationId xmlns:p14="http://schemas.microsoft.com/office/powerpoint/2010/main" val="222867460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TotalTime>
  <Words>1156</Words>
  <Application>Microsoft Macintosh PowerPoint</Application>
  <PresentationFormat>On-screen Show (4:3)</PresentationFormat>
  <Paragraphs>100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True or False</vt:lpstr>
      <vt:lpstr>Developing relationship between Cleopatra and Mark Anthony; political and personal</vt:lpstr>
      <vt:lpstr>The Perusine War and ‘peace’ between Mark Anthony and Octavian</vt:lpstr>
      <vt:lpstr>Mark Anthony and Cleopatra reunite!</vt:lpstr>
      <vt:lpstr>Homework – significance of their relationship for Rome and Egypt</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3</cp:revision>
  <dcterms:created xsi:type="dcterms:W3CDTF">2020-02-20T12:19:50Z</dcterms:created>
  <dcterms:modified xsi:type="dcterms:W3CDTF">2020-02-27T10:34:26Z</dcterms:modified>
</cp:coreProperties>
</file>