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2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5113FC-9B4B-134B-A7CE-EED5C1EC4EF3}"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67C799-861D-4749-8E1E-6C1AAF152D7B}" type="slidenum">
              <a:rPr lang="en-US" smtClean="0"/>
              <a:t>‹#›</a:t>
            </a:fld>
            <a:endParaRPr lang="en-US"/>
          </a:p>
        </p:txBody>
      </p:sp>
    </p:spTree>
    <p:extLst>
      <p:ext uri="{BB962C8B-B14F-4D97-AF65-F5344CB8AC3E}">
        <p14:creationId xmlns:p14="http://schemas.microsoft.com/office/powerpoint/2010/main" val="42906613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56672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PRINT OUT CHEAT SHEET!!</a:t>
            </a:r>
            <a:endParaRPr lang="en-GB"/>
          </a:p>
        </p:txBody>
      </p:sp>
      <p:sp>
        <p:nvSpPr>
          <p:cNvPr id="4" name="Slide Number Placeholder 3"/>
          <p:cNvSpPr>
            <a:spLocks noGrp="1"/>
          </p:cNvSpPr>
          <p:nvPr>
            <p:ph type="sldNum" sz="quarter" idx="10"/>
          </p:nvPr>
        </p:nvSpPr>
        <p:spPr/>
        <p:txBody>
          <a:bodyPr/>
          <a:lstStyle/>
          <a:p>
            <a:fld id="{6E22646E-3075-4275-871C-1EEEDD226A8B}" type="slidenum">
              <a:rPr lang="en-GB" smtClean="0"/>
              <a:t>4</a:t>
            </a:fld>
            <a:endParaRPr lang="en-GB"/>
          </a:p>
        </p:txBody>
      </p:sp>
    </p:spTree>
    <p:extLst>
      <p:ext uri="{BB962C8B-B14F-4D97-AF65-F5344CB8AC3E}">
        <p14:creationId xmlns:p14="http://schemas.microsoft.com/office/powerpoint/2010/main" val="2980997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0D716CF-94F7-E344-B5BC-F3401DA5789E}"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F43BC-D7E7-E245-829E-3A8D4D61F4DE}" type="slidenum">
              <a:rPr lang="en-US" smtClean="0"/>
              <a:t>‹#›</a:t>
            </a:fld>
            <a:endParaRPr lang="en-US"/>
          </a:p>
        </p:txBody>
      </p:sp>
    </p:spTree>
    <p:extLst>
      <p:ext uri="{BB962C8B-B14F-4D97-AF65-F5344CB8AC3E}">
        <p14:creationId xmlns:p14="http://schemas.microsoft.com/office/powerpoint/2010/main" val="228779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0D716CF-94F7-E344-B5BC-F3401DA5789E}"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F43BC-D7E7-E245-829E-3A8D4D61F4DE}" type="slidenum">
              <a:rPr lang="en-US" smtClean="0"/>
              <a:t>‹#›</a:t>
            </a:fld>
            <a:endParaRPr lang="en-US"/>
          </a:p>
        </p:txBody>
      </p:sp>
    </p:spTree>
    <p:extLst>
      <p:ext uri="{BB962C8B-B14F-4D97-AF65-F5344CB8AC3E}">
        <p14:creationId xmlns:p14="http://schemas.microsoft.com/office/powerpoint/2010/main" val="3488610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0D716CF-94F7-E344-B5BC-F3401DA5789E}"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F43BC-D7E7-E245-829E-3A8D4D61F4DE}" type="slidenum">
              <a:rPr lang="en-US" smtClean="0"/>
              <a:t>‹#›</a:t>
            </a:fld>
            <a:endParaRPr lang="en-US"/>
          </a:p>
        </p:txBody>
      </p:sp>
    </p:spTree>
    <p:extLst>
      <p:ext uri="{BB962C8B-B14F-4D97-AF65-F5344CB8AC3E}">
        <p14:creationId xmlns:p14="http://schemas.microsoft.com/office/powerpoint/2010/main" val="2852988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0D716CF-94F7-E344-B5BC-F3401DA5789E}"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F43BC-D7E7-E245-829E-3A8D4D61F4DE}" type="slidenum">
              <a:rPr lang="en-US" smtClean="0"/>
              <a:t>‹#›</a:t>
            </a:fld>
            <a:endParaRPr lang="en-US"/>
          </a:p>
        </p:txBody>
      </p:sp>
    </p:spTree>
    <p:extLst>
      <p:ext uri="{BB962C8B-B14F-4D97-AF65-F5344CB8AC3E}">
        <p14:creationId xmlns:p14="http://schemas.microsoft.com/office/powerpoint/2010/main" val="2652295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0D716CF-94F7-E344-B5BC-F3401DA5789E}"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F43BC-D7E7-E245-829E-3A8D4D61F4DE}" type="slidenum">
              <a:rPr lang="en-US" smtClean="0"/>
              <a:t>‹#›</a:t>
            </a:fld>
            <a:endParaRPr lang="en-US"/>
          </a:p>
        </p:txBody>
      </p:sp>
    </p:spTree>
    <p:extLst>
      <p:ext uri="{BB962C8B-B14F-4D97-AF65-F5344CB8AC3E}">
        <p14:creationId xmlns:p14="http://schemas.microsoft.com/office/powerpoint/2010/main" val="1443088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0D716CF-94F7-E344-B5BC-F3401DA5789E}"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F43BC-D7E7-E245-829E-3A8D4D61F4DE}" type="slidenum">
              <a:rPr lang="en-US" smtClean="0"/>
              <a:t>‹#›</a:t>
            </a:fld>
            <a:endParaRPr lang="en-US"/>
          </a:p>
        </p:txBody>
      </p:sp>
    </p:spTree>
    <p:extLst>
      <p:ext uri="{BB962C8B-B14F-4D97-AF65-F5344CB8AC3E}">
        <p14:creationId xmlns:p14="http://schemas.microsoft.com/office/powerpoint/2010/main" val="1838299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0D716CF-94F7-E344-B5BC-F3401DA5789E}"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FF43BC-D7E7-E245-829E-3A8D4D61F4DE}" type="slidenum">
              <a:rPr lang="en-US" smtClean="0"/>
              <a:t>‹#›</a:t>
            </a:fld>
            <a:endParaRPr lang="en-US"/>
          </a:p>
        </p:txBody>
      </p:sp>
    </p:spTree>
    <p:extLst>
      <p:ext uri="{BB962C8B-B14F-4D97-AF65-F5344CB8AC3E}">
        <p14:creationId xmlns:p14="http://schemas.microsoft.com/office/powerpoint/2010/main" val="18210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0D716CF-94F7-E344-B5BC-F3401DA5789E}"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FF43BC-D7E7-E245-829E-3A8D4D61F4DE}" type="slidenum">
              <a:rPr lang="en-US" smtClean="0"/>
              <a:t>‹#›</a:t>
            </a:fld>
            <a:endParaRPr lang="en-US"/>
          </a:p>
        </p:txBody>
      </p:sp>
    </p:spTree>
    <p:extLst>
      <p:ext uri="{BB962C8B-B14F-4D97-AF65-F5344CB8AC3E}">
        <p14:creationId xmlns:p14="http://schemas.microsoft.com/office/powerpoint/2010/main" val="1230130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D716CF-94F7-E344-B5BC-F3401DA5789E}"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FF43BC-D7E7-E245-829E-3A8D4D61F4DE}" type="slidenum">
              <a:rPr lang="en-US" smtClean="0"/>
              <a:t>‹#›</a:t>
            </a:fld>
            <a:endParaRPr lang="en-US"/>
          </a:p>
        </p:txBody>
      </p:sp>
    </p:spTree>
    <p:extLst>
      <p:ext uri="{BB962C8B-B14F-4D97-AF65-F5344CB8AC3E}">
        <p14:creationId xmlns:p14="http://schemas.microsoft.com/office/powerpoint/2010/main" val="3841020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0D716CF-94F7-E344-B5BC-F3401DA5789E}"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F43BC-D7E7-E245-829E-3A8D4D61F4DE}" type="slidenum">
              <a:rPr lang="en-US" smtClean="0"/>
              <a:t>‹#›</a:t>
            </a:fld>
            <a:endParaRPr lang="en-US"/>
          </a:p>
        </p:txBody>
      </p:sp>
    </p:spTree>
    <p:extLst>
      <p:ext uri="{BB962C8B-B14F-4D97-AF65-F5344CB8AC3E}">
        <p14:creationId xmlns:p14="http://schemas.microsoft.com/office/powerpoint/2010/main" val="3606115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0D716CF-94F7-E344-B5BC-F3401DA5789E}"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F43BC-D7E7-E245-829E-3A8D4D61F4DE}" type="slidenum">
              <a:rPr lang="en-US" smtClean="0"/>
              <a:t>‹#›</a:t>
            </a:fld>
            <a:endParaRPr lang="en-US"/>
          </a:p>
        </p:txBody>
      </p:sp>
    </p:spTree>
    <p:extLst>
      <p:ext uri="{BB962C8B-B14F-4D97-AF65-F5344CB8AC3E}">
        <p14:creationId xmlns:p14="http://schemas.microsoft.com/office/powerpoint/2010/main" val="30064982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D716CF-94F7-E344-B5BC-F3401DA5789E}"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FF43BC-D7E7-E245-829E-3A8D4D61F4DE}" type="slidenum">
              <a:rPr lang="en-US" smtClean="0"/>
              <a:t>‹#›</a:t>
            </a:fld>
            <a:endParaRPr lang="en-US"/>
          </a:p>
        </p:txBody>
      </p:sp>
    </p:spTree>
    <p:extLst>
      <p:ext uri="{BB962C8B-B14F-4D97-AF65-F5344CB8AC3E}">
        <p14:creationId xmlns:p14="http://schemas.microsoft.com/office/powerpoint/2010/main" val="77098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20-02-27 at 10.24.1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1" y="0"/>
            <a:ext cx="9139349" cy="6858000"/>
          </a:xfrm>
          <a:prstGeom prst="rect">
            <a:avLst/>
          </a:prstGeom>
        </p:spPr>
      </p:pic>
    </p:spTree>
    <p:extLst>
      <p:ext uri="{BB962C8B-B14F-4D97-AF65-F5344CB8AC3E}">
        <p14:creationId xmlns:p14="http://schemas.microsoft.com/office/powerpoint/2010/main" val="522036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76792" y="1161547"/>
            <a:ext cx="2525824" cy="461665"/>
          </a:xfrm>
          <a:prstGeom prst="rect">
            <a:avLst/>
          </a:prstGeom>
          <a:solidFill>
            <a:schemeClr val="accent1">
              <a:lumMod val="20000"/>
              <a:lumOff val="80000"/>
            </a:schemeClr>
          </a:solidFill>
          <a:ln>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t>
            </a:r>
            <a:r>
              <a:rPr kumimoji="0" lang="en-GB" sz="1200" b="0" i="0" u="sng"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Underline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date and title using a pencil and ruler)</a:t>
            </a:r>
          </a:p>
        </p:txBody>
      </p:sp>
      <p:sp>
        <p:nvSpPr>
          <p:cNvPr id="5" name="TextBox 4"/>
          <p:cNvSpPr txBox="1"/>
          <p:nvPr/>
        </p:nvSpPr>
        <p:spPr>
          <a:xfrm>
            <a:off x="161849" y="1942519"/>
            <a:ext cx="3835301" cy="4524315"/>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Lesson Objectives</a:t>
            </a:r>
            <a:r>
              <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457200" indent="-457200">
              <a:buAutoNum type="arabicPeriod"/>
            </a:pPr>
            <a:r>
              <a:rPr lang="en-GB" sz="2400" dirty="0" smtClean="0"/>
              <a:t>To </a:t>
            </a:r>
            <a:r>
              <a:rPr lang="en-GB" sz="2400" dirty="0"/>
              <a:t>understand the ways in which Cleopatra’s personality has been presented in ancient </a:t>
            </a:r>
            <a:r>
              <a:rPr lang="en-GB" sz="2400" dirty="0" smtClean="0"/>
              <a:t>sources.</a:t>
            </a:r>
          </a:p>
          <a:p>
            <a:pPr marL="457200" indent="-457200">
              <a:buAutoNum type="arabicPeriod"/>
            </a:pPr>
            <a:endParaRPr lang="en-GB" sz="2400" dirty="0"/>
          </a:p>
          <a:p>
            <a:pPr marL="457200" indent="-457200">
              <a:buAutoNum type="arabicPeriod"/>
            </a:pPr>
            <a:r>
              <a:rPr lang="en-GB" sz="2400" dirty="0" smtClean="0"/>
              <a:t>To </a:t>
            </a:r>
            <a:r>
              <a:rPr lang="en-GB" sz="2400" dirty="0"/>
              <a:t>assess the nature of her relationship with her people.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endParaRPr>
          </a:p>
        </p:txBody>
      </p:sp>
      <p:sp>
        <p:nvSpPr>
          <p:cNvPr id="7" name="TextBox 6"/>
          <p:cNvSpPr txBox="1"/>
          <p:nvPr/>
        </p:nvSpPr>
        <p:spPr>
          <a:xfrm>
            <a:off x="1170826" y="296232"/>
            <a:ext cx="6029713" cy="1200329"/>
          </a:xfrm>
          <a:prstGeom prst="rect">
            <a:avLst/>
          </a:prstGeom>
          <a:noFill/>
        </p:spPr>
        <p:txBody>
          <a:bodyPr wrap="square" rtlCol="0">
            <a:spAutoFit/>
          </a:bodyPr>
          <a:lstStyle/>
          <a:p>
            <a:pPr lvl="0" defTabSz="1219170">
              <a:defRPr/>
            </a:pPr>
            <a:r>
              <a:rPr lang="en-GB" sz="3600" b="1" u="sng" dirty="0"/>
              <a:t>Cleopatra’s popularity and character</a:t>
            </a:r>
            <a:endParaRPr kumimoji="0" lang="en-GB" sz="4000" b="1" i="0" u="sng" strike="noStrike" kern="0" cap="none" spc="0" normalizeH="0" baseline="0" noProof="0" dirty="0">
              <a:ln>
                <a:noFill/>
              </a:ln>
              <a:solidFill>
                <a:srgbClr val="000000"/>
              </a:solidFill>
              <a:effectLst/>
              <a:uLnTx/>
              <a:uFillTx/>
              <a:latin typeface="Calibri" panose="020F0502020204030204"/>
              <a:ea typeface="Oswald"/>
              <a:cs typeface="Oswald"/>
              <a:sym typeface="Oswald"/>
            </a:endParaRPr>
          </a:p>
        </p:txBody>
      </p:sp>
      <p:sp>
        <p:nvSpPr>
          <p:cNvPr id="20" name="TextBox 19"/>
          <p:cNvSpPr txBox="1"/>
          <p:nvPr/>
        </p:nvSpPr>
        <p:spPr>
          <a:xfrm>
            <a:off x="6533880" y="200466"/>
            <a:ext cx="2375678" cy="83099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3CF9CA-01E0-44F4-86AE-C98869E16A83}" type="datetime4">
              <a:rPr kumimoji="0" lang="en-GB" sz="2400" b="1" i="0" u="sng"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February 27, 2020</a:t>
            </a:fld>
            <a:endPar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p:cNvSpPr txBox="1"/>
          <p:nvPr/>
        </p:nvSpPr>
        <p:spPr>
          <a:xfrm>
            <a:off x="4168589" y="5618887"/>
            <a:ext cx="4730580" cy="584776"/>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Key words/Spellings</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Cleopatra, Macedonian, heritage, Alexandria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9" name="TextBox 28"/>
          <p:cNvSpPr txBox="1"/>
          <p:nvPr/>
        </p:nvSpPr>
        <p:spPr>
          <a:xfrm>
            <a:off x="4821272" y="1893129"/>
            <a:ext cx="3425215" cy="338554"/>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RRR</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 </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mn-cs"/>
              </a:rPr>
              <a:t>Cleopatra’s character</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22" name="Rectangle 21"/>
          <p:cNvSpPr/>
          <p:nvPr/>
        </p:nvSpPr>
        <p:spPr>
          <a:xfrm>
            <a:off x="4168589" y="2436095"/>
            <a:ext cx="4717082" cy="3028229"/>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smtClean="0">
                <a:ln>
                  <a:noFill/>
                </a:ln>
                <a:solidFill>
                  <a:prstClr val="black"/>
                </a:solidFill>
                <a:effectLst/>
                <a:uLnTx/>
                <a:uFillTx/>
                <a:latin typeface="Calibri" panose="020F0502020204030204"/>
              </a:rPr>
              <a:t>Revise, Review, Recap</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1" i="0" u="none" strike="noStrike" kern="1200" cap="none" spc="0" normalizeH="0" baseline="0" noProof="0" dirty="0" smtClean="0">
              <a:ln>
                <a:noFill/>
              </a:ln>
              <a:solidFill>
                <a:prstClr val="black"/>
              </a:solidFill>
              <a:effectLst/>
              <a:uLnTx/>
              <a:uFillTx/>
              <a:latin typeface="Calibri" panose="020F0502020204030204"/>
            </a:endParaRPr>
          </a:p>
          <a:p>
            <a:pPr marL="457200" indent="-457200">
              <a:buFont typeface="+mj-lt"/>
              <a:buAutoNum type="arabicPeriod"/>
            </a:pPr>
            <a:r>
              <a:rPr lang="en-GB" b="1" dirty="0" smtClean="0"/>
              <a:t>3 key features of Cleopatra’s upbringing</a:t>
            </a:r>
          </a:p>
          <a:p>
            <a:pPr marL="457200" indent="-457200">
              <a:buFont typeface="+mj-lt"/>
              <a:buAutoNum type="arabicPeriod"/>
            </a:pPr>
            <a:r>
              <a:rPr lang="en-GB" b="1" dirty="0" smtClean="0"/>
              <a:t>The name of each of Cleopatra’s siblings</a:t>
            </a:r>
          </a:p>
          <a:p>
            <a:pPr marL="457200" indent="-457200">
              <a:buFont typeface="+mj-lt"/>
              <a:buAutoNum type="arabicPeriod"/>
            </a:pPr>
            <a:r>
              <a:rPr lang="en-GB" b="1" dirty="0" smtClean="0"/>
              <a:t>3 challenges that Cleopatra faced during her early years as queen</a:t>
            </a:r>
          </a:p>
          <a:p>
            <a:pPr marL="457200" indent="-457200">
              <a:buFont typeface="+mj-lt"/>
              <a:buAutoNum type="arabicPeriod"/>
            </a:pPr>
            <a:r>
              <a:rPr lang="en-GB" b="1" dirty="0" smtClean="0"/>
              <a:t>Explain which sibling you think had the BEST relationship with Cleopatra</a:t>
            </a:r>
            <a:endParaRPr lang="en-GB" b="1" dirty="0"/>
          </a:p>
        </p:txBody>
      </p:sp>
    </p:spTree>
    <p:extLst>
      <p:ext uri="{BB962C8B-B14F-4D97-AF65-F5344CB8AC3E}">
        <p14:creationId xmlns:p14="http://schemas.microsoft.com/office/powerpoint/2010/main" val="80946120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31064"/>
          </a:xfrm>
          <a:solidFill>
            <a:srgbClr val="D60093"/>
          </a:solidFill>
        </p:spPr>
        <p:style>
          <a:lnRef idx="1">
            <a:schemeClr val="accent2"/>
          </a:lnRef>
          <a:fillRef idx="3">
            <a:schemeClr val="accent2"/>
          </a:fillRef>
          <a:effectRef idx="2">
            <a:schemeClr val="accent2"/>
          </a:effectRef>
          <a:fontRef idx="minor">
            <a:schemeClr val="lt1"/>
          </a:fontRef>
        </p:style>
        <p:txBody>
          <a:bodyPr>
            <a:normAutofit fontScale="90000"/>
          </a:bodyPr>
          <a:lstStyle/>
          <a:p>
            <a:r>
              <a:rPr lang="en-GB" b="1" u="sng" dirty="0"/>
              <a:t>C</a:t>
            </a:r>
            <a:r>
              <a:rPr lang="en-GB" b="1" u="sng" dirty="0" smtClean="0"/>
              <a:t>leopatra’s popularity in Egypt</a:t>
            </a:r>
            <a:endParaRPr lang="en-GB" b="1" u="sng" dirty="0"/>
          </a:p>
        </p:txBody>
      </p:sp>
      <p:sp>
        <p:nvSpPr>
          <p:cNvPr id="3" name="Content Placeholder 2"/>
          <p:cNvSpPr>
            <a:spLocks noGrp="1"/>
          </p:cNvSpPr>
          <p:nvPr>
            <p:ph idx="1"/>
          </p:nvPr>
        </p:nvSpPr>
        <p:spPr>
          <a:xfrm>
            <a:off x="1190789" y="1124426"/>
            <a:ext cx="7023413" cy="4955804"/>
          </a:xfrm>
        </p:spPr>
        <p:txBody>
          <a:bodyPr>
            <a:noAutofit/>
          </a:bodyPr>
          <a:lstStyle/>
          <a:p>
            <a:pPr marL="0" indent="0">
              <a:buNone/>
            </a:pPr>
            <a:r>
              <a:rPr lang="en-GB" sz="1400" dirty="0" smtClean="0"/>
              <a:t>The vast majority of the material we have on Cleopatra focuses on her external interactions with Greek and Roman powers, rather than the day-to-day rule of her nation. However it would seem as though at the beginning of her reign she was unpopular with the Alexandrians, who saw her as a leader who was </a:t>
            </a:r>
            <a:r>
              <a:rPr lang="en-GB" sz="1400" dirty="0" smtClean="0">
                <a:ln>
                  <a:solidFill>
                    <a:srgbClr val="FF0000"/>
                  </a:solidFill>
                </a:ln>
                <a:solidFill>
                  <a:sysClr val="windowText" lastClr="000000"/>
                </a:solidFill>
              </a:rPr>
              <a:t>essentially submitting to Rome</a:t>
            </a:r>
            <a:r>
              <a:rPr lang="en-GB" sz="1400" dirty="0" smtClean="0"/>
              <a:t>.</a:t>
            </a:r>
          </a:p>
          <a:p>
            <a:pPr marL="0" indent="0">
              <a:buNone/>
            </a:pPr>
            <a:r>
              <a:rPr lang="en-GB" sz="1400" dirty="0" smtClean="0"/>
              <a:t>This was a perception that her brother, Ptolemy XIII, and his advisors played on heavily when they had her ousted from the city when they were vying for the throne. Interestingly, in 50BC, Cleopatra forced all grain remaining after the poor harvest to be shipped to Alexandria, which could well have been a bid to</a:t>
            </a:r>
            <a:r>
              <a:rPr lang="en-GB" sz="1400" dirty="0" smtClean="0">
                <a:ln>
                  <a:solidFill>
                    <a:srgbClr val="FF0000"/>
                  </a:solidFill>
                </a:ln>
              </a:rPr>
              <a:t> increase her popularity in this influential and powerful city</a:t>
            </a:r>
            <a:r>
              <a:rPr lang="en-GB" sz="1400" dirty="0" smtClean="0"/>
              <a:t>.</a:t>
            </a:r>
          </a:p>
          <a:p>
            <a:pPr marL="0" indent="0">
              <a:buNone/>
            </a:pPr>
            <a:r>
              <a:rPr lang="en-GB" sz="1400" dirty="0" smtClean="0"/>
              <a:t>However, we can’t ignore the fact that Cleopatra was able to raise an army to march on Ptolemy XIII/ Alexandria, so clearly she must have had significant support outside of this city. </a:t>
            </a:r>
          </a:p>
          <a:p>
            <a:pPr marL="0" indent="0">
              <a:buNone/>
            </a:pPr>
            <a:r>
              <a:rPr lang="en-GB" sz="1400" dirty="0" smtClean="0"/>
              <a:t>Julius Caesar helped put Cleopatra back into power, but this did not automatically increase her popularity, in Alexandria or elsewhere, and her decision to go on </a:t>
            </a:r>
            <a:r>
              <a:rPr lang="en-GB" sz="1400" dirty="0" smtClean="0">
                <a:ln>
                  <a:solidFill>
                    <a:srgbClr val="FF0000"/>
                  </a:solidFill>
                </a:ln>
              </a:rPr>
              <a:t>procession down the Nile </a:t>
            </a:r>
            <a:r>
              <a:rPr lang="en-GB" sz="1400" dirty="0" smtClean="0"/>
              <a:t>could well have been a bid to promote herself as the rightful Queen of Egypt.</a:t>
            </a:r>
          </a:p>
          <a:p>
            <a:pPr marL="0" indent="0">
              <a:buNone/>
            </a:pPr>
            <a:r>
              <a:rPr lang="en-GB" sz="1400" dirty="0" smtClean="0"/>
              <a:t>Cleopatra’s Egypt suffered serious famines and civil unrest in 41BC and 40BC, but she seems to have managed an effective government that was able to steer the country through these difficulties. Around this time, she also began to associate herself closely with the </a:t>
            </a:r>
            <a:r>
              <a:rPr lang="en-GB" sz="1400" dirty="0" smtClean="0">
                <a:ln>
                  <a:solidFill>
                    <a:srgbClr val="FF0000"/>
                  </a:solidFill>
                </a:ln>
              </a:rPr>
              <a:t>Goddess Isis</a:t>
            </a:r>
            <a:r>
              <a:rPr lang="en-GB" sz="1400" dirty="0" smtClean="0"/>
              <a:t>, as a ‘New Isis’ for the people of Egypt. This was a propagandist move aimed at drawing Cleopatra closer to the native Egyptians and the Greek population of Alexandria.</a:t>
            </a:r>
          </a:p>
          <a:p>
            <a:pPr marL="0" indent="0">
              <a:buNone/>
            </a:pPr>
            <a:r>
              <a:rPr lang="en-GB" sz="1400" dirty="0" smtClean="0"/>
              <a:t>The land she gained, even through Roman help, would also have gone some way to increasing her popularity over time, as this increased Egyptian prestige and helped to ease </a:t>
            </a:r>
            <a:r>
              <a:rPr lang="en-GB" sz="1400" dirty="0" smtClean="0">
                <a:ln>
                  <a:solidFill>
                    <a:srgbClr val="FF0000"/>
                  </a:solidFill>
                </a:ln>
              </a:rPr>
              <a:t>the burden of debts left by Ptolemy XII Auletes.</a:t>
            </a:r>
            <a:r>
              <a:rPr lang="en-GB" sz="1400" dirty="0" smtClean="0"/>
              <a:t> </a:t>
            </a:r>
            <a:endParaRPr lang="en-GB" sz="1400" dirty="0"/>
          </a:p>
        </p:txBody>
      </p:sp>
      <p:sp>
        <p:nvSpPr>
          <p:cNvPr id="4" name="Rectangle 3"/>
          <p:cNvSpPr/>
          <p:nvPr/>
        </p:nvSpPr>
        <p:spPr>
          <a:xfrm>
            <a:off x="8084713" y="709410"/>
            <a:ext cx="975575" cy="1821288"/>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smtClean="0"/>
              <a:t>Some believed she was giving away Egyptian power in favour of Roman control</a:t>
            </a:r>
            <a:endParaRPr lang="en-GB" sz="1200" dirty="0"/>
          </a:p>
        </p:txBody>
      </p:sp>
      <p:sp>
        <p:nvSpPr>
          <p:cNvPr id="5" name="Rectangle 4"/>
          <p:cNvSpPr/>
          <p:nvPr/>
        </p:nvSpPr>
        <p:spPr>
          <a:xfrm>
            <a:off x="41857" y="709410"/>
            <a:ext cx="877776" cy="2047741"/>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smtClean="0"/>
              <a:t>The elite of Alexandria were powerful people that any Pharaoh would want on their side.</a:t>
            </a:r>
            <a:endParaRPr lang="en-GB" sz="1200" dirty="0"/>
          </a:p>
        </p:txBody>
      </p:sp>
      <p:sp>
        <p:nvSpPr>
          <p:cNvPr id="6" name="Rectangle 5"/>
          <p:cNvSpPr/>
          <p:nvPr/>
        </p:nvSpPr>
        <p:spPr>
          <a:xfrm>
            <a:off x="8133612" y="2588654"/>
            <a:ext cx="877776" cy="2027347"/>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smtClean="0"/>
              <a:t>Cleopatra spent months travelling down the Nile with Caesar, visiting different cities</a:t>
            </a:r>
            <a:endParaRPr lang="en-GB" sz="1200" dirty="0"/>
          </a:p>
        </p:txBody>
      </p:sp>
      <p:sp>
        <p:nvSpPr>
          <p:cNvPr id="7" name="Rectangle 6"/>
          <p:cNvSpPr/>
          <p:nvPr/>
        </p:nvSpPr>
        <p:spPr>
          <a:xfrm>
            <a:off x="8133612" y="4687911"/>
            <a:ext cx="877776" cy="2025204"/>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smtClean="0"/>
              <a:t>Incredibly powerful, protective Goddess, one of the most important in Egyptian religion.</a:t>
            </a:r>
          </a:p>
          <a:p>
            <a:pPr algn="ctr"/>
            <a:r>
              <a:rPr lang="en-GB" sz="1200" dirty="0" smtClean="0"/>
              <a:t>Mother/Wife</a:t>
            </a:r>
            <a:endParaRPr lang="en-GB" sz="1200" dirty="0"/>
          </a:p>
        </p:txBody>
      </p:sp>
      <p:sp>
        <p:nvSpPr>
          <p:cNvPr id="9" name="Rectangle 8"/>
          <p:cNvSpPr/>
          <p:nvPr/>
        </p:nvSpPr>
        <p:spPr>
          <a:xfrm>
            <a:off x="0" y="3835556"/>
            <a:ext cx="940561" cy="2539486"/>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smtClean="0"/>
              <a:t>REMEMBER</a:t>
            </a:r>
          </a:p>
          <a:p>
            <a:pPr algn="ctr"/>
            <a:endParaRPr lang="en-GB" sz="1200" dirty="0" smtClean="0"/>
          </a:p>
          <a:p>
            <a:pPr algn="ctr"/>
            <a:r>
              <a:rPr lang="en-GB" sz="1200" dirty="0" smtClean="0"/>
              <a:t>Auletes had incurred huge debts when asking the Romans for help in taking back his throne. </a:t>
            </a:r>
            <a:r>
              <a:rPr lang="en-GB" sz="1200" dirty="0" err="1" smtClean="0"/>
              <a:t>Gabinian</a:t>
            </a:r>
            <a:r>
              <a:rPr lang="en-GB" sz="1200" dirty="0" smtClean="0"/>
              <a:t> mercenaries!</a:t>
            </a:r>
            <a:endParaRPr lang="en-GB" sz="1200" dirty="0"/>
          </a:p>
        </p:txBody>
      </p:sp>
      <p:cxnSp>
        <p:nvCxnSpPr>
          <p:cNvPr id="11" name="Straight Arrow Connector 10"/>
          <p:cNvCxnSpPr>
            <a:stCxn id="5" idx="3"/>
          </p:cNvCxnSpPr>
          <p:nvPr/>
        </p:nvCxnSpPr>
        <p:spPr>
          <a:xfrm>
            <a:off x="919633" y="1733281"/>
            <a:ext cx="2631058" cy="10238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940561" y="5700513"/>
            <a:ext cx="342353" cy="11761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047667" y="1733281"/>
            <a:ext cx="2037046" cy="16904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6" idx="1"/>
          </p:cNvCxnSpPr>
          <p:nvPr/>
        </p:nvCxnSpPr>
        <p:spPr>
          <a:xfrm flipH="1">
            <a:off x="7892566" y="3602328"/>
            <a:ext cx="241046" cy="1036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7645647" y="4820361"/>
            <a:ext cx="487966" cy="5630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17634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10"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500"/>
                                        <p:tgtEl>
                                          <p:spTgt spid="3">
                                            <p:txEl>
                                              <p:pRg st="2" end="2"/>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5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Effect transition="in" filter="fade">
                                      <p:cBhvr>
                                        <p:cTn id="49" dur="500"/>
                                        <p:tgtEl>
                                          <p:spTgt spid="3">
                                            <p:txEl>
                                              <p:pRg st="4" end="4"/>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500"/>
                                        <p:tgtEl>
                                          <p:spTgt spid="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
                                            <p:txEl>
                                              <p:pRg st="5" end="5"/>
                                            </p:txEl>
                                          </p:spTgt>
                                        </p:tgtEl>
                                        <p:attrNameLst>
                                          <p:attrName>style.visibility</p:attrName>
                                        </p:attrNameLst>
                                      </p:cBhvr>
                                      <p:to>
                                        <p:strVal val="visible"/>
                                      </p:to>
                                    </p:set>
                                    <p:animEffect transition="in" filter="fade">
                                      <p:cBhvr>
                                        <p:cTn id="62" dur="500"/>
                                        <p:tgtEl>
                                          <p:spTgt spid="3">
                                            <p:txEl>
                                              <p:pRg st="5" end="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500"/>
                                        <p:tgtEl>
                                          <p:spTgt spid="1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824247"/>
          </a:xfrm>
          <a:solidFill>
            <a:srgbClr val="D60093"/>
          </a:solidFill>
        </p:spPr>
        <p:style>
          <a:lnRef idx="0">
            <a:schemeClr val="accent2"/>
          </a:lnRef>
          <a:fillRef idx="3">
            <a:schemeClr val="accent2"/>
          </a:fillRef>
          <a:effectRef idx="3">
            <a:schemeClr val="accent2"/>
          </a:effectRef>
          <a:fontRef idx="minor">
            <a:schemeClr val="lt1"/>
          </a:fontRef>
        </p:style>
        <p:txBody>
          <a:bodyPr>
            <a:noAutofit/>
          </a:bodyPr>
          <a:lstStyle/>
          <a:p>
            <a:r>
              <a:rPr lang="en-GB" sz="3600" b="1" u="sng" dirty="0" smtClean="0"/>
              <a:t>Cleopatra's character – As depicted in the sources</a:t>
            </a:r>
            <a:endParaRPr lang="en-GB" sz="3600" b="1" u="sng" dirty="0"/>
          </a:p>
        </p:txBody>
      </p:sp>
      <p:sp>
        <p:nvSpPr>
          <p:cNvPr id="3" name="Content Placeholder 2"/>
          <p:cNvSpPr>
            <a:spLocks noGrp="1"/>
          </p:cNvSpPr>
          <p:nvPr>
            <p:ph idx="1"/>
          </p:nvPr>
        </p:nvSpPr>
        <p:spPr>
          <a:xfrm>
            <a:off x="78080" y="941018"/>
            <a:ext cx="4200926" cy="5305235"/>
          </a:xfrm>
        </p:spPr>
        <p:txBody>
          <a:bodyPr>
            <a:normAutofit/>
          </a:bodyPr>
          <a:lstStyle/>
          <a:p>
            <a:pPr marL="0" lvl="0" indent="0" eaLnBrk="0" fontAlgn="base" hangingPunct="0">
              <a:lnSpc>
                <a:spcPct val="100000"/>
              </a:lnSpc>
              <a:spcBef>
                <a:spcPct val="0"/>
              </a:spcBef>
              <a:spcAft>
                <a:spcPct val="0"/>
              </a:spcAft>
              <a:buNone/>
            </a:pPr>
            <a:r>
              <a:rPr lang="en-GB" altLang="en-US" sz="1600" dirty="0" smtClean="0"/>
              <a:t>The biggest challenge in discussing Cleopatra’s character is the availability of source material. The small amount of evidence from her lifetime tends to be from non-Egyptian sources, and the main sources on her life are Greek and Roman, and were written years after her death by men who never met her.</a:t>
            </a:r>
          </a:p>
          <a:p>
            <a:pPr marL="0" lvl="0" indent="0" eaLnBrk="0" fontAlgn="base" hangingPunct="0">
              <a:lnSpc>
                <a:spcPct val="100000"/>
              </a:lnSpc>
              <a:spcBef>
                <a:spcPct val="0"/>
              </a:spcBef>
              <a:spcAft>
                <a:spcPct val="0"/>
              </a:spcAft>
              <a:buNone/>
            </a:pPr>
            <a:r>
              <a:rPr lang="en-GB" altLang="en-US" sz="1600" dirty="0" smtClean="0"/>
              <a:t>However, we can still take meaningful information away from these sources, which give us the ability to form some image of what Cleopatra’s character was.</a:t>
            </a:r>
          </a:p>
          <a:p>
            <a:pPr marL="0" lvl="0" indent="0" eaLnBrk="0" fontAlgn="base" hangingPunct="0">
              <a:lnSpc>
                <a:spcPct val="100000"/>
              </a:lnSpc>
              <a:spcBef>
                <a:spcPct val="0"/>
              </a:spcBef>
              <a:spcAft>
                <a:spcPct val="0"/>
              </a:spcAft>
              <a:buNone/>
            </a:pPr>
            <a:endParaRPr lang="en-GB" altLang="en-US" sz="1600" dirty="0" smtClean="0"/>
          </a:p>
          <a:p>
            <a:pPr marL="0" lvl="0" indent="0" eaLnBrk="0" fontAlgn="base" hangingPunct="0">
              <a:lnSpc>
                <a:spcPct val="100000"/>
              </a:lnSpc>
              <a:spcBef>
                <a:spcPct val="0"/>
              </a:spcBef>
              <a:spcAft>
                <a:spcPct val="0"/>
              </a:spcAft>
              <a:buNone/>
            </a:pPr>
            <a:r>
              <a:rPr lang="en-GB" altLang="en-US" sz="1600" dirty="0" smtClean="0"/>
              <a:t>We just MUST REMEMBER that as we are creating an image of Cleopatra, the sources we are using are limited and often somewhat </a:t>
            </a:r>
            <a:r>
              <a:rPr lang="en-GB" altLang="en-US" sz="1600" dirty="0" smtClean="0">
                <a:solidFill>
                  <a:sysClr val="windowText" lastClr="000000"/>
                </a:solidFill>
              </a:rPr>
              <a:t>hostile</a:t>
            </a:r>
            <a:r>
              <a:rPr lang="en-GB" altLang="en-US" sz="1600" dirty="0" smtClean="0"/>
              <a:t> to Cleopatra. </a:t>
            </a:r>
          </a:p>
        </p:txBody>
      </p:sp>
      <p:sp>
        <p:nvSpPr>
          <p:cNvPr id="5" name="Rectangle 4"/>
          <p:cNvSpPr/>
          <p:nvPr/>
        </p:nvSpPr>
        <p:spPr>
          <a:xfrm>
            <a:off x="4311202" y="3116687"/>
            <a:ext cx="4732985" cy="3618962"/>
          </a:xfrm>
          <a:prstGeom prst="rect">
            <a:avLst/>
          </a:prstGeom>
          <a:solidFill>
            <a:srgbClr val="FFCCFF"/>
          </a:solidFill>
          <a:ln w="57150">
            <a:solidFill>
              <a:srgbClr val="D60093"/>
            </a:solidFill>
            <a:prstDash val="dashDot"/>
          </a:ln>
          <a:scene3d>
            <a:camera prst="orthographicFront"/>
            <a:lightRig rig="threePt" dir="t"/>
          </a:scene3d>
          <a:sp3d>
            <a:bevelT prst="angle"/>
          </a:sp3d>
        </p:spPr>
        <p:style>
          <a:lnRef idx="2">
            <a:schemeClr val="accent6"/>
          </a:lnRef>
          <a:fillRef idx="1">
            <a:schemeClr val="lt1"/>
          </a:fillRef>
          <a:effectRef idx="0">
            <a:schemeClr val="accent6"/>
          </a:effectRef>
          <a:fontRef idx="minor">
            <a:schemeClr val="dk1"/>
          </a:fontRef>
        </p:style>
        <p:txBody>
          <a:bodyPr rtlCol="0" anchor="ctr"/>
          <a:lstStyle/>
          <a:p>
            <a:pPr marL="457200" lvl="0" indent="-457200" eaLnBrk="0" fontAlgn="base" hangingPunct="0">
              <a:spcBef>
                <a:spcPct val="0"/>
              </a:spcBef>
              <a:spcAft>
                <a:spcPct val="0"/>
              </a:spcAft>
              <a:buFont typeface="+mj-lt"/>
              <a:buAutoNum type="arabicPeriod"/>
            </a:pPr>
            <a:r>
              <a:rPr lang="en-GB" altLang="en-US" sz="1600" dirty="0" smtClean="0">
                <a:solidFill>
                  <a:srgbClr val="000000"/>
                </a:solidFill>
                <a:latin typeface="Calibri" panose="020F0502020204030204" pitchFamily="34" charset="0"/>
              </a:rPr>
              <a:t>Historical examples of that personality trait.</a:t>
            </a:r>
          </a:p>
          <a:p>
            <a:pPr marL="457200" lvl="0" indent="-457200" eaLnBrk="0" fontAlgn="base" hangingPunct="0">
              <a:spcBef>
                <a:spcPct val="0"/>
              </a:spcBef>
              <a:spcAft>
                <a:spcPct val="0"/>
              </a:spcAft>
              <a:buFont typeface="+mj-lt"/>
              <a:buAutoNum type="arabicPeriod"/>
            </a:pPr>
            <a:endParaRPr lang="en-GB" altLang="en-US" sz="1600" dirty="0" smtClean="0">
              <a:solidFill>
                <a:srgbClr val="000000"/>
              </a:solidFill>
              <a:latin typeface="Calibri" panose="020F0502020204030204" pitchFamily="34" charset="0"/>
            </a:endParaRPr>
          </a:p>
          <a:p>
            <a:pPr marL="457200" lvl="0" indent="-457200" eaLnBrk="0" fontAlgn="base" hangingPunct="0">
              <a:spcBef>
                <a:spcPct val="0"/>
              </a:spcBef>
              <a:spcAft>
                <a:spcPct val="0"/>
              </a:spcAft>
              <a:buFont typeface="+mj-lt"/>
              <a:buAutoNum type="arabicPeriod"/>
            </a:pPr>
            <a:r>
              <a:rPr lang="en-GB" altLang="en-US" sz="1600" dirty="0" smtClean="0">
                <a:solidFill>
                  <a:srgbClr val="000000"/>
                </a:solidFill>
                <a:latin typeface="Calibri" panose="020F0502020204030204" pitchFamily="34" charset="0"/>
              </a:rPr>
              <a:t>Quotes from the sources to support this point. - </a:t>
            </a:r>
            <a:r>
              <a:rPr lang="en-GB" altLang="en-US" sz="1600" i="1" dirty="0" smtClean="0">
                <a:solidFill>
                  <a:srgbClr val="000000"/>
                </a:solidFill>
                <a:latin typeface="Calibri" panose="020F0502020204030204" pitchFamily="34" charset="0"/>
              </a:rPr>
              <a:t>Use the sources that are mentioned in the textbook with the blue PS next to them.</a:t>
            </a:r>
          </a:p>
          <a:p>
            <a:pPr marL="457200" lvl="0" indent="-457200" eaLnBrk="0" fontAlgn="base" hangingPunct="0">
              <a:spcBef>
                <a:spcPct val="0"/>
              </a:spcBef>
              <a:spcAft>
                <a:spcPct val="0"/>
              </a:spcAft>
              <a:buFont typeface="+mj-lt"/>
              <a:buAutoNum type="arabicPeriod"/>
            </a:pPr>
            <a:endParaRPr lang="en-GB" altLang="en-US" sz="1600" dirty="0" smtClean="0">
              <a:solidFill>
                <a:srgbClr val="000000"/>
              </a:solidFill>
              <a:latin typeface="Calibri" panose="020F0502020204030204" pitchFamily="34" charset="0"/>
            </a:endParaRPr>
          </a:p>
          <a:p>
            <a:pPr marL="457200" lvl="0" indent="-457200" eaLnBrk="0" fontAlgn="base" hangingPunct="0">
              <a:spcBef>
                <a:spcPct val="0"/>
              </a:spcBef>
              <a:spcAft>
                <a:spcPct val="0"/>
              </a:spcAft>
              <a:buFont typeface="+mj-lt"/>
              <a:buAutoNum type="arabicPeriod"/>
            </a:pPr>
            <a:r>
              <a:rPr lang="en-GB" altLang="en-US" sz="1600" dirty="0" smtClean="0">
                <a:solidFill>
                  <a:srgbClr val="000000"/>
                </a:solidFill>
                <a:latin typeface="Calibri" panose="020F0502020204030204" pitchFamily="34" charset="0"/>
              </a:rPr>
              <a:t>Issues of accuracy in the sources.</a:t>
            </a:r>
          </a:p>
          <a:p>
            <a:pPr marL="742950" lvl="1" indent="-285750" eaLnBrk="0" fontAlgn="base" hangingPunct="0">
              <a:spcBef>
                <a:spcPct val="0"/>
              </a:spcBef>
              <a:spcAft>
                <a:spcPct val="0"/>
              </a:spcAft>
              <a:buFontTx/>
              <a:buChar char="-"/>
            </a:pPr>
            <a:r>
              <a:rPr lang="en-GB" altLang="en-US" sz="1600" i="1" dirty="0" smtClean="0">
                <a:solidFill>
                  <a:srgbClr val="000000"/>
                </a:solidFill>
                <a:latin typeface="Calibri" panose="020F0502020204030204" pitchFamily="34" charset="0"/>
              </a:rPr>
              <a:t>Do the sources ever focus on a particularly character trait for a specific reason? If so, this can possible effect their accuracy, NOTE IT DOWN!</a:t>
            </a:r>
          </a:p>
          <a:p>
            <a:pPr marL="742950" lvl="1" indent="-285750" eaLnBrk="0" fontAlgn="base" hangingPunct="0">
              <a:spcBef>
                <a:spcPct val="0"/>
              </a:spcBef>
              <a:spcAft>
                <a:spcPct val="0"/>
              </a:spcAft>
              <a:buFontTx/>
              <a:buChar char="-"/>
            </a:pPr>
            <a:r>
              <a:rPr lang="en-GB" altLang="en-US" sz="1600" i="1" dirty="0" smtClean="0">
                <a:solidFill>
                  <a:srgbClr val="000000"/>
                </a:solidFill>
                <a:latin typeface="Calibri" panose="020F0502020204030204" pitchFamily="34" charset="0"/>
              </a:rPr>
              <a:t>use your cheat sheet!</a:t>
            </a:r>
            <a:endParaRPr lang="en-GB" sz="1600" dirty="0"/>
          </a:p>
        </p:txBody>
      </p:sp>
      <p:sp>
        <p:nvSpPr>
          <p:cNvPr id="6" name="Rectangle 5"/>
          <p:cNvSpPr/>
          <p:nvPr/>
        </p:nvSpPr>
        <p:spPr>
          <a:xfrm>
            <a:off x="4311202" y="941017"/>
            <a:ext cx="4765181" cy="200824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1600" b="1" u="sng" dirty="0" smtClean="0"/>
              <a:t>TASK</a:t>
            </a:r>
            <a:r>
              <a:rPr lang="en-GB" sz="1600" dirty="0" smtClean="0"/>
              <a:t>: using p.160-162 of the textbook, and the referenced prescribed sources from your source pack, complete notes on the different elements of Cleopatra’s character.</a:t>
            </a:r>
          </a:p>
          <a:p>
            <a:pPr algn="ctr"/>
            <a:endParaRPr lang="en-GB" sz="1600" dirty="0" smtClean="0"/>
          </a:p>
          <a:p>
            <a:pPr algn="ctr"/>
            <a:r>
              <a:rPr lang="en-GB" sz="1600" b="1" dirty="0" smtClean="0"/>
              <a:t>- Remember, this activity is as much about analysing the accuracy of sources, as it is about learning Cleopatra’s character!</a:t>
            </a:r>
            <a:endParaRPr lang="en-GB" sz="1600" b="1" dirty="0"/>
          </a:p>
        </p:txBody>
      </p:sp>
      <p:sp>
        <p:nvSpPr>
          <p:cNvPr id="7" name="Rectangle 6"/>
          <p:cNvSpPr/>
          <p:nvPr/>
        </p:nvSpPr>
        <p:spPr>
          <a:xfrm>
            <a:off x="78079" y="5293217"/>
            <a:ext cx="4104335" cy="1442432"/>
          </a:xfrm>
          <a:prstGeom prst="rect">
            <a:avLst/>
          </a:prstGeom>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u="sng" dirty="0" smtClean="0"/>
              <a:t>CHALLENGE</a:t>
            </a:r>
            <a:r>
              <a:rPr lang="en-GB" dirty="0" smtClean="0"/>
              <a:t>: </a:t>
            </a:r>
          </a:p>
          <a:p>
            <a:pPr algn="ctr"/>
            <a:r>
              <a:rPr lang="en-GB" dirty="0" smtClean="0"/>
              <a:t>Using details from Plutarch, Life of Mark Anthony, 27, explain how accurate you think Plutarch’s account of Cleopatra’s charm is. (5)</a:t>
            </a:r>
            <a:endParaRPr lang="en-GB" dirty="0"/>
          </a:p>
        </p:txBody>
      </p:sp>
      <p:sp>
        <p:nvSpPr>
          <p:cNvPr id="8" name="TextBox 7"/>
          <p:cNvSpPr txBox="1"/>
          <p:nvPr/>
        </p:nvSpPr>
        <p:spPr>
          <a:xfrm>
            <a:off x="2773167" y="4738317"/>
            <a:ext cx="1331974" cy="707886"/>
          </a:xfrm>
          <a:prstGeom prst="rect">
            <a:avLst/>
          </a:prstGeom>
          <a:solidFill>
            <a:schemeClr val="accent6">
              <a:lumMod val="20000"/>
              <a:lumOff val="80000"/>
            </a:schemeClr>
          </a:solidFill>
          <a:ln w="57150">
            <a:solidFill>
              <a:srgbClr val="FF0000"/>
            </a:solidFill>
            <a:prstDash val="sysDash"/>
          </a:ln>
        </p:spPr>
        <p:txBody>
          <a:bodyPr wrap="square" rtlCol="0">
            <a:spAutoFit/>
          </a:bodyPr>
          <a:lstStyle/>
          <a:p>
            <a:pPr algn="ctr"/>
            <a:r>
              <a:rPr lang="en-GB" sz="2000" b="1" dirty="0" smtClean="0">
                <a:ln w="13462">
                  <a:solidFill>
                    <a:srgbClr val="FF0000"/>
                  </a:solidFill>
                  <a:prstDash val="solid"/>
                </a:ln>
                <a:solidFill>
                  <a:schemeClr val="tx1">
                    <a:lumMod val="85000"/>
                    <a:lumOff val="15000"/>
                  </a:schemeClr>
                </a:solidFill>
                <a:effectLst>
                  <a:outerShdw dist="38100" dir="2700000" algn="bl" rotWithShape="0">
                    <a:schemeClr val="accent5"/>
                  </a:outerShdw>
                </a:effectLst>
              </a:rPr>
              <a:t>EXAM PRACTISE</a:t>
            </a:r>
            <a:endParaRPr lang="en-GB" sz="2000" b="1" dirty="0">
              <a:ln w="13462">
                <a:solidFill>
                  <a:srgbClr val="FF0000"/>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95343586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TotalTime>
  <Words>822</Words>
  <Application>Microsoft Macintosh PowerPoint</Application>
  <PresentationFormat>On-screen Show (4:3)</PresentationFormat>
  <Paragraphs>52</Paragraphs>
  <Slides>4</Slides>
  <Notes>2</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Cleopatra’s popularity in Egypt</vt:lpstr>
      <vt:lpstr>Cleopatra's character – As depicted in the sources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4</cp:revision>
  <dcterms:created xsi:type="dcterms:W3CDTF">2020-02-19T18:45:11Z</dcterms:created>
  <dcterms:modified xsi:type="dcterms:W3CDTF">2020-02-27T10:24:32Z</dcterms:modified>
</cp:coreProperties>
</file>