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7" r:id="rId2"/>
    <p:sldId id="258" r:id="rId3"/>
    <p:sldId id="259" r:id="rId4"/>
    <p:sldId id="260" r:id="rId5"/>
    <p:sldId id="262" r:id="rId6"/>
    <p:sldId id="263" r:id="rId7"/>
    <p:sldId id="264"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50" autoAdjust="0"/>
  </p:normalViewPr>
  <p:slideViewPr>
    <p:cSldViewPr snapToGrid="0" snapToObjects="1">
      <p:cViewPr varScale="1">
        <p:scale>
          <a:sx n="178" d="100"/>
          <a:sy n="178" d="100"/>
        </p:scale>
        <p:origin x="-254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684DF1-A1A7-AE42-A118-86B625E1F048}" type="datetimeFigureOut">
              <a:rPr lang="en-US" smtClean="0"/>
              <a:t>27/02/20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8EE388-D60B-E74C-BC00-123CE3B642E8}" type="slidenum">
              <a:rPr lang="en-US" smtClean="0"/>
              <a:t>‹#›</a:t>
            </a:fld>
            <a:endParaRPr lang="en-US"/>
          </a:p>
        </p:txBody>
      </p:sp>
    </p:spTree>
    <p:extLst>
      <p:ext uri="{BB962C8B-B14F-4D97-AF65-F5344CB8AC3E}">
        <p14:creationId xmlns:p14="http://schemas.microsoft.com/office/powerpoint/2010/main" val="8513912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ln/>
        </p:spPr>
      </p:sp>
      <p:sp>
        <p:nvSpPr>
          <p:cNvPr id="614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F7256-FD5D-407F-9989-6C314074609A}"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43818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1CDC488-7E00-EF40-8FD7-179B2E595955}"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4277390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DC488-7E00-EF40-8FD7-179B2E595955}"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14537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DC488-7E00-EF40-8FD7-179B2E595955}"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4001632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CDC488-7E00-EF40-8FD7-179B2E595955}"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3221220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1CDC488-7E00-EF40-8FD7-179B2E595955}"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313933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1CDC488-7E00-EF40-8FD7-179B2E595955}"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1687707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1CDC488-7E00-EF40-8FD7-179B2E595955}" type="datetimeFigureOut">
              <a:rPr lang="en-US" smtClean="0"/>
              <a:t>27/02/20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704297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1CDC488-7E00-EF40-8FD7-179B2E595955}" type="datetimeFigureOut">
              <a:rPr lang="en-US" smtClean="0"/>
              <a:t>27/02/20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202518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DC488-7E00-EF40-8FD7-179B2E595955}" type="datetimeFigureOut">
              <a:rPr lang="en-US" smtClean="0"/>
              <a:t>27/02/20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627531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CDC488-7E00-EF40-8FD7-179B2E595955}"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304098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CDC488-7E00-EF40-8FD7-179B2E595955}"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4A1989-9C1F-0043-82B2-B0EF458A835A}" type="slidenum">
              <a:rPr lang="en-US" smtClean="0"/>
              <a:t>‹#›</a:t>
            </a:fld>
            <a:endParaRPr lang="en-US"/>
          </a:p>
        </p:txBody>
      </p:sp>
    </p:spTree>
    <p:extLst>
      <p:ext uri="{BB962C8B-B14F-4D97-AF65-F5344CB8AC3E}">
        <p14:creationId xmlns:p14="http://schemas.microsoft.com/office/powerpoint/2010/main" val="40181090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CDC488-7E00-EF40-8FD7-179B2E595955}" type="datetimeFigureOut">
              <a:rPr lang="en-US" smtClean="0"/>
              <a:t>27/02/20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A1989-9C1F-0043-82B2-B0EF458A835A}" type="slidenum">
              <a:rPr lang="en-US" smtClean="0"/>
              <a:t>‹#›</a:t>
            </a:fld>
            <a:endParaRPr lang="en-US"/>
          </a:p>
        </p:txBody>
      </p:sp>
    </p:spTree>
    <p:extLst>
      <p:ext uri="{BB962C8B-B14F-4D97-AF65-F5344CB8AC3E}">
        <p14:creationId xmlns:p14="http://schemas.microsoft.com/office/powerpoint/2010/main" val="3283526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20-02-27 at 10.24.5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99"/>
            <a:ext cx="9144000" cy="6847301"/>
          </a:xfrm>
          <a:prstGeom prst="rect">
            <a:avLst/>
          </a:prstGeom>
        </p:spPr>
      </p:pic>
    </p:spTree>
    <p:extLst>
      <p:ext uri="{BB962C8B-B14F-4D97-AF65-F5344CB8AC3E}">
        <p14:creationId xmlns:p14="http://schemas.microsoft.com/office/powerpoint/2010/main" val="473915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6792" y="1161547"/>
            <a:ext cx="2525824" cy="461665"/>
          </a:xfrm>
          <a:prstGeom prst="rect">
            <a:avLst/>
          </a:prstGeom>
          <a:solidFill>
            <a:schemeClr val="accent1">
              <a:lumMod val="20000"/>
              <a:lumOff val="80000"/>
            </a:schemeClr>
          </a:solidFill>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en-GB" sz="1200" b="0" i="0" u="sng"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Underline</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date and title using a pencil and ruler)</a:t>
            </a:r>
          </a:p>
        </p:txBody>
      </p:sp>
      <p:sp>
        <p:nvSpPr>
          <p:cNvPr id="5" name="TextBox 4"/>
          <p:cNvSpPr txBox="1"/>
          <p:nvPr/>
        </p:nvSpPr>
        <p:spPr>
          <a:xfrm>
            <a:off x="161849" y="1942519"/>
            <a:ext cx="3835301" cy="3785652"/>
          </a:xfrm>
          <a:prstGeom prst="rect">
            <a:avLst/>
          </a:prstGeom>
          <a:solidFill>
            <a:srgbClr val="FCC02E"/>
          </a:solidFill>
          <a:ln>
            <a:noFill/>
          </a:ln>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Lesson Objectives</a:t>
            </a:r>
            <a:r>
              <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r>
              <a:rPr lang="en-GB" sz="2400" dirty="0"/>
              <a:t>1.	To understand how Cleopatra was presented in </a:t>
            </a:r>
            <a:r>
              <a:rPr lang="en-GB" sz="2400" dirty="0" err="1"/>
              <a:t>Graeco</a:t>
            </a:r>
            <a:r>
              <a:rPr lang="en-GB" sz="2400" dirty="0"/>
              <a:t>-Egyptian sources.</a:t>
            </a:r>
          </a:p>
          <a:p>
            <a:endParaRPr lang="en-GB" sz="2400" dirty="0"/>
          </a:p>
          <a:p>
            <a:r>
              <a:rPr lang="en-GB" sz="2400" dirty="0"/>
              <a:t>2.	To assess the rationale for choosing Isis as her patron goddess.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endParaRPr>
          </a:p>
        </p:txBody>
      </p:sp>
      <p:sp>
        <p:nvSpPr>
          <p:cNvPr id="7" name="TextBox 6"/>
          <p:cNvSpPr txBox="1"/>
          <p:nvPr/>
        </p:nvSpPr>
        <p:spPr>
          <a:xfrm>
            <a:off x="161849" y="254871"/>
            <a:ext cx="7038690" cy="1077218"/>
          </a:xfrm>
          <a:prstGeom prst="rect">
            <a:avLst/>
          </a:prstGeom>
          <a:noFill/>
        </p:spPr>
        <p:txBody>
          <a:bodyPr wrap="square" rtlCol="0">
            <a:spAutoFit/>
          </a:bodyPr>
          <a:lstStyle/>
          <a:p>
            <a:pPr lvl="0" defTabSz="1219170">
              <a:defRPr/>
            </a:pPr>
            <a:r>
              <a:rPr lang="en-GB" sz="3200" b="1" u="sng" dirty="0"/>
              <a:t>The presentation of Cleopatra and her patron Goddess, Isis</a:t>
            </a:r>
            <a:endParaRPr kumimoji="0" lang="en-GB" sz="3200" b="1" i="0" u="sng" strike="noStrike" kern="0" cap="none" spc="0" normalizeH="0" baseline="0" noProof="0" dirty="0">
              <a:ln>
                <a:noFill/>
              </a:ln>
              <a:solidFill>
                <a:srgbClr val="000000"/>
              </a:solidFill>
              <a:effectLst/>
              <a:uLnTx/>
              <a:uFillTx/>
              <a:latin typeface="Calibri" panose="020F0502020204030204"/>
              <a:ea typeface="Oswald"/>
              <a:cs typeface="Oswald"/>
              <a:sym typeface="Oswald"/>
            </a:endParaRPr>
          </a:p>
        </p:txBody>
      </p:sp>
      <p:sp>
        <p:nvSpPr>
          <p:cNvPr id="20" name="TextBox 19"/>
          <p:cNvSpPr txBox="1"/>
          <p:nvPr/>
        </p:nvSpPr>
        <p:spPr>
          <a:xfrm>
            <a:off x="6533880" y="200466"/>
            <a:ext cx="237567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3CF9CA-01E0-44F4-86AE-C98869E16A83}" type="datetime4">
              <a:rPr kumimoji="0" lang="en-GB" sz="2400" b="1" i="0" u="sng"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February 27, 2020</a:t>
            </a:fld>
            <a:endParaRPr kumimoji="0" lang="en-GB" sz="24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Box 20"/>
          <p:cNvSpPr txBox="1"/>
          <p:nvPr/>
        </p:nvSpPr>
        <p:spPr>
          <a:xfrm>
            <a:off x="4192476" y="5911275"/>
            <a:ext cx="4730580" cy="584776"/>
          </a:xfrm>
          <a:prstGeom prst="rect">
            <a:avLst/>
          </a:prstGeom>
          <a:solidFill>
            <a:srgbClr val="FCC02E"/>
          </a:solidFill>
          <a:ln>
            <a:noFill/>
          </a:ln>
          <a:scene3d>
            <a:camera prst="orthographicFront"/>
            <a:lightRig rig="threePt" dir="t"/>
          </a:scene3d>
          <a:sp3d>
            <a:bevelT/>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Key words/Spellings</a:t>
            </a: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en-GB" sz="16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Cleopatra, Macedonian, heritage, Alexandria</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22" name="Rectangle 21"/>
          <p:cNvSpPr/>
          <p:nvPr/>
        </p:nvSpPr>
        <p:spPr>
          <a:xfrm>
            <a:off x="4192476" y="1769982"/>
            <a:ext cx="4717082" cy="3957073"/>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smtClean="0">
                <a:ln>
                  <a:noFill/>
                </a:ln>
                <a:solidFill>
                  <a:prstClr val="black"/>
                </a:solidFill>
                <a:effectLst/>
                <a:uLnTx/>
                <a:uFillTx/>
                <a:latin typeface="Calibri" panose="020F0502020204030204"/>
              </a:rPr>
              <a:t>Revise, Review, Recap – true or 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solidFill>
                <a:prstClr val="black"/>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GB" sz="2000" b="1" i="0" u="none" strike="noStrike" kern="1200" cap="none" spc="0" normalizeH="0" baseline="0" noProof="0" dirty="0" smtClean="0">
                <a:ln>
                  <a:noFill/>
                </a:ln>
                <a:solidFill>
                  <a:prstClr val="black"/>
                </a:solidFill>
                <a:effectLst/>
                <a:uLnTx/>
                <a:uFillTx/>
                <a:latin typeface="Calibri" panose="020F0502020204030204"/>
              </a:rPr>
              <a:t>Cleopatra</a:t>
            </a:r>
            <a:r>
              <a:rPr kumimoji="0" lang="en-GB" sz="2000" b="1" i="0" u="none" strike="noStrike" kern="1200" cap="none" spc="0" normalizeH="0" noProof="0" dirty="0" smtClean="0">
                <a:ln>
                  <a:noFill/>
                </a:ln>
                <a:solidFill>
                  <a:prstClr val="black"/>
                </a:solidFill>
                <a:effectLst/>
                <a:uLnTx/>
                <a:uFillTx/>
                <a:latin typeface="Calibri" panose="020F0502020204030204"/>
              </a:rPr>
              <a:t> had 3 siblings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lang="en-GB" sz="2000" b="1" noProof="0" dirty="0" smtClean="0">
                <a:solidFill>
                  <a:prstClr val="black"/>
                </a:solidFill>
                <a:latin typeface="Calibri" panose="020F0502020204030204"/>
              </a:rPr>
              <a:t>Cleopatra was of Macedonian/Greek heritage</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lang="en-GB" sz="2000" b="1" dirty="0" smtClean="0">
                <a:solidFill>
                  <a:prstClr val="black"/>
                </a:solidFill>
                <a:latin typeface="Calibri" panose="020F0502020204030204"/>
              </a:rPr>
              <a:t>She was part of the Ptolemaic </a:t>
            </a:r>
            <a:r>
              <a:rPr lang="en-GB" sz="2000" b="1" dirty="0" err="1" smtClean="0">
                <a:solidFill>
                  <a:prstClr val="black"/>
                </a:solidFill>
                <a:latin typeface="Calibri" panose="020F0502020204030204"/>
              </a:rPr>
              <a:t>dynastry</a:t>
            </a:r>
            <a:endParaRPr lang="en-GB" sz="2000" b="1" dirty="0" smtClean="0">
              <a:solidFill>
                <a:prstClr val="black"/>
              </a:solidFill>
              <a:latin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GB" sz="2000" b="1" i="0" u="none" strike="noStrike" kern="1200" cap="none" spc="0" normalizeH="0" baseline="0" noProof="0" dirty="0" smtClean="0">
                <a:ln>
                  <a:noFill/>
                </a:ln>
                <a:solidFill>
                  <a:prstClr val="black"/>
                </a:solidFill>
                <a:effectLst/>
                <a:uLnTx/>
                <a:uFillTx/>
                <a:latin typeface="Calibri" panose="020F0502020204030204"/>
              </a:rPr>
              <a:t>She</a:t>
            </a:r>
            <a:r>
              <a:rPr kumimoji="0" lang="en-GB" sz="2000" b="1" i="0" u="none" strike="noStrike" kern="1200" cap="none" spc="0" normalizeH="0" noProof="0" dirty="0" smtClean="0">
                <a:ln>
                  <a:noFill/>
                </a:ln>
                <a:solidFill>
                  <a:prstClr val="black"/>
                </a:solidFill>
                <a:effectLst/>
                <a:uLnTx/>
                <a:uFillTx/>
                <a:latin typeface="Calibri" panose="020F0502020204030204"/>
              </a:rPr>
              <a:t> was known for seducing 3 famous Roman leaders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lang="en-GB" sz="2000" b="1" baseline="0" dirty="0" smtClean="0">
                <a:solidFill>
                  <a:prstClr val="black"/>
                </a:solidFill>
                <a:latin typeface="Calibri" panose="020F0502020204030204"/>
              </a:rPr>
              <a:t>Cleopatra</a:t>
            </a:r>
            <a:r>
              <a:rPr lang="en-GB" sz="2000" b="1" dirty="0" smtClean="0">
                <a:solidFill>
                  <a:prstClr val="black"/>
                </a:solidFill>
                <a:latin typeface="Calibri" panose="020F0502020204030204"/>
              </a:rPr>
              <a:t> wasn’t well educated and could only speak Latin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smtClean="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13256234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53037"/>
          </a:xfrm>
          <a:solidFill>
            <a:srgbClr val="D60093"/>
          </a:solidFill>
        </p:spPr>
        <p:style>
          <a:lnRef idx="0">
            <a:schemeClr val="accent2"/>
          </a:lnRef>
          <a:fillRef idx="3">
            <a:schemeClr val="accent2"/>
          </a:fillRef>
          <a:effectRef idx="3">
            <a:schemeClr val="accent2"/>
          </a:effectRef>
          <a:fontRef idx="minor">
            <a:schemeClr val="lt1"/>
          </a:fontRef>
        </p:style>
        <p:txBody>
          <a:bodyPr>
            <a:noAutofit/>
          </a:bodyPr>
          <a:lstStyle/>
          <a:p>
            <a:r>
              <a:rPr lang="en-GB" sz="4000" b="1" u="sng" dirty="0" smtClean="0"/>
              <a:t>Hellenistic vs. Egyptian images of Cleopatra</a:t>
            </a:r>
            <a:endParaRPr lang="en-GB" sz="4000" b="1" u="sng" dirty="0"/>
          </a:p>
        </p:txBody>
      </p:sp>
      <p:sp>
        <p:nvSpPr>
          <p:cNvPr id="3" name="Content Placeholder 2"/>
          <p:cNvSpPr>
            <a:spLocks noGrp="1"/>
          </p:cNvSpPr>
          <p:nvPr>
            <p:ph idx="1"/>
          </p:nvPr>
        </p:nvSpPr>
        <p:spPr>
          <a:xfrm>
            <a:off x="207809" y="1085655"/>
            <a:ext cx="5823836" cy="4351338"/>
          </a:xfrm>
        </p:spPr>
        <p:txBody>
          <a:bodyPr>
            <a:normAutofit/>
          </a:bodyPr>
          <a:lstStyle/>
          <a:p>
            <a:pPr marL="0" indent="0">
              <a:buNone/>
            </a:pPr>
            <a:r>
              <a:rPr lang="en-GB" sz="1800" dirty="0" smtClean="0"/>
              <a:t>When Ptolemy I took control of Egypt in 305BC, after the death of Alexander the Great, he understood the importance of combining Greek and Egyptian cultures, so that the Egyptians would warm to their new leaders.</a:t>
            </a:r>
          </a:p>
          <a:p>
            <a:pPr marL="0" indent="0">
              <a:buNone/>
            </a:pPr>
            <a:r>
              <a:rPr lang="en-GB" sz="1800" dirty="0" smtClean="0"/>
              <a:t>This meant the pharaohs needed to adopt  Egyptian imagery and customs, which was something that Cleopatra understood and continued during her own reign.</a:t>
            </a:r>
          </a:p>
          <a:p>
            <a:pPr marL="0" indent="0">
              <a:buNone/>
            </a:pPr>
            <a:r>
              <a:rPr lang="en-GB" sz="1800" dirty="0" smtClean="0"/>
              <a:t>The majority of visual sources we have depict Cleopatra in the Hellenistic (Greek/Macedonian) style, but there are some purely Egyptian images of her that remain, and prove to us that she was adopting elements of Egyptian culture to strengthen he relationship with her people. </a:t>
            </a:r>
            <a:endParaRPr lang="en-GB" sz="1800" dirty="0"/>
          </a:p>
        </p:txBody>
      </p:sp>
      <p:sp>
        <p:nvSpPr>
          <p:cNvPr id="4" name="Rectangle 3"/>
          <p:cNvSpPr/>
          <p:nvPr/>
        </p:nvSpPr>
        <p:spPr>
          <a:xfrm>
            <a:off x="6039853" y="1540112"/>
            <a:ext cx="3015353" cy="5165488"/>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GB" b="1" u="sng" dirty="0" smtClean="0"/>
              <a:t>TASK</a:t>
            </a:r>
            <a:r>
              <a:rPr lang="en-GB" dirty="0" smtClean="0"/>
              <a:t>: Turn to p. 162-3 of the textbook, then taking an A4 page of your book, create a Venn diagram to record the specific features of each style of representations. </a:t>
            </a:r>
          </a:p>
          <a:p>
            <a:pPr algn="ctr"/>
            <a:endParaRPr lang="en-GB" dirty="0" smtClean="0"/>
          </a:p>
          <a:p>
            <a:pPr algn="ctr"/>
            <a:r>
              <a:rPr lang="en-GB" dirty="0" smtClean="0"/>
              <a:t>One side for Egyptian style, and one side for Hellenistic.</a:t>
            </a:r>
          </a:p>
          <a:p>
            <a:pPr algn="ctr"/>
            <a:endParaRPr lang="en-GB" dirty="0" smtClean="0"/>
          </a:p>
          <a:p>
            <a:pPr marL="342900" indent="-342900" algn="ctr">
              <a:buFont typeface="Wingdings" panose="05000000000000000000" pitchFamily="2" charset="2"/>
              <a:buChar char="Ø"/>
            </a:pPr>
            <a:r>
              <a:rPr lang="en-GB" dirty="0" smtClean="0"/>
              <a:t>Use the middle section of the diagram to note any similarities in the way that Cleopatra was represented across these cultures.</a:t>
            </a:r>
          </a:p>
        </p:txBody>
      </p:sp>
      <p:sp>
        <p:nvSpPr>
          <p:cNvPr id="5" name="Rectangle 4"/>
          <p:cNvSpPr/>
          <p:nvPr/>
        </p:nvSpPr>
        <p:spPr>
          <a:xfrm>
            <a:off x="119764" y="5069306"/>
            <a:ext cx="5823836" cy="1636295"/>
          </a:xfrm>
          <a:prstGeom prst="rect">
            <a:avLst/>
          </a:prstGeom>
          <a:ln w="57150">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2000" b="1" u="sng" dirty="0" smtClean="0"/>
              <a:t>CHALLENGE</a:t>
            </a:r>
            <a:r>
              <a:rPr lang="en-GB" sz="2000" dirty="0" smtClean="0"/>
              <a:t>:</a:t>
            </a:r>
          </a:p>
          <a:p>
            <a:pPr algn="ctr"/>
            <a:r>
              <a:rPr lang="en-GB" sz="2000" dirty="0" smtClean="0"/>
              <a:t>To what extent do you think that any of these physical sources influenced the written sources’ comments of Cleopatra’s character that we studied last lesson?</a:t>
            </a:r>
            <a:endParaRPr lang="en-GB" sz="2000" dirty="0"/>
          </a:p>
        </p:txBody>
      </p:sp>
    </p:spTree>
    <p:extLst>
      <p:ext uri="{BB962C8B-B14F-4D97-AF65-F5344CB8AC3E}">
        <p14:creationId xmlns:p14="http://schemas.microsoft.com/office/powerpoint/2010/main" val="18501397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0623" y="4572000"/>
            <a:ext cx="2272937" cy="175432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Coin of Cleopatra, note the distinctive hairstyle and hooked nose, commonly portrayed by the Hellenistic style (PS)</a:t>
            </a:r>
            <a:endParaRPr lang="en-GB" dirty="0"/>
          </a:p>
        </p:txBody>
      </p:sp>
      <p:sp>
        <p:nvSpPr>
          <p:cNvPr id="7" name="TextBox 6"/>
          <p:cNvSpPr txBox="1"/>
          <p:nvPr/>
        </p:nvSpPr>
        <p:spPr>
          <a:xfrm>
            <a:off x="6538471" y="154546"/>
            <a:ext cx="2272937"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Bust of Cleopatra, again note the distinctive hairstyle and hooked nose, commonly portrayed by the Hellenistic style (PS)</a:t>
            </a:r>
            <a:endParaRPr lang="en-GB" dirty="0"/>
          </a:p>
        </p:txBody>
      </p:sp>
      <p:sp>
        <p:nvSpPr>
          <p:cNvPr id="8" name="TextBox 7"/>
          <p:cNvSpPr txBox="1"/>
          <p:nvPr/>
        </p:nvSpPr>
        <p:spPr>
          <a:xfrm>
            <a:off x="487697" y="5370468"/>
            <a:ext cx="2272937"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Statue of Cleopatra, Egyptian style, note that she looks far grander in this and is wearing a headdress.</a:t>
            </a:r>
            <a:endParaRPr lang="en-GB" dirty="0"/>
          </a:p>
        </p:txBody>
      </p:sp>
      <p:pic>
        <p:nvPicPr>
          <p:cNvPr id="5" name="Content Placeholder 4"/>
          <p:cNvPicPr>
            <a:picLocks noGrp="1" noChangeAspect="1"/>
          </p:cNvPicPr>
          <p:nvPr>
            <p:ph idx="1"/>
          </p:nvPr>
        </p:nvPicPr>
        <p:blipFill>
          <a:blip r:embed="rId2"/>
          <a:stretch>
            <a:fillRect/>
          </a:stretch>
        </p:blipFill>
        <p:spPr>
          <a:xfrm>
            <a:off x="3010082" y="1616801"/>
            <a:ext cx="2790077" cy="2955199"/>
          </a:xfrm>
          <a:prstGeom prst="rect">
            <a:avLst/>
          </a:prstGeom>
        </p:spPr>
      </p:pic>
      <p:pic>
        <p:nvPicPr>
          <p:cNvPr id="4" name="Picture 3"/>
          <p:cNvPicPr>
            <a:picLocks noChangeAspect="1"/>
          </p:cNvPicPr>
          <p:nvPr/>
        </p:nvPicPr>
        <p:blipFill>
          <a:blip r:embed="rId3"/>
          <a:stretch>
            <a:fillRect/>
          </a:stretch>
        </p:blipFill>
        <p:spPr>
          <a:xfrm>
            <a:off x="125204" y="154546"/>
            <a:ext cx="2784876" cy="5160605"/>
          </a:xfrm>
          <a:prstGeom prst="rect">
            <a:avLst/>
          </a:prstGeom>
        </p:spPr>
      </p:pic>
      <p:pic>
        <p:nvPicPr>
          <p:cNvPr id="6" name="Picture 5"/>
          <p:cNvPicPr>
            <a:picLocks noChangeAspect="1"/>
          </p:cNvPicPr>
          <p:nvPr/>
        </p:nvPicPr>
        <p:blipFill>
          <a:blip r:embed="rId4"/>
          <a:stretch>
            <a:fillRect/>
          </a:stretch>
        </p:blipFill>
        <p:spPr>
          <a:xfrm>
            <a:off x="5900161" y="2256860"/>
            <a:ext cx="3243839" cy="4411014"/>
          </a:xfrm>
          <a:prstGeom prst="rect">
            <a:avLst/>
          </a:prstGeom>
        </p:spPr>
      </p:pic>
    </p:spTree>
    <p:extLst>
      <p:ext uri="{BB962C8B-B14F-4D97-AF65-F5344CB8AC3E}">
        <p14:creationId xmlns:p14="http://schemas.microsoft.com/office/powerpoint/2010/main" val="42116779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785611"/>
          </a:xfrm>
          <a:solidFill>
            <a:srgbClr val="D60093"/>
          </a:solidFill>
          <a:ln>
            <a:solidFill>
              <a:srgbClr val="D60093"/>
            </a:solidFill>
          </a:ln>
        </p:spPr>
        <p:style>
          <a:lnRef idx="1">
            <a:schemeClr val="accent2"/>
          </a:lnRef>
          <a:fillRef idx="3">
            <a:schemeClr val="accent2"/>
          </a:fillRef>
          <a:effectRef idx="2">
            <a:schemeClr val="accent2"/>
          </a:effectRef>
          <a:fontRef idx="minor">
            <a:schemeClr val="lt1"/>
          </a:fontRef>
        </p:style>
        <p:txBody>
          <a:bodyPr>
            <a:normAutofit/>
          </a:bodyPr>
          <a:lstStyle/>
          <a:p>
            <a:r>
              <a:rPr lang="en-GB" sz="3200" b="1" u="sng" dirty="0" smtClean="0"/>
              <a:t>Why did Cleopatra have Isis as her patron Goddess?</a:t>
            </a:r>
            <a:endParaRPr lang="en-GB" sz="3200" b="1" u="sng" dirty="0"/>
          </a:p>
        </p:txBody>
      </p:sp>
      <p:sp>
        <p:nvSpPr>
          <p:cNvPr id="3" name="Content Placeholder 2"/>
          <p:cNvSpPr>
            <a:spLocks noGrp="1"/>
          </p:cNvSpPr>
          <p:nvPr>
            <p:ph idx="1"/>
          </p:nvPr>
        </p:nvSpPr>
        <p:spPr>
          <a:xfrm>
            <a:off x="67906" y="913635"/>
            <a:ext cx="7266442" cy="5070834"/>
          </a:xfrm>
        </p:spPr>
        <p:txBody>
          <a:bodyPr>
            <a:normAutofit/>
          </a:bodyPr>
          <a:lstStyle/>
          <a:p>
            <a:pPr marL="0" indent="0">
              <a:buNone/>
            </a:pPr>
            <a:r>
              <a:rPr lang="en-GB" sz="1800" dirty="0" smtClean="0"/>
              <a:t>Around the time of the birth of her and Caesar’s son, Caesarion, Cleopatra began to closely associate herself with the Goddess Isis. Isis was idealised as the perfect wife and mother, but she was also an extremely powerful figure who represented magic and re-birth.  </a:t>
            </a:r>
          </a:p>
          <a:p>
            <a:pPr marL="0" indent="0">
              <a:buNone/>
            </a:pPr>
            <a:r>
              <a:rPr lang="en-GB" sz="1800" dirty="0" smtClean="0"/>
              <a:t>The story of Isis runs surprisingly close to the real life story of Cleopatra, which helps us to understand why she was the perfect choice of god to support the queen. </a:t>
            </a:r>
            <a:endParaRPr lang="en-GB" sz="1800" dirty="0"/>
          </a:p>
        </p:txBody>
      </p:sp>
      <p:graphicFrame>
        <p:nvGraphicFramePr>
          <p:cNvPr id="6" name="Table 5"/>
          <p:cNvGraphicFramePr>
            <a:graphicFrameLocks noGrp="1"/>
          </p:cNvGraphicFramePr>
          <p:nvPr>
            <p:extLst>
              <p:ext uri="{D42A27DB-BD31-4B8C-83A1-F6EECF244321}">
                <p14:modId xmlns:p14="http://schemas.microsoft.com/office/powerpoint/2010/main" val="961017781"/>
              </p:ext>
            </p:extLst>
          </p:nvPr>
        </p:nvGraphicFramePr>
        <p:xfrm>
          <a:off x="2279396" y="2819183"/>
          <a:ext cx="4422980" cy="1341120"/>
        </p:xfrm>
        <a:graphic>
          <a:graphicData uri="http://schemas.openxmlformats.org/drawingml/2006/table">
            <a:tbl>
              <a:tblPr firstRow="1" bandRow="1">
                <a:tableStyleId>{5C22544A-7EE6-4342-B048-85BDC9FD1C3A}</a:tableStyleId>
              </a:tblPr>
              <a:tblGrid>
                <a:gridCol w="2211490">
                  <a:extLst>
                    <a:ext uri="{9D8B030D-6E8A-4147-A177-3AD203B41FA5}">
                      <a16:colId xmlns="" xmlns:a16="http://schemas.microsoft.com/office/drawing/2014/main" val="3533530322"/>
                    </a:ext>
                  </a:extLst>
                </a:gridCol>
                <a:gridCol w="2211490">
                  <a:extLst>
                    <a:ext uri="{9D8B030D-6E8A-4147-A177-3AD203B41FA5}">
                      <a16:colId xmlns="" xmlns:a16="http://schemas.microsoft.com/office/drawing/2014/main" val="2671011486"/>
                    </a:ext>
                  </a:extLst>
                </a:gridCol>
              </a:tblGrid>
              <a:tr h="370840">
                <a:tc>
                  <a:txBody>
                    <a:bodyPr/>
                    <a:lstStyle/>
                    <a:p>
                      <a:pPr algn="ctr"/>
                      <a:r>
                        <a:rPr lang="en-GB" sz="2000" u="sng" dirty="0" smtClean="0"/>
                        <a:t>Features fro</a:t>
                      </a:r>
                      <a:r>
                        <a:rPr lang="en-GB" sz="2000" u="sng" baseline="0" dirty="0" smtClean="0"/>
                        <a:t>m the story of Isis</a:t>
                      </a:r>
                      <a:endParaRPr lang="en-GB" sz="2000" u="sng" dirty="0"/>
                    </a:p>
                  </a:txBody>
                  <a:tcPr marL="68580" marR="68580"/>
                </a:tc>
                <a:tc>
                  <a:txBody>
                    <a:bodyPr/>
                    <a:lstStyle/>
                    <a:p>
                      <a:pPr algn="ctr"/>
                      <a:r>
                        <a:rPr lang="en-GB" sz="2000" u="sng" dirty="0" smtClean="0"/>
                        <a:t>Features from Cleopatra’s life</a:t>
                      </a:r>
                      <a:endParaRPr lang="en-GB" sz="2000" u="sng" dirty="0"/>
                    </a:p>
                  </a:txBody>
                  <a:tcPr marL="68580" marR="68580"/>
                </a:tc>
                <a:extLst>
                  <a:ext uri="{0D108BD9-81ED-4DB2-BD59-A6C34878D82A}">
                    <a16:rowId xmlns="" xmlns:a16="http://schemas.microsoft.com/office/drawing/2014/main" val="2031960154"/>
                  </a:ext>
                </a:extLst>
              </a:tr>
              <a:tr h="370840">
                <a:tc>
                  <a:txBody>
                    <a:bodyPr/>
                    <a:lstStyle/>
                    <a:p>
                      <a:endParaRPr lang="en-GB" dirty="0"/>
                    </a:p>
                  </a:txBody>
                  <a:tcPr marL="68580" marR="68580"/>
                </a:tc>
                <a:tc>
                  <a:txBody>
                    <a:bodyPr/>
                    <a:lstStyle/>
                    <a:p>
                      <a:endParaRPr lang="en-GB" dirty="0" smtClean="0"/>
                    </a:p>
                    <a:p>
                      <a:endParaRPr lang="en-GB" dirty="0"/>
                    </a:p>
                  </a:txBody>
                  <a:tcPr marL="68580" marR="68580"/>
                </a:tc>
                <a:extLst>
                  <a:ext uri="{0D108BD9-81ED-4DB2-BD59-A6C34878D82A}">
                    <a16:rowId xmlns="" xmlns:a16="http://schemas.microsoft.com/office/drawing/2014/main" val="806116304"/>
                  </a:ext>
                </a:extLst>
              </a:tr>
            </a:tbl>
          </a:graphicData>
        </a:graphic>
      </p:graphicFrame>
      <p:sp>
        <p:nvSpPr>
          <p:cNvPr id="4" name="Rectangle 3"/>
          <p:cNvSpPr/>
          <p:nvPr/>
        </p:nvSpPr>
        <p:spPr>
          <a:xfrm>
            <a:off x="770021" y="4310313"/>
            <a:ext cx="7510205" cy="23876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GB" sz="1600" b="1" i="1" u="sng" dirty="0" smtClean="0"/>
              <a:t>TASK 1</a:t>
            </a:r>
            <a:r>
              <a:rPr lang="en-GB" sz="1600" dirty="0" smtClean="0"/>
              <a:t>: Read </a:t>
            </a:r>
            <a:r>
              <a:rPr lang="en-GB" sz="1600" dirty="0"/>
              <a:t>p,163-165 and the story of Isis. </a:t>
            </a:r>
            <a:r>
              <a:rPr lang="en-GB" sz="1600" dirty="0" smtClean="0"/>
              <a:t>Draw up and complete a table on </a:t>
            </a:r>
            <a:r>
              <a:rPr lang="en-GB" sz="1600" dirty="0"/>
              <a:t>similarities between the story of Isis and Cleopatra’s life, </a:t>
            </a:r>
            <a:r>
              <a:rPr lang="en-GB" sz="1600" dirty="0" smtClean="0"/>
              <a:t>explain how </a:t>
            </a:r>
            <a:r>
              <a:rPr lang="en-GB" sz="1600" dirty="0"/>
              <a:t>each similarity would have helped improve Cleopatra’s image</a:t>
            </a:r>
            <a:r>
              <a:rPr lang="en-GB" sz="1600" dirty="0" smtClean="0"/>
              <a:t>.</a:t>
            </a:r>
          </a:p>
          <a:p>
            <a:endParaRPr lang="en-GB" sz="1600" dirty="0"/>
          </a:p>
          <a:p>
            <a:r>
              <a:rPr lang="en-GB" sz="1600" b="1" u="sng" dirty="0" smtClean="0"/>
              <a:t>TASK 2: </a:t>
            </a:r>
            <a:r>
              <a:rPr lang="en-GB" sz="1600" dirty="0" smtClean="0"/>
              <a:t>Find </a:t>
            </a:r>
            <a:r>
              <a:rPr lang="en-GB" sz="1600" dirty="0"/>
              <a:t>figure 3.7 (Coin of Cleopatra and Caesarion minted in </a:t>
            </a:r>
            <a:r>
              <a:rPr lang="en-GB" sz="1600" dirty="0" smtClean="0"/>
              <a:t>Cyprus) </a:t>
            </a:r>
            <a:r>
              <a:rPr lang="en-GB" sz="1600" dirty="0"/>
              <a:t>and 3.8 (relief of </a:t>
            </a:r>
            <a:r>
              <a:rPr lang="en-GB" sz="1600" dirty="0" smtClean="0"/>
              <a:t>Cleopatra </a:t>
            </a:r>
            <a:r>
              <a:rPr lang="en-GB" sz="1600" dirty="0"/>
              <a:t>and Caesarion). Find and annotate areas in these image where Cleopatra is being likened to Isis.</a:t>
            </a:r>
          </a:p>
          <a:p>
            <a:pPr marL="742950" lvl="1" indent="-285750">
              <a:buFont typeface="Wingdings" panose="05000000000000000000" pitchFamily="2" charset="2"/>
              <a:buChar char="Ø"/>
            </a:pPr>
            <a:r>
              <a:rPr lang="en-GB" sz="1600" dirty="0"/>
              <a:t>HOW she is being made to look like Isis, what exact features?</a:t>
            </a:r>
          </a:p>
          <a:p>
            <a:pPr marL="742950" lvl="1" indent="-285750">
              <a:buFont typeface="Wingdings" panose="05000000000000000000" pitchFamily="2" charset="2"/>
              <a:buChar char="Ø"/>
            </a:pPr>
            <a:r>
              <a:rPr lang="en-GB" sz="1600" dirty="0"/>
              <a:t>WHY she would have done this, on this particular type of source</a:t>
            </a:r>
            <a:r>
              <a:rPr lang="en-GB" sz="1600" dirty="0" smtClean="0"/>
              <a:t>?</a:t>
            </a:r>
            <a:endParaRPr lang="en-GB" sz="1600" dirty="0"/>
          </a:p>
        </p:txBody>
      </p:sp>
      <p:pic>
        <p:nvPicPr>
          <p:cNvPr id="5" name="Picture 4"/>
          <p:cNvPicPr>
            <a:picLocks noChangeAspect="1"/>
          </p:cNvPicPr>
          <p:nvPr/>
        </p:nvPicPr>
        <p:blipFill>
          <a:blip r:embed="rId2"/>
          <a:stretch>
            <a:fillRect/>
          </a:stretch>
        </p:blipFill>
        <p:spPr>
          <a:xfrm>
            <a:off x="7334348" y="858901"/>
            <a:ext cx="1809652" cy="2516863"/>
          </a:xfrm>
          <a:prstGeom prst="rect">
            <a:avLst/>
          </a:prstGeom>
        </p:spPr>
      </p:pic>
    </p:spTree>
    <p:extLst>
      <p:ext uri="{BB962C8B-B14F-4D97-AF65-F5344CB8AC3E}">
        <p14:creationId xmlns:p14="http://schemas.microsoft.com/office/powerpoint/2010/main" val="259751283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528034"/>
          </a:xfrm>
        </p:spPr>
        <p:txBody>
          <a:bodyPr>
            <a:normAutofit fontScale="90000"/>
          </a:bodyPr>
          <a:lstStyle/>
          <a:p>
            <a:r>
              <a:rPr lang="en-GB" sz="3600" b="1" u="sng" dirty="0" smtClean="0"/>
              <a:t>The Story of Isis</a:t>
            </a:r>
            <a:endParaRPr lang="en-GB" sz="3600" b="1" u="sng" dirty="0"/>
          </a:p>
        </p:txBody>
      </p:sp>
      <p:sp>
        <p:nvSpPr>
          <p:cNvPr id="3" name="Content Placeholder 2"/>
          <p:cNvSpPr>
            <a:spLocks noGrp="1"/>
          </p:cNvSpPr>
          <p:nvPr>
            <p:ph idx="1"/>
          </p:nvPr>
        </p:nvSpPr>
        <p:spPr>
          <a:xfrm>
            <a:off x="109873" y="367051"/>
            <a:ext cx="8924255" cy="6329964"/>
          </a:xfrm>
        </p:spPr>
        <p:txBody>
          <a:bodyPr>
            <a:normAutofit fontScale="85000" lnSpcReduction="20000"/>
          </a:bodyPr>
          <a:lstStyle/>
          <a:p>
            <a:pPr>
              <a:lnSpc>
                <a:spcPct val="150000"/>
              </a:lnSpc>
            </a:pPr>
            <a:r>
              <a:rPr lang="en-GB" sz="1600" dirty="0" smtClean="0"/>
              <a:t>Isis had strong links </a:t>
            </a:r>
            <a:r>
              <a:rPr lang="en-GB" sz="1600" dirty="0"/>
              <a:t>with Egyptian kingship, and she was most often represented as a beautiful woman wearing a sheath dress and either the hieroglyphic sign of the throne or a solar disk and cow’s horns on her head. Occasionally she was represented as a scorpion, a bird, a sow, or a cow. </a:t>
            </a:r>
            <a:endParaRPr lang="en-GB" sz="1600" dirty="0" smtClean="0"/>
          </a:p>
          <a:p>
            <a:pPr>
              <a:lnSpc>
                <a:spcPct val="150000"/>
              </a:lnSpc>
            </a:pPr>
            <a:r>
              <a:rPr lang="en-GB" sz="1600" dirty="0" smtClean="0"/>
              <a:t>Isis </a:t>
            </a:r>
            <a:r>
              <a:rPr lang="en-GB" sz="1600" dirty="0"/>
              <a:t>was the daughter of the earth god </a:t>
            </a:r>
            <a:r>
              <a:rPr lang="en-GB" sz="1600" dirty="0" err="1"/>
              <a:t>Geb</a:t>
            </a:r>
            <a:r>
              <a:rPr lang="en-GB" sz="1600" dirty="0"/>
              <a:t> and the sky goddess Nut and the sister of the deities Osiris, Seth, and Nephthys. Married to Osiris, king of Egypt, Isis was a good queen who supported her husband and taught the women of Egypt how to weave, bake, and brew beer. But Seth was jealous, and he hatched a plot to kill his brother. Seth trapped Osiris in a decorated wooden chest, which he coated in lead and threw into the Nile. The chest had become Osiris’s coffin. With his brother vanished, Seth became king of Egypt. But Isis could not forget her husband, and she searched everywhere for him until she eventually discovered Osiris, still trapped in his chest, in Byblos. She brought his body back to Egypt, where Seth discovered the chest and, furious, hacked his brother into pieces, which he scattered far and wide. Transforming into a bird, and helped by her sister, Nephthys, Isis was able to discover and reunite the parts of her dead husband’s </a:t>
            </a:r>
            <a:r>
              <a:rPr lang="en-GB" sz="1600" dirty="0" smtClean="0"/>
              <a:t>body. </a:t>
            </a:r>
            <a:r>
              <a:rPr lang="en-GB" sz="1600" dirty="0"/>
              <a:t>Using her magical powers, she was able to make Osiris whole; bandaged, neither living nor dead, Osiris had become a mummy. Nine months later Isis bore him a son, Horus. Osiris was then forced to retreat to the underworld, where he became king of the dead</a:t>
            </a:r>
            <a:r>
              <a:rPr lang="en-GB" sz="1600" dirty="0" smtClean="0"/>
              <a:t>.</a:t>
            </a:r>
            <a:endParaRPr lang="en-GB" sz="1600" dirty="0"/>
          </a:p>
          <a:p>
            <a:pPr>
              <a:lnSpc>
                <a:spcPct val="150000"/>
              </a:lnSpc>
            </a:pPr>
            <a:r>
              <a:rPr lang="en-GB" sz="1600" dirty="0"/>
              <a:t>Isis hid with Horus in the marshes of the Nile delta until her son was fully grown and could avenge his father and claim his throne. She defended the child against attacks from snakes and scorpions. But because Isis was also Seth’s sister, she wavered during the eventual battle between Horus and Seth. </a:t>
            </a:r>
            <a:r>
              <a:rPr lang="en-GB" sz="1600" dirty="0" smtClean="0"/>
              <a:t>Eventually </a:t>
            </a:r>
            <a:r>
              <a:rPr lang="en-GB" sz="1600" dirty="0"/>
              <a:t>she and Horus were reconciled, and Horus was able to take the throne of Egypt</a:t>
            </a:r>
            <a:r>
              <a:rPr lang="en-GB" sz="1600" dirty="0" smtClean="0"/>
              <a:t>.</a:t>
            </a:r>
            <a:endParaRPr lang="en-GB" sz="1600" dirty="0"/>
          </a:p>
          <a:p>
            <a:pPr>
              <a:lnSpc>
                <a:spcPct val="150000"/>
              </a:lnSpc>
            </a:pPr>
            <a:r>
              <a:rPr lang="en-GB" sz="1600" dirty="0"/>
              <a:t>Isis was the perfect traditional Egyptian wife and mother—content to stay in the background while things went well, but able to use her wits to guard her husband and son should the need arise. The shelter she afforded her child gave her the character of a goddess of protection. But her chief aspect was that of a great magician, whose power transcended that of all other </a:t>
            </a:r>
            <a:r>
              <a:rPr lang="en-GB" sz="1600" dirty="0" smtClean="0"/>
              <a:t>deities.</a:t>
            </a:r>
            <a:endParaRPr lang="en-GB" sz="1600" dirty="0"/>
          </a:p>
        </p:txBody>
      </p:sp>
    </p:spTree>
    <p:extLst>
      <p:ext uri="{BB962C8B-B14F-4D97-AF65-F5344CB8AC3E}">
        <p14:creationId xmlns:p14="http://schemas.microsoft.com/office/powerpoint/2010/main" val="12453719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3228" y="243071"/>
            <a:ext cx="4956914" cy="2895234"/>
          </a:xfrm>
          <a:prstGeom prst="rect">
            <a:avLst/>
          </a:prstGeom>
        </p:spPr>
      </p:pic>
      <p:sp>
        <p:nvSpPr>
          <p:cNvPr id="5" name="TextBox 4"/>
          <p:cNvSpPr txBox="1"/>
          <p:nvPr/>
        </p:nvSpPr>
        <p:spPr>
          <a:xfrm>
            <a:off x="1589852" y="3657244"/>
            <a:ext cx="2272937"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Coin of Cleopatra and </a:t>
            </a:r>
            <a:r>
              <a:rPr lang="en-GB" dirty="0" err="1" smtClean="0"/>
              <a:t>Caesarion</a:t>
            </a:r>
            <a:r>
              <a:rPr lang="en-GB" dirty="0" smtClean="0"/>
              <a:t>, minted in Cyprus, this shows Cleopatra with her son and presented like the goddess Isis (PS)</a:t>
            </a:r>
            <a:endParaRPr lang="en-GB" dirty="0"/>
          </a:p>
        </p:txBody>
      </p:sp>
      <p:pic>
        <p:nvPicPr>
          <p:cNvPr id="1026" name="Picture 2" descr="Image result for relief of cleopatra and caesar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004" y="243071"/>
            <a:ext cx="3583240" cy="42897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787221" y="4672907"/>
            <a:ext cx="2897765"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Relief of Cleopatra and </a:t>
            </a:r>
            <a:r>
              <a:rPr lang="en-GB" dirty="0" err="1" smtClean="0"/>
              <a:t>Caesarion</a:t>
            </a:r>
            <a:r>
              <a:rPr lang="en-GB" dirty="0"/>
              <a:t>,</a:t>
            </a:r>
            <a:r>
              <a:rPr lang="en-GB" dirty="0" smtClean="0"/>
              <a:t> on the side of a temple in Egypt, this shows Cleopatra with her son offering gifts to the gods – note that Cleopatra is behind her son (PS)</a:t>
            </a:r>
            <a:endParaRPr lang="en-GB" dirty="0"/>
          </a:p>
        </p:txBody>
      </p:sp>
    </p:spTree>
    <p:extLst>
      <p:ext uri="{BB962C8B-B14F-4D97-AF65-F5344CB8AC3E}">
        <p14:creationId xmlns:p14="http://schemas.microsoft.com/office/powerpoint/2010/main" val="61438730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TotalTime>
  <Words>1117</Words>
  <Application>Microsoft Macintosh PowerPoint</Application>
  <PresentationFormat>On-screen Show (4:3)</PresentationFormat>
  <Paragraphs>48</Paragraphs>
  <Slides>7</Slides>
  <Notes>1</Notes>
  <HiddenSlides>1</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Hellenistic vs. Egyptian images of Cleopatra</vt:lpstr>
      <vt:lpstr>PowerPoint Presentation</vt:lpstr>
      <vt:lpstr>Why did Cleopatra have Isis as her patron Goddess?</vt:lpstr>
      <vt:lpstr>The Story of Isis</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Grigsby</dc:creator>
  <cp:lastModifiedBy>Michael Scott</cp:lastModifiedBy>
  <cp:revision>4</cp:revision>
  <dcterms:created xsi:type="dcterms:W3CDTF">2020-02-19T18:51:39Z</dcterms:created>
  <dcterms:modified xsi:type="dcterms:W3CDTF">2020-02-27T10:25:49Z</dcterms:modified>
</cp:coreProperties>
</file>