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6" r:id="rId3"/>
    <p:sldId id="272" r:id="rId4"/>
    <p:sldId id="276" r:id="rId5"/>
    <p:sldId id="278" r:id="rId6"/>
    <p:sldId id="277" r:id="rId7"/>
    <p:sldId id="273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66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718" autoAdjust="0"/>
    <p:restoredTop sz="94660"/>
  </p:normalViewPr>
  <p:slideViewPr>
    <p:cSldViewPr snapToGrid="0">
      <p:cViewPr varScale="1">
        <p:scale>
          <a:sx n="38" d="100"/>
          <a:sy n="38" d="100"/>
        </p:scale>
        <p:origin x="-96" y="-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28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7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22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16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3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47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8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32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2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7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7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5" Type="http://schemas.openxmlformats.org/officeDocument/2006/relationships/image" Target="../media/image5.tiff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0-02-26 at 17.15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90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130" y="421069"/>
            <a:ext cx="11191741" cy="2387600"/>
          </a:xfrm>
        </p:spPr>
        <p:txBody>
          <a:bodyPr>
            <a:noAutofit/>
          </a:bodyPr>
          <a:lstStyle/>
          <a:p>
            <a:r>
              <a:rPr lang="en-GB" u="sng" dirty="0"/>
              <a:t>Why had the Tribunes failed to improve the lives of the Plebeians by 462BC?</a:t>
            </a:r>
            <a:r>
              <a:rPr lang="en-GB" dirty="0"/>
              <a:t> </a:t>
            </a:r>
            <a:endParaRPr lang="en-GB" sz="7200" b="1" u="s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7DB6BD2-A637-C741-A599-F4CFF4A5F755}"/>
              </a:ext>
            </a:extLst>
          </p:cNvPr>
          <p:cNvSpPr/>
          <p:nvPr/>
        </p:nvSpPr>
        <p:spPr>
          <a:xfrm>
            <a:off x="5969000" y="3385427"/>
            <a:ext cx="5180186" cy="26196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Get your “If/ then/because” homework out and swap with your neighbour.</a:t>
            </a:r>
          </a:p>
          <a:p>
            <a:pPr algn="ctr"/>
            <a:r>
              <a:rPr lang="en-GB" sz="2400" dirty="0"/>
              <a:t>Add anything you got that they did not in a different colour.</a:t>
            </a:r>
          </a:p>
          <a:p>
            <a:pPr algn="ctr"/>
            <a:r>
              <a:rPr lang="en-GB" sz="2400" dirty="0"/>
              <a:t>We will feedback as a group soon.</a:t>
            </a:r>
          </a:p>
          <a:p>
            <a:pPr algn="ctr"/>
            <a:endParaRPr lang="en-GB" sz="24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6B2FA4F-9D8D-C346-A788-3397C65B0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044341"/>
              </p:ext>
            </p:extLst>
          </p:nvPr>
        </p:nvGraphicFramePr>
        <p:xfrm>
          <a:off x="373130" y="3385427"/>
          <a:ext cx="5180186" cy="22808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80186">
                  <a:extLst>
                    <a:ext uri="{9D8B030D-6E8A-4147-A177-3AD203B41FA5}">
                      <a16:colId xmlns:a16="http://schemas.microsoft.com/office/drawing/2014/main" xmlns="" val="3230516048"/>
                    </a:ext>
                  </a:extLst>
                </a:gridCol>
              </a:tblGrid>
              <a:tr h="2280849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understand and explain the roles of key individuals in the First Secessions.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the impact of the First Secession on Plebeian lives. 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04148965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2A4B3423-FCBF-614B-925B-5A47024EB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9659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7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First Secession- Quick Fire!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FCCA6A7A-43AF-454E-BDBE-421945D43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693" y="1400401"/>
            <a:ext cx="3903401" cy="25915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0A69DF9-0F89-9C4D-B73E-2E08BB63EF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306"/>
          <a:stretch/>
        </p:blipFill>
        <p:spPr>
          <a:xfrm>
            <a:off x="8262671" y="1400402"/>
            <a:ext cx="3547255" cy="259153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56E3A65-6F56-A94D-BC5B-2C4F207EC9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3490" y="4053904"/>
            <a:ext cx="3547255" cy="232606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35973672-DD62-0C48-85CB-B989E5C469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2042" b="43475"/>
          <a:stretch/>
        </p:blipFill>
        <p:spPr>
          <a:xfrm>
            <a:off x="1015531" y="1251653"/>
            <a:ext cx="2811327" cy="2740289"/>
          </a:xfrm>
          <a:prstGeom prst="ellipse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AB226A4F-B664-CB49-9AD9-3090512785B9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693" y="4179049"/>
            <a:ext cx="2162332" cy="2511811"/>
          </a:xfrm>
          <a:prstGeom prst="rect">
            <a:avLst/>
          </a:prstGeom>
        </p:spPr>
      </p:pic>
      <p:sp>
        <p:nvSpPr>
          <p:cNvPr id="25" name="Rounded Rectangular Callout 24">
            <a:extLst>
              <a:ext uri="{FF2B5EF4-FFF2-40B4-BE49-F238E27FC236}">
                <a16:creationId xmlns:a16="http://schemas.microsoft.com/office/drawing/2014/main" xmlns="" id="{729DDF9E-D881-2E4F-97D1-102A80E25EBE}"/>
              </a:ext>
            </a:extLst>
          </p:cNvPr>
          <p:cNvSpPr/>
          <p:nvPr/>
        </p:nvSpPr>
        <p:spPr>
          <a:xfrm>
            <a:off x="571669" y="4234315"/>
            <a:ext cx="3357661" cy="1729301"/>
          </a:xfrm>
          <a:prstGeom prst="wedgeRoundRectCallout">
            <a:avLst>
              <a:gd name="adj1" fmla="val 69009"/>
              <a:gd name="adj2" fmla="val 230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“While the plebeians were fighting for freedom on the battlefield at </a:t>
            </a:r>
            <a:r>
              <a:rPr lang="en-US" dirty="0" err="1"/>
              <a:t>Regulius</a:t>
            </a:r>
            <a:r>
              <a:rPr lang="en-US" dirty="0"/>
              <a:t>, their families were being imprisoned at home by those they were fighting to protect.”</a:t>
            </a:r>
          </a:p>
        </p:txBody>
      </p:sp>
      <p:sp>
        <p:nvSpPr>
          <p:cNvPr id="26" name="Explosion 1 25">
            <a:extLst>
              <a:ext uri="{FF2B5EF4-FFF2-40B4-BE49-F238E27FC236}">
                <a16:creationId xmlns:a16="http://schemas.microsoft.com/office/drawing/2014/main" xmlns="" id="{7A564EE5-F12F-574B-B412-E5F49D984912}"/>
              </a:ext>
            </a:extLst>
          </p:cNvPr>
          <p:cNvSpPr/>
          <p:nvPr/>
        </p:nvSpPr>
        <p:spPr>
          <a:xfrm rot="21448629">
            <a:off x="5512895" y="3963231"/>
            <a:ext cx="3546904" cy="250741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Hands up, can you name the right part of the story?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E9527C1-7099-BD40-A4AD-5605D7814B5B}"/>
              </a:ext>
            </a:extLst>
          </p:cNvPr>
          <p:cNvSpPr/>
          <p:nvPr/>
        </p:nvSpPr>
        <p:spPr>
          <a:xfrm>
            <a:off x="983472" y="1836967"/>
            <a:ext cx="30667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BATTLE OF </a:t>
            </a:r>
          </a:p>
          <a:p>
            <a:pPr algn="ctr"/>
            <a:r>
              <a:rPr lang="en-GB" sz="4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REGULIUS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E816AFA-5215-644B-9B21-632B0902352E}"/>
              </a:ext>
            </a:extLst>
          </p:cNvPr>
          <p:cNvSpPr/>
          <p:nvPr/>
        </p:nvSpPr>
        <p:spPr>
          <a:xfrm>
            <a:off x="4105111" y="2020418"/>
            <a:ext cx="40366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WAR VETERAN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C49E65B3-18BE-4749-82A2-C826932EC492}"/>
              </a:ext>
            </a:extLst>
          </p:cNvPr>
          <p:cNvSpPr/>
          <p:nvPr/>
        </p:nvSpPr>
        <p:spPr>
          <a:xfrm>
            <a:off x="7825439" y="1637452"/>
            <a:ext cx="43411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SERVIUS </a:t>
            </a:r>
          </a:p>
          <a:p>
            <a:pPr algn="ctr"/>
            <a:r>
              <a:rPr lang="en-GB" sz="4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OVERPROMISES</a:t>
            </a:r>
          </a:p>
          <a:p>
            <a:pPr algn="ctr"/>
            <a:r>
              <a:rPr lang="en-GB" sz="4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(QUORUM)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EC9BA8B-F46C-3F48-8F55-FE8C3BDFE78E}"/>
              </a:ext>
            </a:extLst>
          </p:cNvPr>
          <p:cNvSpPr/>
          <p:nvPr/>
        </p:nvSpPr>
        <p:spPr>
          <a:xfrm>
            <a:off x="8333490" y="4511246"/>
            <a:ext cx="368889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PLEBS</a:t>
            </a:r>
          </a:p>
          <a:p>
            <a:pPr algn="ctr"/>
            <a:r>
              <a:rPr lang="en-GB" sz="4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KICK OFF! </a:t>
            </a:r>
          </a:p>
          <a:p>
            <a:pPr algn="ctr"/>
            <a:r>
              <a:rPr lang="en-GB" dirty="0">
                <a:solidFill>
                  <a:srgbClr val="FF3399"/>
                </a:solidFill>
              </a:rPr>
              <a:t>“Violence was the order of the day”</a:t>
            </a:r>
            <a:r>
              <a:rPr lang="en-GB" sz="4800" dirty="0">
                <a:solidFill>
                  <a:srgbClr val="FF3399"/>
                </a:solidFill>
              </a:rPr>
              <a:t> </a:t>
            </a:r>
            <a:endParaRPr lang="en-GB" sz="4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3399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353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6" grpId="1" animBg="1"/>
      <p:bldP spid="8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FBAF45-EB6C-3840-9C3C-BECE0D1AA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 fontScale="90000"/>
          </a:bodyPr>
          <a:lstStyle/>
          <a:p>
            <a:r>
              <a:rPr lang="en-US" i="1" dirty="0" err="1"/>
              <a:t>Memnius</a:t>
            </a:r>
            <a:r>
              <a:rPr lang="en-US" i="1" dirty="0"/>
              <a:t> </a:t>
            </a:r>
            <a:r>
              <a:rPr lang="en-US" i="1" dirty="0" err="1"/>
              <a:t>Agrippus</a:t>
            </a:r>
            <a:r>
              <a:rPr lang="en-US" i="1" dirty="0"/>
              <a:t> on Work Together (Livy.2.32)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A860A2A1-C9FE-9C40-A0BB-296DD69CA3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59" r="15448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A7F400EE-A8A5-48AF-B4D6-291B52C6F0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839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Related image">
            <a:extLst>
              <a:ext uri="{FF2B5EF4-FFF2-40B4-BE49-F238E27FC236}">
                <a16:creationId xmlns:a16="http://schemas.microsoft.com/office/drawing/2014/main" xmlns="" id="{7E9F61A6-1DBC-E240-A3F9-FABAD3EEC19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1" t="7604" r="8068" b="5300"/>
          <a:stretch/>
        </p:blipFill>
        <p:spPr bwMode="auto">
          <a:xfrm>
            <a:off x="1312282" y="2242185"/>
            <a:ext cx="2011045" cy="2373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7EE81FCC-A1B6-EA4D-A2DF-5BDAD434AD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4019" y="2483644"/>
            <a:ext cx="55499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51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xmlns="" id="{50615A7E-0155-C242-8760-39AA4657D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800" b="1" u="sng" dirty="0"/>
              <a:t/>
            </a:r>
            <a:br>
              <a:rPr lang="en-US" sz="4800" b="1" u="sng" dirty="0"/>
            </a:br>
            <a:r>
              <a:rPr lang="en-US" sz="4800" b="1" u="sng" dirty="0"/>
              <a:t/>
            </a:r>
            <a:br>
              <a:rPr lang="en-US" sz="4800" b="1" u="sng" dirty="0"/>
            </a:br>
            <a:r>
              <a:rPr lang="en-US" sz="4800" b="1" u="sng" dirty="0"/>
              <a:t>FOOD, LAND AND VOTING RIGHTS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/>
            </a:r>
            <a:br>
              <a:rPr lang="en-US" sz="4800" dirty="0"/>
            </a:br>
            <a:endParaRPr lang="en-GB" sz="4800" b="1" u="sng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7E3FAE34-4877-BD4F-A707-55C58F8B5CE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532631" y="2116159"/>
            <a:ext cx="83354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426B56B-DC27-BC40-8CB2-87B0BE7FB3C3}"/>
              </a:ext>
            </a:extLst>
          </p:cNvPr>
          <p:cNvSpPr/>
          <p:nvPr/>
        </p:nvSpPr>
        <p:spPr>
          <a:xfrm>
            <a:off x="8976575" y="4130830"/>
            <a:ext cx="3097798" cy="26087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Read pp. 58-8 and match the strategy to the key figure.</a:t>
            </a:r>
          </a:p>
          <a:p>
            <a:pPr algn="ctr"/>
            <a:r>
              <a:rPr lang="en-GB" sz="2400" dirty="0"/>
              <a:t>(Marcius Coriolanus left)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7923906-F393-F148-B590-5C6C3A7F9EE5}"/>
              </a:ext>
            </a:extLst>
          </p:cNvPr>
          <p:cNvSpPr/>
          <p:nvPr/>
        </p:nvSpPr>
        <p:spPr>
          <a:xfrm>
            <a:off x="-90298" y="1191123"/>
            <a:ext cx="478009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MARCIUS CORIOLANUS</a:t>
            </a:r>
          </a:p>
          <a:p>
            <a:pPr algn="ctr"/>
            <a:endParaRPr lang="en-GB" sz="3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A0B275E-A5FA-CE4B-BA2D-72E5D3E592F3}"/>
              </a:ext>
            </a:extLst>
          </p:cNvPr>
          <p:cNvSpPr/>
          <p:nvPr/>
        </p:nvSpPr>
        <p:spPr>
          <a:xfrm>
            <a:off x="19633" y="2729369"/>
            <a:ext cx="36551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SPURIUS CASSIUS</a:t>
            </a:r>
          </a:p>
          <a:p>
            <a:pPr algn="ctr"/>
            <a:endParaRPr lang="en-GB" sz="3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AC919F99-E75A-5E43-B45F-3F6198A364B9}"/>
              </a:ext>
            </a:extLst>
          </p:cNvPr>
          <p:cNvSpPr/>
          <p:nvPr/>
        </p:nvSpPr>
        <p:spPr>
          <a:xfrm>
            <a:off x="216856" y="4489732"/>
            <a:ext cx="37153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VOLERO PUBILIUS</a:t>
            </a:r>
          </a:p>
          <a:p>
            <a:pPr algn="ctr"/>
            <a:endParaRPr lang="en-GB" sz="3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E082270F-169B-2148-9383-FF1FE0E68B84}"/>
              </a:ext>
            </a:extLst>
          </p:cNvPr>
          <p:cNvSpPr/>
          <p:nvPr/>
        </p:nvSpPr>
        <p:spPr>
          <a:xfrm>
            <a:off x="5745444" y="1631345"/>
            <a:ext cx="59165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GB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Changes tribune voting system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5CA0B587-7068-994D-91EF-783B97483FED}"/>
              </a:ext>
            </a:extLst>
          </p:cNvPr>
          <p:cNvSpPr/>
          <p:nvPr/>
        </p:nvSpPr>
        <p:spPr>
          <a:xfrm>
            <a:off x="6120496" y="1127452"/>
            <a:ext cx="47632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Tries to redistribute land</a:t>
            </a:r>
          </a:p>
          <a:p>
            <a:pPr algn="ctr"/>
            <a:endParaRPr lang="en-GB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E778BF4-2BD4-6348-821F-BA8FCCB12DB8}"/>
              </a:ext>
            </a:extLst>
          </p:cNvPr>
          <p:cNvSpPr/>
          <p:nvPr/>
        </p:nvSpPr>
        <p:spPr>
          <a:xfrm>
            <a:off x="6125829" y="3014839"/>
            <a:ext cx="484055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Don’t save plebs </a:t>
            </a:r>
          </a:p>
          <a:p>
            <a:pPr algn="ctr"/>
            <a:r>
              <a:rPr lang="en-GB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from famine they caused</a:t>
            </a:r>
          </a:p>
          <a:p>
            <a:pPr algn="ctr"/>
            <a:endParaRPr lang="en-GB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Content Placeholder 3" descr="Image result for Marcius Coriolanus">
            <a:extLst>
              <a:ext uri="{FF2B5EF4-FFF2-40B4-BE49-F238E27FC236}">
                <a16:creationId xmlns:a16="http://schemas.microsoft.com/office/drawing/2014/main" xmlns="" id="{A85643DF-26BC-0647-B974-C76D763F6B26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36"/>
          <a:stretch/>
        </p:blipFill>
        <p:spPr bwMode="auto">
          <a:xfrm>
            <a:off x="4685129" y="4077034"/>
            <a:ext cx="2097849" cy="2742687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8335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85185E-6 L -0.49428 0.3210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14" y="1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11111E-6 L -0.52344 -0.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72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96296E-6 L -0.53554 0.4488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84" y="2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1" grpId="0"/>
      <p:bldP spid="22" grpId="0"/>
      <p:bldP spid="23" grpId="0"/>
      <p:bldP spid="23" grpId="1"/>
      <p:bldP spid="24" grpId="0"/>
      <p:bldP spid="24" grpId="1"/>
      <p:bldP spid="25" grpId="0"/>
      <p:bldP spid="2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B83E142E-1EA8-3146-9050-2663FB7EBD3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953037"/>
          </a:xfrm>
          <a:prstGeom prst="rect">
            <a:avLst/>
          </a:prstGeo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dirty="0">
                <a:solidFill>
                  <a:schemeClr val="bg1"/>
                </a:solidFill>
              </a:rPr>
              <a:t>“</a:t>
            </a:r>
            <a:r>
              <a:rPr lang="en-GB" dirty="0" err="1"/>
              <a:t>Volero</a:t>
            </a:r>
            <a:r>
              <a:rPr lang="en-GB" dirty="0"/>
              <a:t>, having been taken into favour by the plebs…”</a:t>
            </a:r>
            <a:endParaRPr lang="en-GB" sz="48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D8138DE-AE95-0B4E-A40D-D04A615697F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108" y="1155364"/>
            <a:ext cx="4096385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79">
            <a:extLst>
              <a:ext uri="{FF2B5EF4-FFF2-40B4-BE49-F238E27FC236}">
                <a16:creationId xmlns:a16="http://schemas.microsoft.com/office/drawing/2014/main" xmlns="" id="{55E09523-78C5-7D44-8E6C-CFE30A5EDEC8}"/>
              </a:ext>
            </a:extLst>
          </p:cNvPr>
          <p:cNvSpPr txBox="1"/>
          <p:nvPr/>
        </p:nvSpPr>
        <p:spPr>
          <a:xfrm>
            <a:off x="8172450" y="5709029"/>
            <a:ext cx="3695700" cy="935868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John Leech, </a:t>
            </a:r>
            <a:r>
              <a:rPr lang="en-GB" sz="1400" i="1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Lictor is sent to arrest </a:t>
            </a:r>
            <a:r>
              <a:rPr lang="en-GB" sz="1400" i="1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Publilius</a:t>
            </a:r>
            <a:r>
              <a:rPr lang="en-GB" sz="1400" i="1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400" i="1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Volero</a:t>
            </a:r>
            <a:r>
              <a:rPr lang="en-GB" sz="14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from </a:t>
            </a:r>
            <a:r>
              <a:rPr lang="en-GB" sz="1400" i="1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Comic History of Rome</a:t>
            </a:r>
            <a:r>
              <a:rPr lang="en-GB" sz="14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In this account, the powerful </a:t>
            </a:r>
            <a:r>
              <a:rPr lang="en-GB" sz="14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Publilius</a:t>
            </a:r>
            <a:r>
              <a:rPr lang="en-GB" sz="14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seized the lictor and set him down roughly on the ground.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Rounded Rectangular Callout 8">
            <a:extLst>
              <a:ext uri="{FF2B5EF4-FFF2-40B4-BE49-F238E27FC236}">
                <a16:creationId xmlns:a16="http://schemas.microsoft.com/office/drawing/2014/main" xmlns="" id="{833490F1-BEC4-EE48-AE92-CC6D869C94D4}"/>
              </a:ext>
            </a:extLst>
          </p:cNvPr>
          <p:cNvSpPr/>
          <p:nvPr/>
        </p:nvSpPr>
        <p:spPr>
          <a:xfrm>
            <a:off x="419100" y="1155364"/>
            <a:ext cx="6800850" cy="1359236"/>
          </a:xfrm>
          <a:prstGeom prst="wedgeRoundRectCallout">
            <a:avLst>
              <a:gd name="adj1" fmla="val 103048"/>
              <a:gd name="adj2" fmla="val 110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“I appeal, and implore the protection of the plebs; help, citizens! help, fellow-soldiers! It is useless for you to wait for the tribunes, who themselves stand in need of aid from you.” </a:t>
            </a:r>
          </a:p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8351871-307A-CE48-97E4-D13D72B2C4D4}"/>
              </a:ext>
            </a:extLst>
          </p:cNvPr>
          <p:cNvSpPr/>
          <p:nvPr/>
        </p:nvSpPr>
        <p:spPr>
          <a:xfrm>
            <a:off x="561371" y="2716927"/>
            <a:ext cx="3800793" cy="22157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Read Livy 2.56 and explain how </a:t>
            </a:r>
            <a:r>
              <a:rPr lang="en-GB" sz="2400" dirty="0" err="1"/>
              <a:t>Volero’s</a:t>
            </a:r>
            <a:r>
              <a:rPr lang="en-GB" sz="2400" dirty="0"/>
              <a:t> change to the election of tribunes gave the plebs more power in 1 sentence.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E9B3612-BDA4-6043-A1D2-7818B5737F4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243" y="2994891"/>
            <a:ext cx="2162332" cy="251181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0BE46FE-91E3-1C49-B023-F0D60EBE3C40}"/>
              </a:ext>
            </a:extLst>
          </p:cNvPr>
          <p:cNvSpPr/>
          <p:nvPr/>
        </p:nvSpPr>
        <p:spPr>
          <a:xfrm>
            <a:off x="419100" y="5702636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i="1" dirty="0">
                <a:solidFill>
                  <a:srgbClr val="FF3399"/>
                </a:solidFill>
              </a:rPr>
              <a:t>“Then for the first time tribunes were elected in the tribal assembly.”</a:t>
            </a:r>
            <a:endParaRPr lang="en-US" sz="2400" i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49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13288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dirty="0">
                <a:solidFill>
                  <a:schemeClr val="bg1"/>
                </a:solidFill>
              </a:rPr>
              <a:t>PLEB’S PRIORITIES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D85DE16-2B9C-5D43-8475-572859C60CDB}"/>
              </a:ext>
            </a:extLst>
          </p:cNvPr>
          <p:cNvSpPr/>
          <p:nvPr/>
        </p:nvSpPr>
        <p:spPr>
          <a:xfrm>
            <a:off x="441434" y="4283461"/>
            <a:ext cx="4024123" cy="25667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 </a:t>
            </a:r>
          </a:p>
          <a:p>
            <a:pPr algn="ctr"/>
            <a:r>
              <a:rPr lang="en-GB" sz="2400" dirty="0"/>
              <a:t>Read pp. 59-60 and your notes from last lesson to complete the table.</a:t>
            </a:r>
          </a:p>
          <a:p>
            <a:pPr algn="ctr"/>
            <a:r>
              <a:rPr lang="en-GB" sz="2400" dirty="0"/>
              <a:t>There may be more than one point in each column</a:t>
            </a:r>
          </a:p>
          <a:p>
            <a:pPr algn="ctr"/>
            <a:endParaRPr lang="en-GB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56E94A9-E1B8-0C4C-9DB2-3E1EB7D2C687}"/>
              </a:ext>
            </a:extLst>
          </p:cNvPr>
          <p:cNvSpPr/>
          <p:nvPr/>
        </p:nvSpPr>
        <p:spPr>
          <a:xfrm>
            <a:off x="5753100" y="4248150"/>
            <a:ext cx="6272023" cy="26020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Add the Key figure responsible to your table and 1 sentence on how Livy characterises them in your sourcebook.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B15EBF4C-3254-164B-B475-3B1C5F560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663807"/>
              </p:ext>
            </p:extLst>
          </p:nvPr>
        </p:nvGraphicFramePr>
        <p:xfrm>
          <a:off x="166878" y="1499112"/>
          <a:ext cx="9186672" cy="2602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2224">
                  <a:extLst>
                    <a:ext uri="{9D8B030D-6E8A-4147-A177-3AD203B41FA5}">
                      <a16:colId xmlns:a16="http://schemas.microsoft.com/office/drawing/2014/main" xmlns="" val="3613213708"/>
                    </a:ext>
                  </a:extLst>
                </a:gridCol>
                <a:gridCol w="3062224">
                  <a:extLst>
                    <a:ext uri="{9D8B030D-6E8A-4147-A177-3AD203B41FA5}">
                      <a16:colId xmlns:a16="http://schemas.microsoft.com/office/drawing/2014/main" xmlns="" val="924385974"/>
                    </a:ext>
                  </a:extLst>
                </a:gridCol>
                <a:gridCol w="3062224">
                  <a:extLst>
                    <a:ext uri="{9D8B030D-6E8A-4147-A177-3AD203B41FA5}">
                      <a16:colId xmlns:a16="http://schemas.microsoft.com/office/drawing/2014/main" xmlns="" val="2757218391"/>
                    </a:ext>
                  </a:extLst>
                </a:gridCol>
              </a:tblGrid>
              <a:tr h="650517">
                <a:tc>
                  <a:txBody>
                    <a:bodyPr/>
                    <a:lstStyle/>
                    <a:p>
                      <a:r>
                        <a:rPr lang="en-US" dirty="0"/>
                        <a:t>PLEB’S PRIORITIES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JEOPARDISED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IMPROVED BY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2029776"/>
                  </a:ext>
                </a:extLst>
              </a:tr>
              <a:tr h="650517">
                <a:tc>
                  <a:txBody>
                    <a:bodyPr/>
                    <a:lstStyle/>
                    <a:p>
                      <a:r>
                        <a:rPr lang="en-US" dirty="0"/>
                        <a:t>FOOD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02339066"/>
                  </a:ext>
                </a:extLst>
              </a:tr>
              <a:tr h="650517">
                <a:tc>
                  <a:txBody>
                    <a:bodyPr/>
                    <a:lstStyle/>
                    <a:p>
                      <a:r>
                        <a:rPr lang="en-US" dirty="0"/>
                        <a:t>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8642127"/>
                  </a:ext>
                </a:extLst>
              </a:tr>
              <a:tr h="650517">
                <a:tc>
                  <a:txBody>
                    <a:bodyPr/>
                    <a:lstStyle/>
                    <a:p>
                      <a:r>
                        <a:rPr lang="en-US" dirty="0"/>
                        <a:t>VOTING RIGHTS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692480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5E3DC18-EC4C-4E45-A5EF-E2D454A41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812577"/>
              </p:ext>
            </p:extLst>
          </p:nvPr>
        </p:nvGraphicFramePr>
        <p:xfrm>
          <a:off x="9499600" y="1473286"/>
          <a:ext cx="2292350" cy="26020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92350">
                  <a:extLst>
                    <a:ext uri="{9D8B030D-6E8A-4147-A177-3AD203B41FA5}">
                      <a16:colId xmlns:a16="http://schemas.microsoft.com/office/drawing/2014/main" xmlns="" val="2138994434"/>
                    </a:ext>
                  </a:extLst>
                </a:gridCol>
              </a:tblGrid>
              <a:tr h="650515">
                <a:tc>
                  <a:txBody>
                    <a:bodyPr/>
                    <a:lstStyle/>
                    <a:p>
                      <a:r>
                        <a:rPr lang="en-US" dirty="0"/>
                        <a:t>KEY FIGURE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3126543"/>
                  </a:ext>
                </a:extLst>
              </a:tr>
              <a:tr h="65051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785985"/>
                  </a:ext>
                </a:extLst>
              </a:tr>
              <a:tr h="65051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3617156"/>
                  </a:ext>
                </a:extLst>
              </a:tr>
              <a:tr h="65051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082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801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355</Words>
  <Application>Microsoft Macintosh PowerPoint</Application>
  <PresentationFormat>Custom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Why had the Tribunes failed to improve the lives of the Plebeians by 462BC? </vt:lpstr>
      <vt:lpstr>First Secession- Quick Fire!</vt:lpstr>
      <vt:lpstr>Memnius Agrippus on Work Together (Livy.2.32)</vt:lpstr>
      <vt:lpstr>  FOOD, LAND AND VOTING RIGHTS  </vt:lpstr>
      <vt:lpstr>PowerPoint Presentation</vt:lpstr>
      <vt:lpstr>PLEB’S PRIORITIES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had the Tribunes failed to improve the lives of the Plebeians by 462BC? </dc:title>
  <dc:creator>Maria Haley</dc:creator>
  <cp:lastModifiedBy>Paul Grigsby</cp:lastModifiedBy>
  <cp:revision>5</cp:revision>
  <dcterms:created xsi:type="dcterms:W3CDTF">2020-02-19T11:16:05Z</dcterms:created>
  <dcterms:modified xsi:type="dcterms:W3CDTF">2020-02-26T17:16:39Z</dcterms:modified>
</cp:coreProperties>
</file>