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83" r:id="rId2"/>
    <p:sldId id="267" r:id="rId3"/>
    <p:sldId id="256" r:id="rId4"/>
    <p:sldId id="257" r:id="rId5"/>
    <p:sldId id="271" r:id="rId6"/>
    <p:sldId id="272" r:id="rId7"/>
    <p:sldId id="273" r:id="rId8"/>
    <p:sldId id="278" r:id="rId9"/>
    <p:sldId id="279" r:id="rId10"/>
    <p:sldId id="274" r:id="rId11"/>
    <p:sldId id="275" r:id="rId12"/>
    <p:sldId id="280" r:id="rId13"/>
    <p:sldId id="276" r:id="rId14"/>
    <p:sldId id="281" r:id="rId15"/>
    <p:sldId id="259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-104" y="-4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E4F9D-BAB7-2645-B181-5FA1C4C65D6B}" type="datetimeFigureOut">
              <a:rPr lang="en-US" smtClean="0"/>
              <a:t>27/02/2020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874A3-173A-9847-AB0F-83351A4F8B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79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324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88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33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57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62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08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67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611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91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058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4000"/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22A30-D8C0-4EE4-85A0-ACC100C1D25C}" type="datetimeFigureOut">
              <a:rPr lang="en-GB" smtClean="0"/>
              <a:t>27/02/2020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BFD59-259E-4607-A8CE-F7C3248FF3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51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4" Type="http://schemas.openxmlformats.org/officeDocument/2006/relationships/image" Target="../media/image26.jpg"/><Relationship Id="rId5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e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20-02-27 at 08.30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73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9" t="9177" b="5952"/>
          <a:stretch/>
        </p:blipFill>
        <p:spPr bwMode="auto">
          <a:xfrm>
            <a:off x="4979356" y="3831022"/>
            <a:ext cx="4164644" cy="302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951" y="966747"/>
            <a:ext cx="4782134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We will study this incredible, and near mythical, Macedonian leader. Looking at the main; political, military, religious, cultural and technological factors</a:t>
            </a:r>
          </a:p>
          <a:p>
            <a:endParaRPr lang="en-GB" b="1" dirty="0"/>
          </a:p>
          <a:p>
            <a:r>
              <a:rPr lang="en-GB" b="1" dirty="0"/>
              <a:t>Upbringing</a:t>
            </a:r>
            <a:r>
              <a:rPr lang="en-GB" dirty="0"/>
              <a:t>– Youth, Olympias, Philip, key relationships.</a:t>
            </a:r>
          </a:p>
          <a:p>
            <a:endParaRPr lang="en-GB" dirty="0"/>
          </a:p>
          <a:p>
            <a:r>
              <a:rPr lang="en-GB" b="1" dirty="0"/>
              <a:t>Campaign</a:t>
            </a:r>
            <a:r>
              <a:rPr lang="en-GB" dirty="0"/>
              <a:t>– Granicus, Gaugamela, Persian Gates, Darius and Bessus, </a:t>
            </a:r>
            <a:r>
              <a:rPr lang="en-GB" dirty="0" err="1"/>
              <a:t>Hydaspes</a:t>
            </a:r>
            <a:r>
              <a:rPr lang="en-GB" dirty="0"/>
              <a:t>, </a:t>
            </a:r>
            <a:r>
              <a:rPr lang="en-GB" dirty="0" err="1"/>
              <a:t>Hyphasis</a:t>
            </a:r>
            <a:r>
              <a:rPr lang="en-GB" dirty="0"/>
              <a:t>, </a:t>
            </a:r>
            <a:r>
              <a:rPr lang="en-GB" dirty="0" err="1"/>
              <a:t>Gedrosian</a:t>
            </a:r>
            <a:r>
              <a:rPr lang="en-GB" dirty="0"/>
              <a:t> Desert, cities.</a:t>
            </a:r>
          </a:p>
          <a:p>
            <a:endParaRPr lang="en-GB" dirty="0"/>
          </a:p>
          <a:p>
            <a:r>
              <a:rPr lang="en-GB" b="1" dirty="0"/>
              <a:t>Significant events </a:t>
            </a:r>
            <a:r>
              <a:rPr lang="en-GB" dirty="0"/>
              <a:t>– Philip’s assassination and views, battles, Persepolis, </a:t>
            </a:r>
            <a:r>
              <a:rPr lang="en-GB" dirty="0" err="1"/>
              <a:t>Cleitus</a:t>
            </a:r>
            <a:r>
              <a:rPr lang="en-GB" dirty="0"/>
              <a:t>’ murder, mass marriages, death.</a:t>
            </a:r>
          </a:p>
          <a:p>
            <a:r>
              <a:rPr lang="en-GB" dirty="0"/>
              <a:t> </a:t>
            </a:r>
          </a:p>
          <a:p>
            <a:r>
              <a:rPr lang="en-GB" b="1" dirty="0"/>
              <a:t>Macedonian Army </a:t>
            </a:r>
            <a:r>
              <a:rPr lang="en-GB" dirty="0"/>
              <a:t>– Cavalry, phalanx, tactics, sieges at Tyre and </a:t>
            </a:r>
            <a:r>
              <a:rPr lang="en-GB" dirty="0" err="1"/>
              <a:t>Aornos</a:t>
            </a:r>
            <a:r>
              <a:rPr lang="en-GB" dirty="0"/>
              <a:t>, relationship with the army.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-4898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i="1" dirty="0"/>
              <a:t>Greek depth </a:t>
            </a:r>
            <a:r>
              <a:rPr lang="en-GB" sz="2400" i="1" dirty="0" smtClean="0"/>
              <a:t>study 3 </a:t>
            </a:r>
            <a:r>
              <a:rPr lang="en-GB" sz="2400" i="1" dirty="0"/>
              <a:t>(27 – 32 hours to teach)</a:t>
            </a:r>
          </a:p>
          <a:p>
            <a:r>
              <a:rPr lang="en-GB" sz="2400" b="1" dirty="0" smtClean="0"/>
              <a:t>Alexander </a:t>
            </a:r>
            <a:r>
              <a:rPr lang="en-GB" sz="2400" b="1" dirty="0"/>
              <a:t>the Great, 356 – 323 BC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06066" y="433683"/>
            <a:ext cx="3911224" cy="23467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53392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393" y="3511963"/>
            <a:ext cx="1769432" cy="25822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4" y="3750356"/>
            <a:ext cx="1563316" cy="21054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76" y="1001585"/>
            <a:ext cx="1571625" cy="1543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68" y="1001585"/>
            <a:ext cx="2125628" cy="15972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" y="-31023"/>
            <a:ext cx="9144000" cy="8771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550" i="1" dirty="0"/>
              <a:t>Longer Roman period study (Y11)</a:t>
            </a:r>
          </a:p>
          <a:p>
            <a:pPr algn="ctr"/>
            <a:r>
              <a:rPr lang="en-GB" sz="2550" b="1" dirty="0"/>
              <a:t>Rome: Kingship to Republic, 753 – 440 BC</a:t>
            </a:r>
            <a:r>
              <a:rPr lang="en-GB" sz="255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4997" y="1063461"/>
            <a:ext cx="41947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Key themes:</a:t>
            </a:r>
          </a:p>
          <a:p>
            <a:r>
              <a:rPr lang="en-GB" sz="2400" dirty="0"/>
              <a:t>Complex relationships between the kings, Roman people and other countries.</a:t>
            </a:r>
          </a:p>
          <a:p>
            <a:r>
              <a:rPr lang="en-GB" sz="2400" dirty="0"/>
              <a:t>Changing role of plebeians (lower class) and patricians (higher class)</a:t>
            </a:r>
          </a:p>
          <a:p>
            <a:endParaRPr lang="en-GB" sz="2400" dirty="0"/>
          </a:p>
          <a:p>
            <a:r>
              <a:rPr lang="en-GB" sz="2400" b="1" dirty="0"/>
              <a:t>Sub themes: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Political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Religious and social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Impact of warfare and military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Separating myth from reality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238" y="2504625"/>
            <a:ext cx="2427834" cy="71558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350" b="1" dirty="0"/>
              <a:t>Origins</a:t>
            </a:r>
            <a:r>
              <a:rPr lang="en-GB" sz="1350" dirty="0"/>
              <a:t>: Aeneas, Romulus &amp; Remus, </a:t>
            </a:r>
            <a:r>
              <a:rPr lang="en-GB" sz="1350" dirty="0" err="1"/>
              <a:t>Sabines</a:t>
            </a:r>
            <a:r>
              <a:rPr lang="en-GB" sz="1350" dirty="0"/>
              <a:t>, Senate, </a:t>
            </a:r>
            <a:r>
              <a:rPr lang="en-GB" sz="1350" dirty="0" err="1"/>
              <a:t>Numa</a:t>
            </a:r>
            <a:r>
              <a:rPr lang="en-GB" sz="1350" dirty="0"/>
              <a:t>, </a:t>
            </a:r>
            <a:r>
              <a:rPr lang="en-GB" sz="1350" dirty="0" err="1"/>
              <a:t>Tullus</a:t>
            </a:r>
            <a:r>
              <a:rPr lang="en-GB" sz="1350" dirty="0"/>
              <a:t> </a:t>
            </a:r>
            <a:r>
              <a:rPr lang="en-GB" sz="1350" dirty="0" err="1"/>
              <a:t>Hostilius</a:t>
            </a:r>
            <a:r>
              <a:rPr lang="en-GB" sz="1350" dirty="0"/>
              <a:t>, </a:t>
            </a:r>
            <a:r>
              <a:rPr lang="en-GB" sz="1350" dirty="0" err="1"/>
              <a:t>Ancus</a:t>
            </a:r>
            <a:r>
              <a:rPr lang="en-GB" sz="1350" dirty="0"/>
              <a:t> Marcius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7380" y="2463748"/>
            <a:ext cx="2227231" cy="71558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350" b="1" dirty="0"/>
              <a:t>Etruscans</a:t>
            </a:r>
            <a:r>
              <a:rPr lang="en-GB" sz="1350" dirty="0"/>
              <a:t>: </a:t>
            </a:r>
            <a:r>
              <a:rPr lang="en-GB" sz="1350" dirty="0" err="1"/>
              <a:t>Servius</a:t>
            </a:r>
            <a:r>
              <a:rPr lang="en-GB" sz="1350" dirty="0"/>
              <a:t> </a:t>
            </a:r>
            <a:r>
              <a:rPr lang="en-GB" sz="1350" dirty="0" err="1"/>
              <a:t>Tullius</a:t>
            </a:r>
            <a:r>
              <a:rPr lang="en-GB" sz="1350" dirty="0"/>
              <a:t>’ army reforms, </a:t>
            </a:r>
            <a:r>
              <a:rPr lang="en-GB" sz="1350" dirty="0" err="1"/>
              <a:t>Tarquinius</a:t>
            </a:r>
            <a:r>
              <a:rPr lang="en-GB" sz="1350" dirty="0"/>
              <a:t> </a:t>
            </a:r>
            <a:r>
              <a:rPr lang="en-GB" sz="1350" dirty="0" err="1"/>
              <a:t>Pricus</a:t>
            </a:r>
            <a:r>
              <a:rPr lang="en-GB" sz="1350" dirty="0"/>
              <a:t>, </a:t>
            </a:r>
            <a:r>
              <a:rPr lang="en-GB" sz="1350" dirty="0" err="1"/>
              <a:t>Tarquinius</a:t>
            </a:r>
            <a:r>
              <a:rPr lang="en-GB" sz="1350" dirty="0"/>
              <a:t> </a:t>
            </a:r>
            <a:r>
              <a:rPr lang="en-GB" sz="1350" dirty="0" err="1"/>
              <a:t>Superbus</a:t>
            </a:r>
            <a:endParaRPr lang="en-GB" sz="1350" dirty="0"/>
          </a:p>
        </p:txBody>
      </p:sp>
      <p:sp>
        <p:nvSpPr>
          <p:cNvPr id="11" name="TextBox 10"/>
          <p:cNvSpPr txBox="1"/>
          <p:nvPr/>
        </p:nvSpPr>
        <p:spPr>
          <a:xfrm>
            <a:off x="142787" y="5755030"/>
            <a:ext cx="2200596" cy="830997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Republic</a:t>
            </a:r>
            <a:r>
              <a:rPr lang="en-GB" sz="1200" dirty="0"/>
              <a:t>: Early Republic, consulship and senate, patricians and plebeians, military challenges, Lars </a:t>
            </a:r>
            <a:r>
              <a:rPr lang="en-GB" sz="1200" dirty="0" err="1"/>
              <a:t>Porsena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94050" y="5845152"/>
            <a:ext cx="2404997" cy="715581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lang="en-GB" sz="1350" b="1" dirty="0"/>
              <a:t>494 – 440 BC</a:t>
            </a:r>
            <a:r>
              <a:rPr lang="en-GB" sz="1350" dirty="0"/>
              <a:t>: Secessions of plebs, reforms of 440’s, Appius Claudius, impacts of war</a:t>
            </a:r>
          </a:p>
        </p:txBody>
      </p:sp>
    </p:spTree>
    <p:extLst>
      <p:ext uri="{BB962C8B-B14F-4D97-AF65-F5344CB8AC3E}">
        <p14:creationId xmlns:p14="http://schemas.microsoft.com/office/powerpoint/2010/main" val="747978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62" y="1138774"/>
            <a:ext cx="63225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Reasons for the outbreak of the 2</a:t>
            </a:r>
            <a:r>
              <a:rPr lang="en-GB" b="1" baseline="30000" dirty="0"/>
              <a:t>nd</a:t>
            </a:r>
            <a:r>
              <a:rPr lang="en-GB" b="1" dirty="0"/>
              <a:t> Punic </a:t>
            </a:r>
            <a:r>
              <a:rPr lang="en-GB" b="1" dirty="0" smtClean="0"/>
              <a:t>War </a:t>
            </a:r>
            <a:r>
              <a:rPr lang="en-GB" dirty="0" smtClean="0"/>
              <a:t>– Impacts of 1</a:t>
            </a:r>
            <a:r>
              <a:rPr lang="en-GB" baseline="30000" dirty="0" smtClean="0"/>
              <a:t>ST</a:t>
            </a:r>
            <a:r>
              <a:rPr lang="en-GB" dirty="0" smtClean="0"/>
              <a:t> Punic War, Hamilcar and Hasdrubal, war parties, Roman expansion.</a:t>
            </a:r>
          </a:p>
          <a:p>
            <a:r>
              <a:rPr lang="en-GB" dirty="0" smtClean="0"/>
              <a:t> </a:t>
            </a:r>
            <a:endParaRPr lang="en-GB" dirty="0"/>
          </a:p>
          <a:p>
            <a:r>
              <a:rPr lang="en-GB" b="1" dirty="0"/>
              <a:t>Hannibal’s </a:t>
            </a:r>
            <a:r>
              <a:rPr lang="en-GB" b="1" dirty="0" smtClean="0"/>
              <a:t>leadership </a:t>
            </a:r>
            <a:r>
              <a:rPr lang="en-GB" dirty="0" smtClean="0"/>
              <a:t>– Siege of </a:t>
            </a:r>
            <a:r>
              <a:rPr lang="en-GB" dirty="0" err="1" smtClean="0"/>
              <a:t>Saguntum</a:t>
            </a:r>
            <a:r>
              <a:rPr lang="en-GB" dirty="0" smtClean="0"/>
              <a:t>, Alps, Battles of </a:t>
            </a:r>
            <a:r>
              <a:rPr lang="en-GB" dirty="0" err="1" smtClean="0"/>
              <a:t>Trebiam</a:t>
            </a:r>
            <a:r>
              <a:rPr lang="en-GB" dirty="0" smtClean="0"/>
              <a:t> </a:t>
            </a:r>
            <a:r>
              <a:rPr lang="en-GB" dirty="0" err="1" smtClean="0"/>
              <a:t>Trasimene</a:t>
            </a:r>
            <a:r>
              <a:rPr lang="en-GB" dirty="0" smtClean="0"/>
              <a:t> and </a:t>
            </a:r>
            <a:r>
              <a:rPr lang="en-GB" dirty="0" err="1" smtClean="0"/>
              <a:t>Cannaea</a:t>
            </a:r>
            <a:r>
              <a:rPr lang="en-GB" dirty="0" smtClean="0"/>
              <a:t>, </a:t>
            </a:r>
            <a:r>
              <a:rPr lang="en-GB" dirty="0" err="1" smtClean="0"/>
              <a:t>Fabius</a:t>
            </a:r>
            <a:r>
              <a:rPr lang="en-GB" dirty="0" smtClean="0"/>
              <a:t>’ tactics, </a:t>
            </a:r>
            <a:r>
              <a:rPr lang="en-GB" dirty="0" err="1" smtClean="0"/>
              <a:t>Hannibals</a:t>
            </a:r>
            <a:r>
              <a:rPr lang="en-GB" dirty="0" smtClean="0"/>
              <a:t>’ failures.</a:t>
            </a:r>
          </a:p>
          <a:p>
            <a:endParaRPr lang="en-GB" dirty="0"/>
          </a:p>
          <a:p>
            <a:r>
              <a:rPr lang="en-GB" b="1" dirty="0"/>
              <a:t>Changing nature of Rome’s response to </a:t>
            </a:r>
            <a:r>
              <a:rPr lang="en-GB" b="1" dirty="0" smtClean="0"/>
              <a:t>Hannibal </a:t>
            </a:r>
            <a:r>
              <a:rPr lang="en-GB" dirty="0" smtClean="0"/>
              <a:t>– Various </a:t>
            </a:r>
            <a:r>
              <a:rPr lang="en-GB" dirty="0" err="1" smtClean="0"/>
              <a:t>ledership</a:t>
            </a:r>
            <a:r>
              <a:rPr lang="en-GB" dirty="0" smtClean="0"/>
              <a:t> mistakes, </a:t>
            </a:r>
            <a:r>
              <a:rPr lang="en-GB" dirty="0" err="1" smtClean="0"/>
              <a:t>Fabius</a:t>
            </a:r>
            <a:r>
              <a:rPr lang="en-GB" dirty="0" smtClean="0"/>
              <a:t>’ Maximus; influence, Scipio Africanus and invasion of Africa.</a:t>
            </a:r>
          </a:p>
          <a:p>
            <a:endParaRPr lang="en-GB" dirty="0"/>
          </a:p>
          <a:p>
            <a:r>
              <a:rPr lang="en-GB" b="1" dirty="0"/>
              <a:t>How did Rome defeat Carthage</a:t>
            </a:r>
            <a:r>
              <a:rPr lang="en-GB" b="1" dirty="0" smtClean="0"/>
              <a:t>? </a:t>
            </a:r>
            <a:r>
              <a:rPr lang="en-GB" dirty="0" smtClean="0"/>
              <a:t>Hannibal’s withdrawal, Hasdrubal’s murder, Battle of Zama, consequence of Roman victory</a:t>
            </a:r>
            <a:r>
              <a:rPr lang="en-GB" b="1" dirty="0" smtClean="0"/>
              <a:t>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i="1" dirty="0" smtClean="0"/>
              <a:t>Roman depth study 1 (27 </a:t>
            </a:r>
            <a:r>
              <a:rPr lang="en-GB" sz="2400" i="1" dirty="0"/>
              <a:t>– </a:t>
            </a:r>
            <a:r>
              <a:rPr lang="en-GB" sz="2400" i="1" dirty="0" smtClean="0"/>
              <a:t>32 </a:t>
            </a:r>
            <a:r>
              <a:rPr lang="en-GB" sz="2400" i="1" dirty="0"/>
              <a:t>hours to teach</a:t>
            </a:r>
            <a:r>
              <a:rPr lang="en-GB" sz="2400" i="1" dirty="0" smtClean="0"/>
              <a:t>)</a:t>
            </a:r>
          </a:p>
          <a:p>
            <a:r>
              <a:rPr lang="en-GB" sz="2400" b="1" dirty="0" smtClean="0"/>
              <a:t>Hannibal and the 2</a:t>
            </a:r>
            <a:r>
              <a:rPr lang="en-GB" sz="2400" b="1" baseline="30000" dirty="0" smtClean="0"/>
              <a:t>nd</a:t>
            </a:r>
            <a:r>
              <a:rPr lang="en-GB" sz="2400" b="1" dirty="0" smtClean="0"/>
              <a:t> Punic War, 218 – 201 BC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7968">
            <a:off x="6167341" y="956538"/>
            <a:ext cx="2825327" cy="55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5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635" y="1058188"/>
            <a:ext cx="5872028" cy="56015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Cleopatra’s life and character </a:t>
            </a:r>
            <a:r>
              <a:rPr lang="en-GB" sz="2000" dirty="0"/>
              <a:t>– education and upbringing, character – charm, humour and courage.</a:t>
            </a:r>
          </a:p>
          <a:p>
            <a:endParaRPr lang="en-GB" sz="2000" b="1" dirty="0"/>
          </a:p>
          <a:p>
            <a:r>
              <a:rPr lang="en-GB" sz="2000" b="1" dirty="0"/>
              <a:t>Cleopatra as queen: </a:t>
            </a:r>
            <a:r>
              <a:rPr lang="en-GB" sz="2000" dirty="0"/>
              <a:t>political, domestic and foreign policies – early civil war, </a:t>
            </a:r>
            <a:r>
              <a:rPr lang="en-GB" sz="2000" dirty="0" err="1"/>
              <a:t>Arsinoe</a:t>
            </a:r>
            <a:r>
              <a:rPr lang="en-GB" sz="2000" dirty="0"/>
              <a:t>, expansion and relationship with subjects, </a:t>
            </a:r>
            <a:r>
              <a:rPr lang="en-GB" sz="2000" dirty="0" err="1"/>
              <a:t>Graeco</a:t>
            </a:r>
            <a:r>
              <a:rPr lang="en-GB" sz="2000" dirty="0"/>
              <a:t>-Egyptian persona, promotion of Isis.</a:t>
            </a:r>
          </a:p>
          <a:p>
            <a:endParaRPr lang="en-GB" sz="2000" dirty="0"/>
          </a:p>
          <a:p>
            <a:r>
              <a:rPr lang="en-GB" sz="2000" b="1" dirty="0"/>
              <a:t>Cleopatra’s relationships with Caesar and Mark Antony </a:t>
            </a:r>
            <a:r>
              <a:rPr lang="en-GB" sz="2000" dirty="0"/>
              <a:t>– Egypt’s importance, Pompey, relationship with Caesar and </a:t>
            </a:r>
            <a:r>
              <a:rPr lang="en-GB" sz="2000" dirty="0" err="1"/>
              <a:t>Caesarion</a:t>
            </a:r>
            <a:r>
              <a:rPr lang="en-GB" sz="2000" dirty="0"/>
              <a:t>, visit to Rome, fall-out from assassination, relationship with Antony, Donations of Alexandria, Octavian.</a:t>
            </a:r>
          </a:p>
          <a:p>
            <a:endParaRPr lang="en-GB" sz="2000" dirty="0"/>
          </a:p>
          <a:p>
            <a:r>
              <a:rPr lang="en-GB" sz="2000" b="1" dirty="0"/>
              <a:t>Battle of Actium and its significance </a:t>
            </a:r>
            <a:r>
              <a:rPr lang="en-GB" sz="2000" dirty="0"/>
              <a:t>– Octavian vs Antony / Cleopatra, differing views of battle, impacts and suicides, significance for Octavian.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0" y="-8102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i="1" dirty="0"/>
              <a:t>Roman depth study </a:t>
            </a:r>
            <a:r>
              <a:rPr lang="en-GB" sz="2400" i="1" dirty="0" smtClean="0"/>
              <a:t>2 (</a:t>
            </a:r>
            <a:r>
              <a:rPr lang="en-GB" sz="2400" i="1" dirty="0"/>
              <a:t>27 – 32 hours to teach</a:t>
            </a:r>
            <a:r>
              <a:rPr lang="en-GB" sz="2400" i="1" dirty="0" smtClean="0"/>
              <a:t>)</a:t>
            </a:r>
            <a:endParaRPr lang="en-GB" sz="2400" i="1" dirty="0"/>
          </a:p>
          <a:p>
            <a:r>
              <a:rPr lang="en-GB" sz="2400" b="1" dirty="0"/>
              <a:t>Cleopatra: Rome and Egypt, 69-30 BC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4019">
            <a:off x="6200518" y="4774260"/>
            <a:ext cx="1577452" cy="19636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650" y="383460"/>
            <a:ext cx="2820255" cy="2115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3650" y="2872542"/>
            <a:ext cx="2161639" cy="16733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7182">
            <a:off x="7565495" y="3842994"/>
            <a:ext cx="1417975" cy="256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525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63" y="1138774"/>
            <a:ext cx="5336087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Claudius’ </a:t>
            </a:r>
            <a:r>
              <a:rPr lang="en-GB" b="1" dirty="0" smtClean="0"/>
              <a:t>invasion </a:t>
            </a:r>
            <a:r>
              <a:rPr lang="en-GB" dirty="0" smtClean="0"/>
              <a:t>– Caesar background, political situation in Britain, Caligula,  Claudius accession and context, preparations and early encounters, role of Claudius and Vespasian.</a:t>
            </a:r>
          </a:p>
          <a:p>
            <a:endParaRPr lang="en-GB" dirty="0"/>
          </a:p>
          <a:p>
            <a:r>
              <a:rPr lang="en-GB" b="1" dirty="0"/>
              <a:t>Changing policies of </a:t>
            </a:r>
            <a:r>
              <a:rPr lang="en-GB" b="1" dirty="0" smtClean="0"/>
              <a:t>governors </a:t>
            </a:r>
            <a:r>
              <a:rPr lang="en-GB" dirty="0" smtClean="0"/>
              <a:t>– Scapula, Suetonius </a:t>
            </a:r>
            <a:r>
              <a:rPr lang="en-GB" dirty="0" err="1" smtClean="0"/>
              <a:t>Paulinus</a:t>
            </a:r>
            <a:r>
              <a:rPr lang="en-GB" dirty="0" smtClean="0"/>
              <a:t>, Agricola et al, influence of emperors.</a:t>
            </a:r>
          </a:p>
          <a:p>
            <a:endParaRPr lang="en-GB" b="1" dirty="0"/>
          </a:p>
          <a:p>
            <a:r>
              <a:rPr lang="en-GB" b="1" dirty="0" err="1"/>
              <a:t>Coperation</a:t>
            </a:r>
            <a:r>
              <a:rPr lang="en-GB" b="1" dirty="0"/>
              <a:t> between Romans and </a:t>
            </a:r>
            <a:r>
              <a:rPr lang="en-GB" b="1" dirty="0" smtClean="0"/>
              <a:t>Britons </a:t>
            </a:r>
            <a:r>
              <a:rPr lang="en-GB" dirty="0" smtClean="0"/>
              <a:t>– submission of tribes, client states, Romanisation, impact of change, towns and villas.</a:t>
            </a:r>
          </a:p>
          <a:p>
            <a:endParaRPr lang="en-GB" dirty="0"/>
          </a:p>
          <a:p>
            <a:r>
              <a:rPr lang="en-GB" b="1" dirty="0"/>
              <a:t>Resistance after the </a:t>
            </a:r>
            <a:r>
              <a:rPr lang="en-GB" b="1" dirty="0" smtClean="0"/>
              <a:t>invasion </a:t>
            </a:r>
            <a:r>
              <a:rPr lang="en-GB" dirty="0" smtClean="0"/>
              <a:t>– </a:t>
            </a:r>
            <a:r>
              <a:rPr lang="en-GB" dirty="0" err="1" smtClean="0"/>
              <a:t>Caratacus</a:t>
            </a:r>
            <a:r>
              <a:rPr lang="en-GB" dirty="0" smtClean="0"/>
              <a:t>, </a:t>
            </a:r>
            <a:r>
              <a:rPr lang="en-GB" dirty="0" err="1" smtClean="0"/>
              <a:t>Boundicca</a:t>
            </a:r>
            <a:r>
              <a:rPr lang="en-GB" dirty="0" smtClean="0"/>
              <a:t>, </a:t>
            </a:r>
            <a:r>
              <a:rPr lang="en-GB" dirty="0" err="1" smtClean="0"/>
              <a:t>Venutius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 err="1" smtClean="0"/>
              <a:t>Calgacus</a:t>
            </a:r>
            <a:r>
              <a:rPr lang="en-GB" dirty="0" smtClean="0"/>
              <a:t>, Roman response, source portrayal of Britons.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i="1" dirty="0" smtClean="0"/>
              <a:t>Roman depth study 3 (27 </a:t>
            </a:r>
            <a:r>
              <a:rPr lang="en-GB" sz="2400" i="1" dirty="0"/>
              <a:t>– </a:t>
            </a:r>
            <a:r>
              <a:rPr lang="en-GB" sz="2400" i="1" dirty="0" smtClean="0"/>
              <a:t>32 </a:t>
            </a:r>
            <a:r>
              <a:rPr lang="en-GB" sz="2400" i="1" dirty="0"/>
              <a:t>hours to teach</a:t>
            </a:r>
            <a:r>
              <a:rPr lang="en-GB" sz="2400" i="1" dirty="0" smtClean="0"/>
              <a:t>)</a:t>
            </a:r>
          </a:p>
          <a:p>
            <a:r>
              <a:rPr lang="en-GB" sz="2400" b="1" dirty="0" err="1" smtClean="0"/>
              <a:t>Brittania</a:t>
            </a:r>
            <a:r>
              <a:rPr lang="en-GB" sz="2400" b="1" dirty="0" smtClean="0"/>
              <a:t>: Conquest to province, AD 43 - 84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1351">
            <a:off x="7324825" y="45958"/>
            <a:ext cx="1150234" cy="16223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3194">
            <a:off x="5591090" y="3641426"/>
            <a:ext cx="1900433" cy="31398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44">
            <a:off x="5504772" y="1145342"/>
            <a:ext cx="1732506" cy="23100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288" y="1600504"/>
            <a:ext cx="1825135" cy="525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723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520" t="10695" r="30302" b="7438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97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54547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 smtClean="0"/>
          </a:p>
          <a:p>
            <a:r>
              <a:rPr lang="en-GB" sz="3200" dirty="0" smtClean="0"/>
              <a:t>Exam 1 – </a:t>
            </a:r>
            <a:r>
              <a:rPr lang="en-GB" sz="3200" b="1" u="sng" dirty="0" smtClean="0">
                <a:solidFill>
                  <a:srgbClr val="FF0000"/>
                </a:solidFill>
              </a:rPr>
              <a:t>GREECE AND PERSIA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The Persian Empire 559-465BC </a:t>
            </a:r>
            <a:r>
              <a:rPr lang="en-GB" sz="3200" i="1" dirty="0" smtClean="0"/>
              <a:t>period study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Alexander the Great 356-323BC </a:t>
            </a:r>
            <a:r>
              <a:rPr lang="en-GB" sz="3200" i="1" dirty="0" smtClean="0"/>
              <a:t>depth study</a:t>
            </a:r>
          </a:p>
          <a:p>
            <a:endParaRPr lang="en-GB" sz="3200" dirty="0"/>
          </a:p>
          <a:p>
            <a:r>
              <a:rPr lang="en-GB" sz="3200" dirty="0" smtClean="0"/>
              <a:t>Exam 2 – </a:t>
            </a:r>
            <a:r>
              <a:rPr lang="en-GB" sz="3200" b="1" u="sng" dirty="0" smtClean="0">
                <a:solidFill>
                  <a:srgbClr val="002060"/>
                </a:solidFill>
              </a:rPr>
              <a:t>ROME AND ITS NEIGHBOURS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The foundations of Rome 753-440BC </a:t>
            </a:r>
            <a:r>
              <a:rPr lang="en-GB" sz="3200" i="1" dirty="0" smtClean="0"/>
              <a:t>period study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/>
              <a:t>Cleopatra; Rome and Egypt 69-30BC </a:t>
            </a:r>
            <a:r>
              <a:rPr lang="en-GB" sz="3200" i="1" dirty="0" smtClean="0"/>
              <a:t>depth study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74603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08350" y="1906074"/>
            <a:ext cx="4301544" cy="25886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What do you already know about the ancient world?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789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u="sng" dirty="0" smtClean="0"/>
              <a:t>Starter:</a:t>
            </a:r>
            <a:endParaRPr lang="en-GB" sz="40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903893"/>
            <a:ext cx="9144000" cy="95410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Think about – EVENTS, PEOPLE, BELIEFS, COUNTRIES, EMPIRES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438871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2301" y="167426"/>
            <a:ext cx="7578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b="1" dirty="0" smtClean="0"/>
              <a:t>GCSE Ancient History</a:t>
            </a:r>
            <a:endParaRPr lang="en-GB" sz="6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01" y="1148467"/>
            <a:ext cx="3570006" cy="26526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07" y="1121690"/>
            <a:ext cx="3695778" cy="26526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107" y="3774323"/>
            <a:ext cx="3672978" cy="24292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01" y="3747546"/>
            <a:ext cx="3588054" cy="245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82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1943"/>
            <a:ext cx="7886700" cy="1325563"/>
          </a:xfrm>
        </p:spPr>
        <p:txBody>
          <a:bodyPr/>
          <a:lstStyle/>
          <a:p>
            <a:pPr algn="ctr"/>
            <a:r>
              <a:rPr lang="en-GB" dirty="0" smtClean="0"/>
              <a:t>Why Should I Study GCSE Ancient History?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2" y="1497506"/>
            <a:ext cx="8435662" cy="5070720"/>
          </a:xfrm>
        </p:spPr>
        <p:txBody>
          <a:bodyPr>
            <a:normAutofit/>
          </a:bodyPr>
          <a:lstStyle/>
          <a:p>
            <a:pPr algn="just"/>
            <a:r>
              <a:rPr lang="en-GB" sz="3200" dirty="0" smtClean="0"/>
              <a:t>Fascinating content that engages students and helps us understand the modern world.</a:t>
            </a:r>
          </a:p>
          <a:p>
            <a:pPr algn="just"/>
            <a:r>
              <a:rPr lang="en-GB" sz="3200" dirty="0" smtClean="0"/>
              <a:t>The skills that it gives students; </a:t>
            </a:r>
          </a:p>
          <a:p>
            <a:pPr marL="514350" indent="-514350" algn="just">
              <a:buAutoNum type="arabicParenR"/>
            </a:pPr>
            <a:r>
              <a:rPr lang="en-GB" sz="3200" dirty="0" smtClean="0"/>
              <a:t>Critical thinking </a:t>
            </a:r>
          </a:p>
          <a:p>
            <a:pPr marL="514350" indent="-514350" algn="just">
              <a:buAutoNum type="arabicParenR"/>
            </a:pPr>
            <a:r>
              <a:rPr lang="en-GB" sz="3200" dirty="0" smtClean="0"/>
              <a:t>Developing argument/judgement </a:t>
            </a:r>
          </a:p>
          <a:p>
            <a:pPr marL="514350" indent="-514350" algn="just">
              <a:buAutoNum type="arabicParenR"/>
            </a:pPr>
            <a:r>
              <a:rPr lang="en-GB" sz="3200" dirty="0" smtClean="0"/>
              <a:t>Literacy skills and extended writing</a:t>
            </a:r>
          </a:p>
          <a:p>
            <a:pPr algn="just"/>
            <a:r>
              <a:rPr lang="en-GB" sz="3200" dirty="0" smtClean="0"/>
              <a:t>Straightforward assessment/exams</a:t>
            </a:r>
          </a:p>
          <a:p>
            <a:pPr algn="just"/>
            <a:r>
              <a:rPr lang="en-GB" sz="3200" dirty="0" smtClean="0"/>
              <a:t>EBACC accredited for Humanities.</a:t>
            </a:r>
          </a:p>
          <a:p>
            <a:pPr algn="just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71346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128" y="2138795"/>
            <a:ext cx="3990109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/>
              <a:t>Compulsory period study</a:t>
            </a:r>
          </a:p>
          <a:p>
            <a:pPr algn="ctr"/>
            <a:r>
              <a:rPr lang="en-GB" sz="2100" dirty="0"/>
              <a:t>The Persian Empire, 559 – 465 BC</a:t>
            </a:r>
          </a:p>
        </p:txBody>
      </p:sp>
      <p:sp>
        <p:nvSpPr>
          <p:cNvPr id="5" name="TextBox 4"/>
          <p:cNvSpPr txBox="1"/>
          <p:nvPr/>
        </p:nvSpPr>
        <p:spPr>
          <a:xfrm rot="21381378">
            <a:off x="13877" y="1090941"/>
            <a:ext cx="441267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u="sng" dirty="0"/>
              <a:t>Y10; Greece and Persia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105" y="3642015"/>
            <a:ext cx="1006678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Tyranny to democracy </a:t>
            </a:r>
          </a:p>
          <a:p>
            <a:pPr algn="ctr"/>
            <a:r>
              <a:rPr lang="en-GB" sz="1350" dirty="0"/>
              <a:t>546 - 483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04460" y="3642015"/>
            <a:ext cx="1006678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Athens and Pericles 462 - 429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1815" y="3642015"/>
            <a:ext cx="1006678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/>
              <a:t>Alexander the Great 356 - 323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935182" y="2928505"/>
            <a:ext cx="228601" cy="5680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078182" y="2928505"/>
            <a:ext cx="1" cy="62345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193475" y="2867212"/>
            <a:ext cx="161678" cy="6847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94933" y="2101093"/>
            <a:ext cx="3990109" cy="646331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Compulsory period study</a:t>
            </a:r>
          </a:p>
          <a:p>
            <a:pPr algn="ctr"/>
            <a:r>
              <a:rPr lang="en-GB" dirty="0"/>
              <a:t>Rome: Kingship to Republic 753 – 440 BC</a:t>
            </a:r>
          </a:p>
        </p:txBody>
      </p:sp>
      <p:sp>
        <p:nvSpPr>
          <p:cNvPr id="17" name="TextBox 16"/>
          <p:cNvSpPr txBox="1"/>
          <p:nvPr/>
        </p:nvSpPr>
        <p:spPr>
          <a:xfrm rot="21381378">
            <a:off x="4809841" y="849925"/>
            <a:ext cx="44474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u="sng" dirty="0"/>
              <a:t>Y11; Rome and its neighbours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38743" y="3631536"/>
            <a:ext cx="1153390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Hannibal and 2</a:t>
            </a:r>
            <a:r>
              <a:rPr lang="en-GB" sz="1350" baseline="30000" dirty="0"/>
              <a:t>nd</a:t>
            </a:r>
            <a:r>
              <a:rPr lang="en-GB" sz="1350" dirty="0"/>
              <a:t> Punic War 218 - 201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86098" y="3631537"/>
            <a:ext cx="1006678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/>
              <a:t>Cleopatra and Rome 69-30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90649" y="3631536"/>
            <a:ext cx="1544782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Britannia: Conquest to Province </a:t>
            </a:r>
          </a:p>
          <a:p>
            <a:pPr algn="ctr"/>
            <a:r>
              <a:rPr lang="en-GB" sz="1350" dirty="0"/>
              <a:t>43 – 84 AD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624302" y="2900265"/>
            <a:ext cx="228601" cy="5680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767302" y="2900265"/>
            <a:ext cx="1" cy="62345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882595" y="2838972"/>
            <a:ext cx="161678" cy="6847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8199" y="4596439"/>
            <a:ext cx="398982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50" b="1" u="sng" dirty="0"/>
              <a:t>How will this be examined?</a:t>
            </a:r>
          </a:p>
          <a:p>
            <a:r>
              <a:rPr lang="en-GB" sz="1950" dirty="0"/>
              <a:t>1 hour 45 min paper</a:t>
            </a:r>
          </a:p>
          <a:p>
            <a:endParaRPr lang="en-GB" sz="1950" dirty="0"/>
          </a:p>
          <a:p>
            <a:r>
              <a:rPr lang="en-GB" sz="1950" dirty="0"/>
              <a:t>100 marks + 5 marks </a:t>
            </a:r>
            <a:r>
              <a:rPr lang="en-GB" sz="1950" dirty="0" err="1"/>
              <a:t>spag</a:t>
            </a:r>
            <a:endParaRPr lang="en-GB" sz="1950" dirty="0"/>
          </a:p>
        </p:txBody>
      </p:sp>
      <p:sp>
        <p:nvSpPr>
          <p:cNvPr id="25" name="TextBox 24"/>
          <p:cNvSpPr txBox="1"/>
          <p:nvPr/>
        </p:nvSpPr>
        <p:spPr>
          <a:xfrm rot="4501887">
            <a:off x="7713198" y="2989122"/>
            <a:ext cx="727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Depth study</a:t>
            </a:r>
          </a:p>
        </p:txBody>
      </p:sp>
      <p:sp>
        <p:nvSpPr>
          <p:cNvPr id="26" name="TextBox 25"/>
          <p:cNvSpPr txBox="1"/>
          <p:nvPr/>
        </p:nvSpPr>
        <p:spPr>
          <a:xfrm rot="5400000">
            <a:off x="6566731" y="3050938"/>
            <a:ext cx="727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Depth study</a:t>
            </a:r>
          </a:p>
        </p:txBody>
      </p:sp>
      <p:sp>
        <p:nvSpPr>
          <p:cNvPr id="27" name="TextBox 26"/>
          <p:cNvSpPr txBox="1"/>
          <p:nvPr/>
        </p:nvSpPr>
        <p:spPr>
          <a:xfrm rot="17559794">
            <a:off x="5220308" y="2990449"/>
            <a:ext cx="727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Depth study</a:t>
            </a:r>
          </a:p>
        </p:txBody>
      </p:sp>
      <p:sp>
        <p:nvSpPr>
          <p:cNvPr id="28" name="TextBox 27"/>
          <p:cNvSpPr txBox="1"/>
          <p:nvPr/>
        </p:nvSpPr>
        <p:spPr>
          <a:xfrm rot="4501887">
            <a:off x="3018264" y="3001958"/>
            <a:ext cx="727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Depth study</a:t>
            </a:r>
          </a:p>
        </p:txBody>
      </p:sp>
      <p:sp>
        <p:nvSpPr>
          <p:cNvPr id="29" name="TextBox 28"/>
          <p:cNvSpPr txBox="1"/>
          <p:nvPr/>
        </p:nvSpPr>
        <p:spPr>
          <a:xfrm rot="5400000">
            <a:off x="1836309" y="3048037"/>
            <a:ext cx="727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Depth study</a:t>
            </a:r>
          </a:p>
        </p:txBody>
      </p:sp>
      <p:sp>
        <p:nvSpPr>
          <p:cNvPr id="30" name="TextBox 29"/>
          <p:cNvSpPr txBox="1"/>
          <p:nvPr/>
        </p:nvSpPr>
        <p:spPr>
          <a:xfrm rot="17559794">
            <a:off x="532747" y="3024919"/>
            <a:ext cx="727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Depth study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197928" y="1071995"/>
            <a:ext cx="55418" cy="4647878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7496" y="4610113"/>
            <a:ext cx="398982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50" b="1" u="sng" dirty="0"/>
              <a:t>How will this be examined?</a:t>
            </a:r>
          </a:p>
          <a:p>
            <a:r>
              <a:rPr lang="en-GB" sz="1950" dirty="0"/>
              <a:t>1 hour 45 min paper</a:t>
            </a:r>
          </a:p>
          <a:p>
            <a:endParaRPr lang="en-GB" sz="1950" dirty="0"/>
          </a:p>
          <a:p>
            <a:r>
              <a:rPr lang="en-GB" sz="1950" dirty="0"/>
              <a:t>100 marks + 5 marks </a:t>
            </a:r>
            <a:r>
              <a:rPr lang="en-GB" sz="1950" dirty="0" err="1"/>
              <a:t>spag</a:t>
            </a:r>
            <a:endParaRPr lang="en-GB" sz="1950" dirty="0"/>
          </a:p>
        </p:txBody>
      </p:sp>
    </p:spTree>
    <p:extLst>
      <p:ext uri="{BB962C8B-B14F-4D97-AF65-F5344CB8AC3E}">
        <p14:creationId xmlns:p14="http://schemas.microsoft.com/office/powerpoint/2010/main" val="4117642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19" grpId="0" animBg="1"/>
      <p:bldP spid="20" grpId="0" animBg="1"/>
      <p:bldP spid="24" grpId="0"/>
      <p:bldP spid="25" grpId="0"/>
      <p:bldP spid="26" grpId="0"/>
      <p:bldP spid="27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0454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u="sng" dirty="0"/>
              <a:t>What is the difference between the period studies and depth studies?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4476" y="1107996"/>
            <a:ext cx="4946164" cy="53860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Period study (Persia + Foundations of Rome</a:t>
            </a:r>
            <a:r>
              <a:rPr lang="en-GB" sz="2800" b="1" u="sng" dirty="0" smtClean="0"/>
              <a:t>)</a:t>
            </a:r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dirty="0"/>
              <a:t>Unfolding </a:t>
            </a:r>
            <a:r>
              <a:rPr lang="en-GB" sz="2400" b="1" dirty="0"/>
              <a:t>narrative </a:t>
            </a:r>
            <a:r>
              <a:rPr lang="en-GB" sz="2400" dirty="0"/>
              <a:t>of developments and issues.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dirty="0"/>
              <a:t>Learners understand </a:t>
            </a:r>
            <a:r>
              <a:rPr lang="en-GB" sz="2400" b="1" dirty="0"/>
              <a:t>process of change</a:t>
            </a:r>
            <a:r>
              <a:rPr lang="en-GB" sz="2400" dirty="0"/>
              <a:t>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dirty="0"/>
              <a:t>Longer Period study (Rome)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b="1" dirty="0"/>
              <a:t>Wider changes </a:t>
            </a:r>
            <a:r>
              <a:rPr lang="en-GB" sz="2400" dirty="0"/>
              <a:t>over time e.g. political, social, religious, military.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dirty="0"/>
              <a:t>Longer period study to focus on nature of </a:t>
            </a:r>
            <a:r>
              <a:rPr lang="en-GB" sz="2400" b="1" dirty="0"/>
              <a:t>historical evidence</a:t>
            </a:r>
            <a:r>
              <a:rPr lang="en-GB" sz="24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50928" y="892552"/>
            <a:ext cx="3594538" cy="58169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u="sng" dirty="0"/>
              <a:t>Depth studies (Alexander the Great + Cleopatra)</a:t>
            </a:r>
          </a:p>
          <a:p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b="1" dirty="0"/>
              <a:t>Shorter time period </a:t>
            </a:r>
            <a:r>
              <a:rPr lang="en-GB" sz="2400" dirty="0"/>
              <a:t>in depth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b="1" dirty="0"/>
              <a:t>Critical use </a:t>
            </a:r>
            <a:r>
              <a:rPr lang="en-GB" sz="2400" dirty="0"/>
              <a:t>of ancient sources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b="1" dirty="0"/>
              <a:t>Historical context </a:t>
            </a:r>
            <a:r>
              <a:rPr lang="en-GB" sz="2400" dirty="0"/>
              <a:t>of events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dirty="0"/>
              <a:t>Focus on </a:t>
            </a:r>
            <a:r>
              <a:rPr lang="en-GB" sz="2400" b="1" dirty="0"/>
              <a:t>ancient source material</a:t>
            </a:r>
          </a:p>
        </p:txBody>
      </p:sp>
    </p:spTree>
    <p:extLst>
      <p:ext uri="{BB962C8B-B14F-4D97-AF65-F5344CB8AC3E}">
        <p14:creationId xmlns:p14="http://schemas.microsoft.com/office/powerpoint/2010/main" val="3872598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255" y="3943671"/>
            <a:ext cx="1898222" cy="20195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39" y="3768688"/>
            <a:ext cx="1777145" cy="23695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12327" y="4346"/>
            <a:ext cx="9144000" cy="8771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550" i="1" dirty="0"/>
              <a:t>Persian period study (Y10)</a:t>
            </a:r>
          </a:p>
          <a:p>
            <a:pPr algn="ctr"/>
            <a:r>
              <a:rPr lang="en-GB" sz="2550" b="1" dirty="0"/>
              <a:t>Rise of Achaemenid Empire </a:t>
            </a:r>
            <a:r>
              <a:rPr lang="en-GB" sz="2550" dirty="0"/>
              <a:t>– Cyrus, Cambyses, Darius and Xerxes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30813" y="1052789"/>
            <a:ext cx="3962130" cy="5778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Key </a:t>
            </a:r>
            <a:r>
              <a:rPr lang="en-GB" sz="2000" b="1" dirty="0" smtClean="0"/>
              <a:t>topic: </a:t>
            </a:r>
            <a:r>
              <a:rPr lang="en-GB" sz="2000" dirty="0"/>
              <a:t>Narrative of rise of the Persian Empire</a:t>
            </a:r>
          </a:p>
          <a:p>
            <a:endParaRPr lang="en-GB" sz="2000" dirty="0"/>
          </a:p>
          <a:p>
            <a:r>
              <a:rPr lang="en-GB" sz="2000" b="1" dirty="0"/>
              <a:t>T</a:t>
            </a:r>
            <a:r>
              <a:rPr lang="en-GB" sz="2000" b="1" dirty="0" smtClean="0"/>
              <a:t>hemes</a:t>
            </a:r>
            <a:r>
              <a:rPr lang="en-GB" sz="2000" b="1" dirty="0"/>
              <a:t>: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Expansion of Persian territory and construction projects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Treatment of own, and foreign, peoples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Building projects and infrastructure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Personalities and priorities of Cyrus, Cambyses II, Darius and Xerxes</a:t>
            </a:r>
          </a:p>
          <a:p>
            <a:endParaRPr lang="en-GB" sz="19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5633">
            <a:off x="414980" y="942276"/>
            <a:ext cx="1749747" cy="2035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342855">
            <a:off x="125606" y="2666300"/>
            <a:ext cx="2354237" cy="94641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500" b="1" dirty="0"/>
              <a:t>Cyrus</a:t>
            </a:r>
            <a:r>
              <a:rPr lang="en-GB" sz="1500" dirty="0"/>
              <a:t>: </a:t>
            </a:r>
            <a:r>
              <a:rPr lang="en-GB" sz="1350" dirty="0"/>
              <a:t>Accession, conquest of Lydia, Babylon, liberation of Jews, Pasargadae, brutal death.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6396">
            <a:off x="3197572" y="1136612"/>
            <a:ext cx="1522166" cy="17990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276197">
            <a:off x="2621475" y="2783706"/>
            <a:ext cx="2454443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500" b="1" dirty="0"/>
              <a:t>Cambyses</a:t>
            </a:r>
            <a:r>
              <a:rPr lang="en-GB" sz="1500" dirty="0"/>
              <a:t>: </a:t>
            </a:r>
            <a:r>
              <a:rPr lang="en-GB" sz="1350" dirty="0"/>
              <a:t>Conquest of Egypt, attitude toward Egyptians, untimely death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756" y="5981979"/>
            <a:ext cx="2931263" cy="715581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GB" sz="1350" b="1" dirty="0"/>
              <a:t>Darius</a:t>
            </a:r>
            <a:r>
              <a:rPr lang="en-GB" sz="1350" dirty="0"/>
              <a:t>: Pacification of the empire, Susa/</a:t>
            </a:r>
            <a:r>
              <a:rPr lang="en-GB" sz="1350" dirty="0" err="1"/>
              <a:t>Persepolis,expansion</a:t>
            </a:r>
            <a:r>
              <a:rPr lang="en-GB" sz="1350" dirty="0"/>
              <a:t>/administration, Ionian Revolt, Marathon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28584" y="5955417"/>
            <a:ext cx="2116709" cy="738664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lang="en-GB" sz="1500" b="1" dirty="0"/>
              <a:t>Xerxes</a:t>
            </a:r>
            <a:r>
              <a:rPr lang="en-GB" sz="1500" dirty="0"/>
              <a:t>: </a:t>
            </a:r>
            <a:r>
              <a:rPr lang="en-GB" sz="1350" dirty="0"/>
              <a:t>Accession, revolts, Greek invasion, battles of Thermopylae and Salamis.</a:t>
            </a:r>
          </a:p>
        </p:txBody>
      </p:sp>
    </p:spTree>
    <p:extLst>
      <p:ext uri="{BB962C8B-B14F-4D97-AF65-F5344CB8AC3E}">
        <p14:creationId xmlns:p14="http://schemas.microsoft.com/office/powerpoint/2010/main" val="15771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62" y="1138774"/>
            <a:ext cx="580601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Political transformation of Athens and Samos</a:t>
            </a:r>
          </a:p>
          <a:p>
            <a:endParaRPr lang="en-GB" sz="2000" b="1" dirty="0"/>
          </a:p>
          <a:p>
            <a:r>
              <a:rPr lang="en-GB" sz="2000" b="1" dirty="0" smtClean="0"/>
              <a:t>Athens under the tyrants </a:t>
            </a:r>
            <a:r>
              <a:rPr lang="en-GB" sz="2000" dirty="0" smtClean="0"/>
              <a:t>– </a:t>
            </a:r>
            <a:r>
              <a:rPr lang="en-GB" sz="2000" dirty="0" err="1" smtClean="0"/>
              <a:t>Peisistratids</a:t>
            </a:r>
            <a:r>
              <a:rPr lang="en-GB" sz="2000" dirty="0" smtClean="0"/>
              <a:t>, political structure, </a:t>
            </a:r>
            <a:r>
              <a:rPr lang="en-GB" sz="2000" dirty="0" err="1" smtClean="0"/>
              <a:t>Harmodius</a:t>
            </a:r>
            <a:r>
              <a:rPr lang="en-GB" sz="2000" dirty="0" smtClean="0"/>
              <a:t> and </a:t>
            </a:r>
            <a:r>
              <a:rPr lang="en-GB" sz="2000" dirty="0" err="1" smtClean="0"/>
              <a:t>Aristogeiton</a:t>
            </a:r>
            <a:r>
              <a:rPr lang="en-GB" sz="2000" dirty="0" smtClean="0"/>
              <a:t>, Hippias’ tyranny and fall.</a:t>
            </a:r>
          </a:p>
          <a:p>
            <a:endParaRPr lang="en-GB" sz="2000" dirty="0"/>
          </a:p>
          <a:p>
            <a:r>
              <a:rPr lang="en-GB" sz="2000" b="1" dirty="0" smtClean="0"/>
              <a:t>Tyranny and Samos </a:t>
            </a:r>
            <a:r>
              <a:rPr lang="en-GB" sz="2000" dirty="0" smtClean="0"/>
              <a:t>– </a:t>
            </a:r>
            <a:r>
              <a:rPr lang="en-GB" sz="2000" dirty="0" err="1" smtClean="0"/>
              <a:t>Polycratesm</a:t>
            </a:r>
            <a:r>
              <a:rPr lang="en-GB" sz="2000" dirty="0" smtClean="0"/>
              <a:t> attitude toward Egypt and Persia, Spartan and Corinthian influence, comparison with Athenian tyranny.</a:t>
            </a:r>
          </a:p>
          <a:p>
            <a:endParaRPr lang="en-GB" sz="2000" dirty="0"/>
          </a:p>
          <a:p>
            <a:r>
              <a:rPr lang="en-GB" sz="2000" b="1" dirty="0" smtClean="0"/>
              <a:t>Democracy in Athens </a:t>
            </a:r>
            <a:r>
              <a:rPr lang="en-GB" sz="2000" dirty="0" smtClean="0"/>
              <a:t>– Cleisthenes vs </a:t>
            </a:r>
            <a:r>
              <a:rPr lang="en-GB" sz="2000" dirty="0" err="1" smtClean="0"/>
              <a:t>Isagoras</a:t>
            </a:r>
            <a:r>
              <a:rPr lang="en-GB" sz="2000" dirty="0" smtClean="0"/>
              <a:t>, Cleisthenes’ reforms and political structure, Spartan attempt to restore Hippias.</a:t>
            </a:r>
          </a:p>
          <a:p>
            <a:endParaRPr lang="en-GB" sz="2000" dirty="0"/>
          </a:p>
          <a:p>
            <a:r>
              <a:rPr lang="en-GB" sz="2000" b="1" dirty="0" smtClean="0"/>
              <a:t>Athenian democracy </a:t>
            </a:r>
            <a:r>
              <a:rPr lang="en-GB" sz="2000" dirty="0" smtClean="0"/>
              <a:t>– 10 </a:t>
            </a:r>
            <a:r>
              <a:rPr lang="en-GB" sz="2000" dirty="0" err="1" smtClean="0"/>
              <a:t>strategoi</a:t>
            </a:r>
            <a:r>
              <a:rPr lang="en-GB" sz="2000" dirty="0" smtClean="0"/>
              <a:t>, Ionian Revolt, Themistocles and the navy, impacts of Marathon on democracy, ostracism.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/>
              <a:t>Greek depth study 1 (27 </a:t>
            </a:r>
            <a:r>
              <a:rPr lang="en-GB" sz="2400" i="1" dirty="0"/>
              <a:t>– </a:t>
            </a:r>
            <a:r>
              <a:rPr lang="en-GB" sz="2400" i="1" dirty="0" smtClean="0"/>
              <a:t>32 </a:t>
            </a:r>
            <a:r>
              <a:rPr lang="en-GB" sz="2400" i="1" dirty="0"/>
              <a:t>hours to teach</a:t>
            </a:r>
            <a:r>
              <a:rPr lang="en-GB" sz="2400" i="1" dirty="0" smtClean="0"/>
              <a:t>)</a:t>
            </a:r>
          </a:p>
          <a:p>
            <a:pPr algn="ctr"/>
            <a:r>
              <a:rPr lang="en-GB" sz="2400" b="1" dirty="0" smtClean="0"/>
              <a:t>Tyranny to Democracy 546 – 483 BC</a:t>
            </a:r>
            <a:r>
              <a:rPr lang="en-GB" sz="2400" dirty="0" smtClean="0"/>
              <a:t>: Athens and Samos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040" y="912426"/>
            <a:ext cx="3259652" cy="576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528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762" y="1138774"/>
            <a:ext cx="599461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Athens at the peak of power and Athenian culture</a:t>
            </a:r>
          </a:p>
          <a:p>
            <a:endParaRPr lang="en-GB" sz="2000" b="1" dirty="0"/>
          </a:p>
          <a:p>
            <a:r>
              <a:rPr lang="en-GB" sz="2000" b="1" dirty="0" smtClean="0"/>
              <a:t>Working of Athenian democracy </a:t>
            </a:r>
            <a:r>
              <a:rPr lang="en-GB" sz="2000" dirty="0" smtClean="0"/>
              <a:t>– </a:t>
            </a:r>
            <a:r>
              <a:rPr lang="en-GB" sz="2000" dirty="0" err="1" smtClean="0"/>
              <a:t>Ephialtes</a:t>
            </a:r>
            <a:r>
              <a:rPr lang="en-GB" sz="2000" dirty="0" smtClean="0"/>
              <a:t> and Pericles, ecclesia, boule, </a:t>
            </a:r>
            <a:r>
              <a:rPr lang="en-GB" sz="2000" dirty="0" err="1" smtClean="0"/>
              <a:t>archontes</a:t>
            </a:r>
            <a:r>
              <a:rPr lang="en-GB" sz="2000" dirty="0" smtClean="0"/>
              <a:t> and </a:t>
            </a:r>
            <a:r>
              <a:rPr lang="en-GB" sz="2000" dirty="0" err="1" smtClean="0"/>
              <a:t>strategoi</a:t>
            </a:r>
            <a:r>
              <a:rPr lang="en-GB" sz="2000" dirty="0" smtClean="0"/>
              <a:t>, assembly, public speaking, sophists and examples of ostracism</a:t>
            </a:r>
          </a:p>
          <a:p>
            <a:endParaRPr lang="en-GB" sz="2000" dirty="0"/>
          </a:p>
          <a:p>
            <a:r>
              <a:rPr lang="en-GB" sz="2000" b="1" dirty="0" smtClean="0"/>
              <a:t>Athens and Sparta</a:t>
            </a:r>
            <a:r>
              <a:rPr lang="en-GB" sz="2000" dirty="0" smtClean="0"/>
              <a:t>– Long walls, Delian League = Athenian Empire, </a:t>
            </a:r>
            <a:r>
              <a:rPr lang="en-GB" sz="2000" dirty="0" err="1" smtClean="0"/>
              <a:t>Megarian</a:t>
            </a:r>
            <a:r>
              <a:rPr lang="en-GB" sz="2000" dirty="0" smtClean="0"/>
              <a:t> Decree, </a:t>
            </a:r>
            <a:r>
              <a:rPr lang="en-GB" sz="2000" dirty="0" err="1" smtClean="0"/>
              <a:t>Archidamian</a:t>
            </a:r>
            <a:r>
              <a:rPr lang="en-GB" sz="2000" dirty="0" smtClean="0"/>
              <a:t> War and plague.</a:t>
            </a:r>
          </a:p>
          <a:p>
            <a:endParaRPr lang="en-GB" sz="2000" dirty="0"/>
          </a:p>
          <a:p>
            <a:r>
              <a:rPr lang="en-GB" sz="2000" b="1" dirty="0" smtClean="0"/>
              <a:t>Cultural and religious life in Athens</a:t>
            </a:r>
            <a:r>
              <a:rPr lang="en-GB" sz="2000" dirty="0" smtClean="0"/>
              <a:t>– Pericles’ building programme, Acropolis buildings and criticisms, </a:t>
            </a:r>
            <a:r>
              <a:rPr lang="en-GB" sz="2000" dirty="0" err="1" smtClean="0"/>
              <a:t>Panatheneia</a:t>
            </a:r>
            <a:r>
              <a:rPr lang="en-GB" sz="2000" dirty="0" smtClean="0"/>
              <a:t> and Dionysia, Pericles’ Funeral Oration.</a:t>
            </a:r>
          </a:p>
          <a:p>
            <a:r>
              <a:rPr lang="en-GB" sz="2000" dirty="0" smtClean="0"/>
              <a:t> </a:t>
            </a:r>
            <a:endParaRPr lang="en-GB" sz="2000" dirty="0"/>
          </a:p>
          <a:p>
            <a:r>
              <a:rPr lang="en-GB" sz="2000" b="1" dirty="0" smtClean="0"/>
              <a:t>Women in Athens </a:t>
            </a:r>
            <a:r>
              <a:rPr lang="en-GB" sz="2000" dirty="0" smtClean="0"/>
              <a:t>– </a:t>
            </a:r>
            <a:r>
              <a:rPr lang="en-GB" sz="2000" dirty="0"/>
              <a:t>D</a:t>
            </a:r>
            <a:r>
              <a:rPr lang="en-GB" sz="2000" dirty="0" smtClean="0"/>
              <a:t>aily life, marriage, Pericles’ citizenship laws, Medea representations, Aspasia.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/>
              <a:t>Greek depth study 2 (27 </a:t>
            </a:r>
            <a:r>
              <a:rPr lang="en-GB" sz="2400" i="1" dirty="0"/>
              <a:t>– </a:t>
            </a:r>
            <a:r>
              <a:rPr lang="en-GB" sz="2400" i="1" dirty="0" smtClean="0"/>
              <a:t>32 </a:t>
            </a:r>
            <a:r>
              <a:rPr lang="en-GB" sz="2400" i="1" dirty="0"/>
              <a:t>hours to teach</a:t>
            </a:r>
            <a:r>
              <a:rPr lang="en-GB" sz="2400" i="1" dirty="0" smtClean="0"/>
              <a:t>)</a:t>
            </a:r>
          </a:p>
          <a:p>
            <a:pPr algn="ctr"/>
            <a:r>
              <a:rPr lang="en-GB" sz="2400" b="1" dirty="0" smtClean="0"/>
              <a:t>Athens in the age of Pericles, 462 – 429 BC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562" y="1263324"/>
            <a:ext cx="3008104" cy="481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92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</TotalTime>
  <Words>1331</Words>
  <Application>Microsoft Macintosh PowerPoint</Application>
  <PresentationFormat>On-screen Show (4:3)</PresentationFormat>
  <Paragraphs>155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Why Should I Study GCSE Ancient History?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 and Angie</dc:creator>
  <cp:lastModifiedBy>Paul Grigsby</cp:lastModifiedBy>
  <cp:revision>56</cp:revision>
  <dcterms:created xsi:type="dcterms:W3CDTF">2017-02-26T09:59:05Z</dcterms:created>
  <dcterms:modified xsi:type="dcterms:W3CDTF">2020-02-27T08:30:46Z</dcterms:modified>
</cp:coreProperties>
</file>