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7" r:id="rId2"/>
    <p:sldId id="258" r:id="rId3"/>
    <p:sldId id="259" r:id="rId4"/>
    <p:sldId id="260" r:id="rId5"/>
    <p:sldId id="261" r:id="rId6"/>
    <p:sldId id="26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14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BF0F32-9953-A648-AF2C-D6FB558BD707}"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63790-4830-394D-AE7F-A1F8EDFB9FF1}" type="slidenum">
              <a:rPr lang="en-US" smtClean="0"/>
              <a:t>‹#›</a:t>
            </a:fld>
            <a:endParaRPr lang="en-US"/>
          </a:p>
        </p:txBody>
      </p:sp>
    </p:spTree>
    <p:extLst>
      <p:ext uri="{BB962C8B-B14F-4D97-AF65-F5344CB8AC3E}">
        <p14:creationId xmlns:p14="http://schemas.microsoft.com/office/powerpoint/2010/main" val="36219233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E03A13F-D343-4341-883B-55F510252339}"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7C60D-81E5-9649-A7F7-6348B5452B26}" type="slidenum">
              <a:rPr lang="en-US" smtClean="0"/>
              <a:t>‹#›</a:t>
            </a:fld>
            <a:endParaRPr lang="en-US"/>
          </a:p>
        </p:txBody>
      </p:sp>
    </p:spTree>
    <p:extLst>
      <p:ext uri="{BB962C8B-B14F-4D97-AF65-F5344CB8AC3E}">
        <p14:creationId xmlns:p14="http://schemas.microsoft.com/office/powerpoint/2010/main" val="2004549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E03A13F-D343-4341-883B-55F510252339}"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7C60D-81E5-9649-A7F7-6348B5452B26}" type="slidenum">
              <a:rPr lang="en-US" smtClean="0"/>
              <a:t>‹#›</a:t>
            </a:fld>
            <a:endParaRPr lang="en-US"/>
          </a:p>
        </p:txBody>
      </p:sp>
    </p:spTree>
    <p:extLst>
      <p:ext uri="{BB962C8B-B14F-4D97-AF65-F5344CB8AC3E}">
        <p14:creationId xmlns:p14="http://schemas.microsoft.com/office/powerpoint/2010/main" val="2919307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E03A13F-D343-4341-883B-55F510252339}"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7C60D-81E5-9649-A7F7-6348B5452B26}" type="slidenum">
              <a:rPr lang="en-US" smtClean="0"/>
              <a:t>‹#›</a:t>
            </a:fld>
            <a:endParaRPr lang="en-US"/>
          </a:p>
        </p:txBody>
      </p:sp>
    </p:spTree>
    <p:extLst>
      <p:ext uri="{BB962C8B-B14F-4D97-AF65-F5344CB8AC3E}">
        <p14:creationId xmlns:p14="http://schemas.microsoft.com/office/powerpoint/2010/main" val="360225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E03A13F-D343-4341-883B-55F510252339}"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7C60D-81E5-9649-A7F7-6348B5452B26}" type="slidenum">
              <a:rPr lang="en-US" smtClean="0"/>
              <a:t>‹#›</a:t>
            </a:fld>
            <a:endParaRPr lang="en-US"/>
          </a:p>
        </p:txBody>
      </p:sp>
    </p:spTree>
    <p:extLst>
      <p:ext uri="{BB962C8B-B14F-4D97-AF65-F5344CB8AC3E}">
        <p14:creationId xmlns:p14="http://schemas.microsoft.com/office/powerpoint/2010/main" val="1509587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E03A13F-D343-4341-883B-55F510252339}"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7C60D-81E5-9649-A7F7-6348B5452B26}" type="slidenum">
              <a:rPr lang="en-US" smtClean="0"/>
              <a:t>‹#›</a:t>
            </a:fld>
            <a:endParaRPr lang="en-US"/>
          </a:p>
        </p:txBody>
      </p:sp>
    </p:spTree>
    <p:extLst>
      <p:ext uri="{BB962C8B-B14F-4D97-AF65-F5344CB8AC3E}">
        <p14:creationId xmlns:p14="http://schemas.microsoft.com/office/powerpoint/2010/main" val="2893532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E03A13F-D343-4341-883B-55F510252339}"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37C60D-81E5-9649-A7F7-6348B5452B26}" type="slidenum">
              <a:rPr lang="en-US" smtClean="0"/>
              <a:t>‹#›</a:t>
            </a:fld>
            <a:endParaRPr lang="en-US"/>
          </a:p>
        </p:txBody>
      </p:sp>
    </p:spTree>
    <p:extLst>
      <p:ext uri="{BB962C8B-B14F-4D97-AF65-F5344CB8AC3E}">
        <p14:creationId xmlns:p14="http://schemas.microsoft.com/office/powerpoint/2010/main" val="391787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E03A13F-D343-4341-883B-55F510252339}"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37C60D-81E5-9649-A7F7-6348B5452B26}" type="slidenum">
              <a:rPr lang="en-US" smtClean="0"/>
              <a:t>‹#›</a:t>
            </a:fld>
            <a:endParaRPr lang="en-US"/>
          </a:p>
        </p:txBody>
      </p:sp>
    </p:spTree>
    <p:extLst>
      <p:ext uri="{BB962C8B-B14F-4D97-AF65-F5344CB8AC3E}">
        <p14:creationId xmlns:p14="http://schemas.microsoft.com/office/powerpoint/2010/main" val="1237641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E03A13F-D343-4341-883B-55F510252339}"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37C60D-81E5-9649-A7F7-6348B5452B26}" type="slidenum">
              <a:rPr lang="en-US" smtClean="0"/>
              <a:t>‹#›</a:t>
            </a:fld>
            <a:endParaRPr lang="en-US"/>
          </a:p>
        </p:txBody>
      </p:sp>
    </p:spTree>
    <p:extLst>
      <p:ext uri="{BB962C8B-B14F-4D97-AF65-F5344CB8AC3E}">
        <p14:creationId xmlns:p14="http://schemas.microsoft.com/office/powerpoint/2010/main" val="218191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03A13F-D343-4341-883B-55F510252339}"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37C60D-81E5-9649-A7F7-6348B5452B26}" type="slidenum">
              <a:rPr lang="en-US" smtClean="0"/>
              <a:t>‹#›</a:t>
            </a:fld>
            <a:endParaRPr lang="en-US"/>
          </a:p>
        </p:txBody>
      </p:sp>
    </p:spTree>
    <p:extLst>
      <p:ext uri="{BB962C8B-B14F-4D97-AF65-F5344CB8AC3E}">
        <p14:creationId xmlns:p14="http://schemas.microsoft.com/office/powerpoint/2010/main" val="602749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E03A13F-D343-4341-883B-55F510252339}"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37C60D-81E5-9649-A7F7-6348B5452B26}" type="slidenum">
              <a:rPr lang="en-US" smtClean="0"/>
              <a:t>‹#›</a:t>
            </a:fld>
            <a:endParaRPr lang="en-US"/>
          </a:p>
        </p:txBody>
      </p:sp>
    </p:spTree>
    <p:extLst>
      <p:ext uri="{BB962C8B-B14F-4D97-AF65-F5344CB8AC3E}">
        <p14:creationId xmlns:p14="http://schemas.microsoft.com/office/powerpoint/2010/main" val="284706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E03A13F-D343-4341-883B-55F510252339}"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37C60D-81E5-9649-A7F7-6348B5452B26}" type="slidenum">
              <a:rPr lang="en-US" smtClean="0"/>
              <a:t>‹#›</a:t>
            </a:fld>
            <a:endParaRPr lang="en-US"/>
          </a:p>
        </p:txBody>
      </p:sp>
    </p:spTree>
    <p:extLst>
      <p:ext uri="{BB962C8B-B14F-4D97-AF65-F5344CB8AC3E}">
        <p14:creationId xmlns:p14="http://schemas.microsoft.com/office/powerpoint/2010/main" val="11518695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03A13F-D343-4341-883B-55F510252339}"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7C60D-81E5-9649-A7F7-6348B5452B26}" type="slidenum">
              <a:rPr lang="en-US" smtClean="0"/>
              <a:t>‹#›</a:t>
            </a:fld>
            <a:endParaRPr lang="en-US"/>
          </a:p>
        </p:txBody>
      </p:sp>
    </p:spTree>
    <p:extLst>
      <p:ext uri="{BB962C8B-B14F-4D97-AF65-F5344CB8AC3E}">
        <p14:creationId xmlns:p14="http://schemas.microsoft.com/office/powerpoint/2010/main" val="2314835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1833755" cy="646331"/>
          </a:xfrm>
          <a:prstGeom prst="rect">
            <a:avLst/>
          </a:prstGeom>
          <a:noFill/>
        </p:spPr>
        <p:txBody>
          <a:bodyPr wrap="none">
            <a:spAutoFit/>
          </a:bodyPr>
          <a:lstStyle/>
          <a:p>
            <a:pPr>
              <a:defRPr/>
            </a:pPr>
            <a:r>
              <a:rPr lang="en-US" b="1" i="1" dirty="0" smtClean="0">
                <a:solidFill>
                  <a:srgbClr val="FFFFFF"/>
                </a:solidFill>
              </a:rPr>
              <a:t>Cambyses</a:t>
            </a:r>
          </a:p>
          <a:p>
            <a:pPr>
              <a:defRPr/>
            </a:pPr>
            <a:r>
              <a:rPr lang="en-US" b="1" i="1" dirty="0" smtClean="0">
                <a:solidFill>
                  <a:srgbClr val="FFFFFF"/>
                </a:solidFill>
              </a:rPr>
              <a:t>Feedback Lesson</a:t>
            </a:r>
            <a:endParaRPr lang="en-US" b="1" i="1" dirty="0">
              <a:solidFill>
                <a:srgbClr val="FFFFFF"/>
              </a:solidFill>
            </a:endParaRPr>
          </a:p>
        </p:txBody>
      </p:sp>
      <p:pic>
        <p:nvPicPr>
          <p:cNvPr id="3" name="Picture 2" descr="Screen Shot 2020-02-27 at 11.38.2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8" y="0"/>
            <a:ext cx="9132372" cy="6858000"/>
          </a:xfrm>
          <a:prstGeom prst="rect">
            <a:avLst/>
          </a:prstGeom>
        </p:spPr>
      </p:pic>
    </p:spTree>
    <p:extLst>
      <p:ext uri="{BB962C8B-B14F-4D97-AF65-F5344CB8AC3E}">
        <p14:creationId xmlns:p14="http://schemas.microsoft.com/office/powerpoint/2010/main" val="341842791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4921" y="725215"/>
            <a:ext cx="7673865" cy="2784749"/>
          </a:xfrm>
        </p:spPr>
        <p:txBody>
          <a:bodyPr>
            <a:normAutofit/>
          </a:bodyPr>
          <a:lstStyle/>
          <a:p>
            <a:r>
              <a:rPr lang="en-GB" sz="4000" b="1" u="sng" dirty="0" smtClean="0"/>
              <a:t>Persian Kings; Cambyses – Assessment Follow Up</a:t>
            </a:r>
            <a:endParaRPr lang="en-GB" sz="4000" b="1" u="sng" dirty="0"/>
          </a:p>
        </p:txBody>
      </p:sp>
      <p:sp>
        <p:nvSpPr>
          <p:cNvPr id="3" name="Subtitle 2"/>
          <p:cNvSpPr>
            <a:spLocks noGrp="1"/>
          </p:cNvSpPr>
          <p:nvPr>
            <p:ph type="subTitle" idx="1"/>
          </p:nvPr>
        </p:nvSpPr>
        <p:spPr>
          <a:xfrm>
            <a:off x="1152854" y="4122300"/>
            <a:ext cx="6858000" cy="1655762"/>
          </a:xfrm>
        </p:spPr>
        <p:txBody>
          <a:bodyPr>
            <a:normAutofit/>
          </a:bodyPr>
          <a:lstStyle/>
          <a:p>
            <a:r>
              <a:rPr lang="en-GB" sz="3200" dirty="0" smtClean="0"/>
              <a:t>L.O. to assess areas of weakness in assessments, and improve on these.</a:t>
            </a:r>
            <a:endParaRPr lang="en-GB" sz="3200" dirty="0"/>
          </a:p>
        </p:txBody>
      </p:sp>
    </p:spTree>
    <p:extLst>
      <p:ext uri="{BB962C8B-B14F-4D97-AF65-F5344CB8AC3E}">
        <p14:creationId xmlns:p14="http://schemas.microsoft.com/office/powerpoint/2010/main" val="23040512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51338"/>
          </a:xfrm>
        </p:spPr>
        <p:style>
          <a:lnRef idx="0">
            <a:schemeClr val="accent2"/>
          </a:lnRef>
          <a:fillRef idx="3">
            <a:schemeClr val="accent2"/>
          </a:fillRef>
          <a:effectRef idx="3">
            <a:schemeClr val="accent2"/>
          </a:effectRef>
          <a:fontRef idx="minor">
            <a:schemeClr val="lt1"/>
          </a:fontRef>
        </p:style>
        <p:txBody>
          <a:bodyPr>
            <a:noAutofit/>
          </a:bodyPr>
          <a:lstStyle/>
          <a:p>
            <a:r>
              <a:rPr lang="en-GB" sz="2000" b="1" dirty="0" smtClean="0"/>
              <a:t>10 marker -  </a:t>
            </a:r>
            <a:r>
              <a:rPr lang="en-GB" sz="2000" dirty="0"/>
              <a:t>Using details from Passage A and your own knowledge, what can we learn about the nature of Cambyses as King</a:t>
            </a:r>
            <a:r>
              <a:rPr lang="en-GB" sz="2000" dirty="0" smtClean="0"/>
              <a:t>?(</a:t>
            </a:r>
            <a:r>
              <a:rPr lang="en-GB" sz="2000" dirty="0"/>
              <a:t>10)</a:t>
            </a:r>
          </a:p>
        </p:txBody>
      </p:sp>
      <p:sp>
        <p:nvSpPr>
          <p:cNvPr id="4" name="Rectangle 3"/>
          <p:cNvSpPr/>
          <p:nvPr/>
        </p:nvSpPr>
        <p:spPr>
          <a:xfrm>
            <a:off x="144886" y="1518561"/>
            <a:ext cx="4584770" cy="5129123"/>
          </a:xfrm>
          <a:prstGeom prst="rect">
            <a:avLst/>
          </a:prstGeom>
          <a:solidFill>
            <a:schemeClr val="accent2">
              <a:lumMod val="40000"/>
              <a:lumOff val="60000"/>
            </a:schemeClr>
          </a:solidFill>
          <a:ln w="57150">
            <a:solidFill>
              <a:srgbClr val="92D05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u="sng" dirty="0" smtClean="0"/>
              <a:t>What was I really happy to see!</a:t>
            </a:r>
          </a:p>
          <a:p>
            <a:pPr algn="ctr"/>
            <a:endParaRPr lang="en-GB" b="1" u="sng" dirty="0"/>
          </a:p>
          <a:p>
            <a:pPr marL="342900" indent="-342900" algn="ctr">
              <a:buFont typeface="Wingdings" panose="05000000000000000000" pitchFamily="2" charset="2"/>
              <a:buChar char="ü"/>
            </a:pPr>
            <a:r>
              <a:rPr lang="en-GB" dirty="0" smtClean="0"/>
              <a:t>Lots of people making points about Cambyses being a </a:t>
            </a:r>
            <a:r>
              <a:rPr lang="en-GB" b="1" dirty="0" smtClean="0"/>
              <a:t>disrespectful</a:t>
            </a:r>
            <a:r>
              <a:rPr lang="en-GB" dirty="0" smtClean="0"/>
              <a:t> king.</a:t>
            </a:r>
          </a:p>
          <a:p>
            <a:pPr marL="342900" indent="-342900" algn="ctr">
              <a:buFont typeface="Wingdings" panose="05000000000000000000" pitchFamily="2" charset="2"/>
              <a:buChar char="ü"/>
            </a:pPr>
            <a:endParaRPr lang="en-GB" dirty="0" smtClean="0"/>
          </a:p>
          <a:p>
            <a:pPr marL="342900" indent="-342900" algn="ctr">
              <a:buFont typeface="Wingdings" panose="05000000000000000000" pitchFamily="2" charset="2"/>
              <a:buChar char="ü"/>
            </a:pPr>
            <a:r>
              <a:rPr lang="en-GB" dirty="0" smtClean="0"/>
              <a:t>Lots of people making points about Cambyses being a </a:t>
            </a:r>
            <a:r>
              <a:rPr lang="en-GB" b="1" dirty="0" smtClean="0"/>
              <a:t>cruel</a:t>
            </a:r>
            <a:r>
              <a:rPr lang="en-GB" dirty="0" smtClean="0"/>
              <a:t> king.</a:t>
            </a:r>
          </a:p>
          <a:p>
            <a:pPr marL="342900" indent="-342900" algn="ctr">
              <a:buFont typeface="Wingdings" panose="05000000000000000000" pitchFamily="2" charset="2"/>
              <a:buChar char="ü"/>
            </a:pPr>
            <a:endParaRPr lang="en-GB" dirty="0" smtClean="0"/>
          </a:p>
          <a:p>
            <a:pPr marL="342900" indent="-342900" algn="ctr">
              <a:buFont typeface="Wingdings" panose="05000000000000000000" pitchFamily="2" charset="2"/>
              <a:buChar char="ü"/>
            </a:pPr>
            <a:r>
              <a:rPr lang="en-GB" dirty="0" smtClean="0"/>
              <a:t>A </a:t>
            </a:r>
            <a:r>
              <a:rPr lang="en-GB" b="1" dirty="0" smtClean="0"/>
              <a:t>sacrilegious</a:t>
            </a:r>
            <a:r>
              <a:rPr lang="en-GB" dirty="0" smtClean="0"/>
              <a:t> king, for both </a:t>
            </a:r>
            <a:r>
              <a:rPr lang="en-GB" u="sng" dirty="0" smtClean="0"/>
              <a:t>Egyptian</a:t>
            </a:r>
            <a:r>
              <a:rPr lang="en-GB" dirty="0" smtClean="0"/>
              <a:t> AND </a:t>
            </a:r>
            <a:r>
              <a:rPr lang="en-GB" u="sng" dirty="0" smtClean="0"/>
              <a:t>Persian</a:t>
            </a:r>
            <a:r>
              <a:rPr lang="en-GB" dirty="0" smtClean="0"/>
              <a:t> religion</a:t>
            </a:r>
          </a:p>
          <a:p>
            <a:pPr marL="342900" indent="-342900" algn="ctr">
              <a:buFont typeface="Wingdings" panose="05000000000000000000" pitchFamily="2" charset="2"/>
              <a:buChar char="ü"/>
            </a:pPr>
            <a:endParaRPr lang="en-GB" dirty="0" smtClean="0"/>
          </a:p>
          <a:p>
            <a:pPr marL="342900" indent="-342900" algn="ctr">
              <a:buFont typeface="Wingdings" panose="05000000000000000000" pitchFamily="2" charset="2"/>
              <a:buChar char="ü"/>
            </a:pPr>
            <a:r>
              <a:rPr lang="en-GB" dirty="0" smtClean="0"/>
              <a:t>A good </a:t>
            </a:r>
            <a:r>
              <a:rPr lang="en-GB" b="1" dirty="0" smtClean="0"/>
              <a:t>military leader</a:t>
            </a:r>
            <a:r>
              <a:rPr lang="en-GB" dirty="0" smtClean="0"/>
              <a:t>, as he’d clearly won battles!</a:t>
            </a:r>
          </a:p>
          <a:p>
            <a:pPr marL="342900" indent="-342900" algn="ctr">
              <a:buFont typeface="Wingdings" panose="05000000000000000000" pitchFamily="2" charset="2"/>
              <a:buChar char="ü"/>
            </a:pPr>
            <a:endParaRPr lang="en-GB" dirty="0" smtClean="0"/>
          </a:p>
          <a:p>
            <a:pPr marL="342900" indent="-342900" algn="ctr">
              <a:buFont typeface="Wingdings" panose="05000000000000000000" pitchFamily="2" charset="2"/>
              <a:buChar char="ü"/>
            </a:pPr>
            <a:r>
              <a:rPr lang="en-GB" dirty="0" smtClean="0"/>
              <a:t>Accurate </a:t>
            </a:r>
            <a:r>
              <a:rPr lang="en-GB" u="sng" dirty="0" smtClean="0"/>
              <a:t>quotes</a:t>
            </a:r>
            <a:r>
              <a:rPr lang="en-GB" dirty="0" smtClean="0"/>
              <a:t>, where it was </a:t>
            </a:r>
            <a:r>
              <a:rPr lang="en-GB" u="sng" dirty="0" smtClean="0"/>
              <a:t>explained HOW they prove the point</a:t>
            </a:r>
            <a:r>
              <a:rPr lang="en-GB" dirty="0" smtClean="0"/>
              <a:t>.</a:t>
            </a:r>
            <a:endParaRPr lang="en-GB" dirty="0"/>
          </a:p>
        </p:txBody>
      </p:sp>
      <p:sp>
        <p:nvSpPr>
          <p:cNvPr id="5" name="Rectangle 4"/>
          <p:cNvSpPr/>
          <p:nvPr/>
        </p:nvSpPr>
        <p:spPr>
          <a:xfrm>
            <a:off x="5085536" y="987778"/>
            <a:ext cx="4058464" cy="648128"/>
          </a:xfrm>
          <a:prstGeom prst="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smtClean="0"/>
              <a:t>How many of the ticks did you answer achieve?</a:t>
            </a:r>
          </a:p>
          <a:p>
            <a:pPr algn="ctr"/>
            <a:r>
              <a:rPr lang="en-GB" sz="1400" b="1" dirty="0" smtClean="0"/>
              <a:t>What are the areas you need to keep working on?</a:t>
            </a:r>
            <a:endParaRPr lang="en-GB" sz="1400" b="1" dirty="0"/>
          </a:p>
        </p:txBody>
      </p:sp>
      <p:sp>
        <p:nvSpPr>
          <p:cNvPr id="3" name="5-Point Star 2"/>
          <p:cNvSpPr/>
          <p:nvPr/>
        </p:nvSpPr>
        <p:spPr>
          <a:xfrm>
            <a:off x="2267487" y="1134285"/>
            <a:ext cx="339569" cy="425669"/>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5-Point Star 7"/>
          <p:cNvSpPr/>
          <p:nvPr/>
        </p:nvSpPr>
        <p:spPr>
          <a:xfrm>
            <a:off x="4378568" y="1300767"/>
            <a:ext cx="339569" cy="425669"/>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5-Point Star 8"/>
          <p:cNvSpPr/>
          <p:nvPr/>
        </p:nvSpPr>
        <p:spPr>
          <a:xfrm>
            <a:off x="4572000" y="1733985"/>
            <a:ext cx="339569" cy="425669"/>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5-Point Star 9"/>
          <p:cNvSpPr/>
          <p:nvPr/>
        </p:nvSpPr>
        <p:spPr>
          <a:xfrm>
            <a:off x="137308" y="1733985"/>
            <a:ext cx="339569" cy="425669"/>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5-Point Star 10"/>
          <p:cNvSpPr/>
          <p:nvPr/>
        </p:nvSpPr>
        <p:spPr>
          <a:xfrm>
            <a:off x="457200" y="1292661"/>
            <a:ext cx="339569" cy="425669"/>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5-Point Star 11"/>
          <p:cNvSpPr/>
          <p:nvPr/>
        </p:nvSpPr>
        <p:spPr>
          <a:xfrm>
            <a:off x="4567450" y="6222015"/>
            <a:ext cx="339569" cy="425669"/>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5-Point Star 12"/>
          <p:cNvSpPr/>
          <p:nvPr/>
        </p:nvSpPr>
        <p:spPr>
          <a:xfrm>
            <a:off x="109719" y="6222015"/>
            <a:ext cx="339569" cy="425669"/>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5120251" y="1718330"/>
            <a:ext cx="3849782" cy="5087730"/>
          </a:xfrm>
          <a:prstGeom prst="rect">
            <a:avLst/>
          </a:prstGeom>
          <a:solidFill>
            <a:schemeClr val="accent5">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smtClean="0">
                <a:solidFill>
                  <a:schemeClr val="tx1"/>
                </a:solidFill>
              </a:rPr>
              <a:t>Areas to keep working on!</a:t>
            </a:r>
          </a:p>
          <a:p>
            <a:pPr algn="ctr"/>
            <a:endParaRPr lang="en-GB" dirty="0">
              <a:solidFill>
                <a:schemeClr val="tx1"/>
              </a:solidFill>
            </a:endParaRPr>
          </a:p>
          <a:p>
            <a:pPr marL="285750" indent="-285750" algn="ctr" fontAlgn="t">
              <a:buFont typeface="Wingdings" panose="05000000000000000000" pitchFamily="2" charset="2"/>
              <a:buChar char="Ø"/>
            </a:pPr>
            <a:r>
              <a:rPr lang="en-GB" dirty="0">
                <a:solidFill>
                  <a:schemeClr val="tx1"/>
                </a:solidFill>
              </a:rPr>
              <a:t>Use your own knowledge, to give historical examples from other times Cambyses demonstrated similar behaviour to the point you’re making</a:t>
            </a:r>
            <a:r>
              <a:rPr lang="en-GB" dirty="0" smtClean="0">
                <a:solidFill>
                  <a:schemeClr val="tx1"/>
                </a:solidFill>
              </a:rPr>
              <a:t>.</a:t>
            </a:r>
          </a:p>
          <a:p>
            <a:pPr marL="285750" indent="-285750" algn="ctr" fontAlgn="t">
              <a:buFont typeface="Wingdings" panose="05000000000000000000" pitchFamily="2" charset="2"/>
              <a:buChar char="Ø"/>
            </a:pPr>
            <a:endParaRPr lang="en-GB" dirty="0">
              <a:solidFill>
                <a:schemeClr val="tx1"/>
              </a:solidFill>
            </a:endParaRPr>
          </a:p>
          <a:p>
            <a:pPr marL="285750" indent="-285750" algn="ctr" fontAlgn="t">
              <a:buFont typeface="Wingdings" panose="05000000000000000000" pitchFamily="2" charset="2"/>
              <a:buChar char="Ø"/>
            </a:pPr>
            <a:r>
              <a:rPr lang="en-GB" dirty="0">
                <a:solidFill>
                  <a:schemeClr val="tx1"/>
                </a:solidFill>
              </a:rPr>
              <a:t>Be more specific about what we can learn about Cambyses’ nature, so that you don’t repeat your ideas</a:t>
            </a:r>
            <a:r>
              <a:rPr lang="en-GB" dirty="0" smtClean="0">
                <a:solidFill>
                  <a:schemeClr val="tx1"/>
                </a:solidFill>
              </a:rPr>
              <a:t>.</a:t>
            </a:r>
          </a:p>
          <a:p>
            <a:pPr marL="285750" indent="-285750" algn="ctr" fontAlgn="t">
              <a:buFont typeface="Wingdings" panose="05000000000000000000" pitchFamily="2" charset="2"/>
              <a:buChar char="Ø"/>
            </a:pPr>
            <a:endParaRPr lang="en-GB" dirty="0">
              <a:solidFill>
                <a:schemeClr val="tx1"/>
              </a:solidFill>
            </a:endParaRPr>
          </a:p>
          <a:p>
            <a:pPr marL="285750" indent="-285750" algn="ctr" fontAlgn="t">
              <a:buFont typeface="Wingdings" panose="05000000000000000000" pitchFamily="2" charset="2"/>
              <a:buChar char="Ø"/>
            </a:pPr>
            <a:r>
              <a:rPr lang="en-GB" dirty="0">
                <a:solidFill>
                  <a:schemeClr val="tx1"/>
                </a:solidFill>
              </a:rPr>
              <a:t>Include quotes for each point you make</a:t>
            </a:r>
            <a:r>
              <a:rPr lang="en-GB" dirty="0" smtClean="0">
                <a:solidFill>
                  <a:schemeClr val="tx1"/>
                </a:solidFill>
              </a:rPr>
              <a:t>.</a:t>
            </a:r>
          </a:p>
          <a:p>
            <a:pPr marL="285750" indent="-285750" algn="ctr" fontAlgn="t">
              <a:buFont typeface="Wingdings" panose="05000000000000000000" pitchFamily="2" charset="2"/>
              <a:buChar char="Ø"/>
            </a:pPr>
            <a:endParaRPr lang="en-GB" dirty="0">
              <a:solidFill>
                <a:schemeClr val="tx1"/>
              </a:solidFill>
            </a:endParaRPr>
          </a:p>
          <a:p>
            <a:pPr marL="285750" indent="-285750" algn="ctr" fontAlgn="t">
              <a:buFont typeface="Wingdings" panose="05000000000000000000" pitchFamily="2" charset="2"/>
              <a:buChar char="Ø"/>
            </a:pPr>
            <a:r>
              <a:rPr lang="en-GB" dirty="0">
                <a:solidFill>
                  <a:schemeClr val="tx1"/>
                </a:solidFill>
              </a:rPr>
              <a:t>Make sure that your response sticks close to the angle/ topic of the </a:t>
            </a:r>
            <a:r>
              <a:rPr lang="en-GB" dirty="0" smtClean="0">
                <a:solidFill>
                  <a:schemeClr val="tx1"/>
                </a:solidFill>
              </a:rPr>
              <a:t>question….e.g</a:t>
            </a:r>
            <a:r>
              <a:rPr lang="en-GB" dirty="0">
                <a:solidFill>
                  <a:schemeClr val="tx1"/>
                </a:solidFill>
              </a:rPr>
              <a:t>. the NATURE of Cambyses, not just general stuff</a:t>
            </a:r>
            <a:r>
              <a:rPr lang="en-GB" dirty="0" smtClean="0">
                <a:solidFill>
                  <a:schemeClr val="tx1"/>
                </a:solidFill>
              </a:rPr>
              <a:t>.</a:t>
            </a:r>
            <a:endParaRPr lang="en-GB" dirty="0"/>
          </a:p>
        </p:txBody>
      </p:sp>
    </p:spTree>
    <p:extLst>
      <p:ext uri="{BB962C8B-B14F-4D97-AF65-F5344CB8AC3E}">
        <p14:creationId xmlns:p14="http://schemas.microsoft.com/office/powerpoint/2010/main" val="10407113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fade">
                                      <p:cBhvr>
                                        <p:cTn id="12" dur="500"/>
                                        <p:tgtEl>
                                          <p:spTgt spid="4">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animEffect transition="in" filter="fade">
                                      <p:cBhvr>
                                        <p:cTn id="17" dur="500"/>
                                        <p:tgtEl>
                                          <p:spTgt spid="4">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8" end="8"/>
                                            </p:txEl>
                                          </p:spTgt>
                                        </p:tgtEl>
                                        <p:attrNameLst>
                                          <p:attrName>style.visibility</p:attrName>
                                        </p:attrNameLst>
                                      </p:cBhvr>
                                      <p:to>
                                        <p:strVal val="visible"/>
                                      </p:to>
                                    </p:set>
                                    <p:animEffect transition="in" filter="fade">
                                      <p:cBhvr>
                                        <p:cTn id="22" dur="500"/>
                                        <p:tgtEl>
                                          <p:spTgt spid="4">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animEffect transition="in" filter="fade">
                                      <p:cBhvr>
                                        <p:cTn id="27" dur="500"/>
                                        <p:tgtEl>
                                          <p:spTgt spid="4">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00766"/>
          </a:xfrm>
        </p:spPr>
        <p:style>
          <a:lnRef idx="0">
            <a:schemeClr val="accent2"/>
          </a:lnRef>
          <a:fillRef idx="3">
            <a:schemeClr val="accent2"/>
          </a:fillRef>
          <a:effectRef idx="3">
            <a:schemeClr val="accent2"/>
          </a:effectRef>
          <a:fontRef idx="minor">
            <a:schemeClr val="lt1"/>
          </a:fontRef>
        </p:style>
        <p:txBody>
          <a:bodyPr>
            <a:noAutofit/>
          </a:bodyPr>
          <a:lstStyle/>
          <a:p>
            <a:r>
              <a:rPr lang="en-GB" sz="2800" b="1" dirty="0" smtClean="0"/>
              <a:t>15  Marker </a:t>
            </a:r>
            <a:r>
              <a:rPr lang="en-GB" sz="2800" dirty="0" smtClean="0"/>
              <a:t>- </a:t>
            </a:r>
            <a:r>
              <a:rPr lang="en-GB" sz="2800" dirty="0"/>
              <a:t>4. Using details from Passage A and your own knowledge, how different was Cambyses’ policy towards foreign peoples from that of Cyrus? (15)</a:t>
            </a:r>
          </a:p>
        </p:txBody>
      </p:sp>
      <p:sp>
        <p:nvSpPr>
          <p:cNvPr id="4" name="Rectangle 3"/>
          <p:cNvSpPr/>
          <p:nvPr/>
        </p:nvSpPr>
        <p:spPr>
          <a:xfrm>
            <a:off x="144887" y="1571222"/>
            <a:ext cx="4111803" cy="512579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b="1" u="sng" dirty="0" smtClean="0"/>
              <a:t>What did I expect to read?</a:t>
            </a:r>
          </a:p>
          <a:p>
            <a:pPr algn="ctr"/>
            <a:endParaRPr lang="en-GB" dirty="0"/>
          </a:p>
          <a:p>
            <a:pPr marL="342900" indent="-342900" algn="ctr">
              <a:buFont typeface="Wingdings" panose="05000000000000000000" pitchFamily="2" charset="2"/>
              <a:buChar char="ü"/>
            </a:pPr>
            <a:r>
              <a:rPr lang="en-GB" dirty="0" smtClean="0"/>
              <a:t>A point discussing whether both were respectful of other people’s religions.</a:t>
            </a:r>
          </a:p>
          <a:p>
            <a:pPr marL="342900" indent="-342900" algn="ctr">
              <a:buFont typeface="Wingdings" panose="05000000000000000000" pitchFamily="2" charset="2"/>
              <a:buChar char="ü"/>
            </a:pPr>
            <a:r>
              <a:rPr lang="en-GB" dirty="0" smtClean="0"/>
              <a:t>A point discussing whether both were respectful of foreign leaders.</a:t>
            </a:r>
          </a:p>
          <a:p>
            <a:pPr marL="342900" indent="-342900" algn="ctr">
              <a:buFont typeface="Wingdings" panose="05000000000000000000" pitchFamily="2" charset="2"/>
              <a:buChar char="ü"/>
            </a:pPr>
            <a:r>
              <a:rPr lang="en-GB" dirty="0" smtClean="0"/>
              <a:t>A point discussing the treatment of peoples once they were within the empire.</a:t>
            </a:r>
          </a:p>
          <a:p>
            <a:pPr marL="342900" indent="-342900" algn="ctr">
              <a:buFont typeface="Wingdings" panose="05000000000000000000" pitchFamily="2" charset="2"/>
              <a:buChar char="ü"/>
            </a:pPr>
            <a:endParaRPr lang="en-GB" dirty="0" smtClean="0"/>
          </a:p>
          <a:p>
            <a:pPr marL="342900" indent="-342900" algn="ctr">
              <a:buFont typeface="Wingdings" panose="05000000000000000000" pitchFamily="2" charset="2"/>
              <a:buChar char="ü"/>
            </a:pPr>
            <a:r>
              <a:rPr lang="en-GB" dirty="0" smtClean="0"/>
              <a:t>A quote for at least 2 of the points of discussion</a:t>
            </a:r>
          </a:p>
          <a:p>
            <a:pPr marL="342900" indent="-342900" algn="ctr">
              <a:buFont typeface="Wingdings" panose="05000000000000000000" pitchFamily="2" charset="2"/>
              <a:buChar char="ü"/>
            </a:pPr>
            <a:endParaRPr lang="en-GB" dirty="0" smtClean="0"/>
          </a:p>
          <a:p>
            <a:pPr marL="342900" indent="-342900" algn="ctr">
              <a:buFont typeface="Wingdings" panose="05000000000000000000" pitchFamily="2" charset="2"/>
              <a:buChar char="ü"/>
            </a:pPr>
            <a:r>
              <a:rPr lang="en-GB" dirty="0" smtClean="0"/>
              <a:t>A conclusion as to whether the two kings’ policies were more similar, or different.</a:t>
            </a:r>
          </a:p>
          <a:p>
            <a:pPr marL="342900" indent="-342900" algn="ctr">
              <a:buFont typeface="Wingdings" panose="05000000000000000000" pitchFamily="2" charset="2"/>
              <a:buChar char="ü"/>
            </a:pPr>
            <a:endParaRPr lang="en-GB" dirty="0"/>
          </a:p>
          <a:p>
            <a:pPr algn="ctr"/>
            <a:r>
              <a:rPr lang="en-GB" dirty="0" smtClean="0"/>
              <a:t>BONUS POINT – issues of reliability surrounding Cambyses. </a:t>
            </a:r>
            <a:endParaRPr lang="en-GB" dirty="0"/>
          </a:p>
        </p:txBody>
      </p:sp>
      <p:sp>
        <p:nvSpPr>
          <p:cNvPr id="5" name="Rectangle 4"/>
          <p:cNvSpPr/>
          <p:nvPr/>
        </p:nvSpPr>
        <p:spPr>
          <a:xfrm>
            <a:off x="4024204" y="1357825"/>
            <a:ext cx="2308538" cy="759854"/>
          </a:xfrm>
          <a:prstGeom prst="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t>How many of these 5 expectations did you achieve?</a:t>
            </a:r>
            <a:endParaRPr lang="en-GB" sz="1600" b="1" dirty="0"/>
          </a:p>
        </p:txBody>
      </p:sp>
      <p:sp>
        <p:nvSpPr>
          <p:cNvPr id="6" name="Rectangle 5"/>
          <p:cNvSpPr/>
          <p:nvPr/>
        </p:nvSpPr>
        <p:spPr>
          <a:xfrm>
            <a:off x="6413958" y="1792488"/>
            <a:ext cx="2308538" cy="650382"/>
          </a:xfrm>
          <a:prstGeom prst="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t>If you missed some, why do you think that was?</a:t>
            </a:r>
            <a:endParaRPr lang="en-GB" sz="1600" b="1" dirty="0"/>
          </a:p>
        </p:txBody>
      </p:sp>
      <p:sp>
        <p:nvSpPr>
          <p:cNvPr id="7" name="Rectangle 6"/>
          <p:cNvSpPr/>
          <p:nvPr/>
        </p:nvSpPr>
        <p:spPr>
          <a:xfrm>
            <a:off x="4516821" y="2614412"/>
            <a:ext cx="4427558" cy="408260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u="sng" dirty="0" smtClean="0"/>
              <a:t>TASK</a:t>
            </a:r>
            <a:r>
              <a:rPr lang="en-GB" dirty="0" smtClean="0"/>
              <a:t>: read the example answer to this question. It’s NOT perfect, but it is a really good effort.</a:t>
            </a:r>
          </a:p>
          <a:p>
            <a:pPr algn="ctr"/>
            <a:endParaRPr lang="en-GB" dirty="0" smtClean="0"/>
          </a:p>
          <a:p>
            <a:pPr marL="457200" indent="-457200" algn="ctr">
              <a:buFont typeface="+mj-lt"/>
              <a:buAutoNum type="arabicPeriod"/>
            </a:pPr>
            <a:r>
              <a:rPr lang="en-GB" dirty="0" smtClean="0"/>
              <a:t>Underline/ highlight where any of the 6 ticks are achieved in the answer.</a:t>
            </a:r>
          </a:p>
          <a:p>
            <a:pPr marL="457200" indent="-457200" algn="ctr">
              <a:buFont typeface="+mj-lt"/>
              <a:buAutoNum type="arabicPeriod"/>
            </a:pPr>
            <a:r>
              <a:rPr lang="en-GB" dirty="0" smtClean="0"/>
              <a:t>Underline/ highlight where each paragraph links back to the question.</a:t>
            </a:r>
          </a:p>
          <a:p>
            <a:pPr marL="457200" indent="-457200" algn="ctr">
              <a:buFont typeface="+mj-lt"/>
              <a:buAutoNum type="arabicPeriod"/>
            </a:pPr>
            <a:r>
              <a:rPr lang="en-GB" dirty="0" smtClean="0"/>
              <a:t>Write down one way in which this answer could be improved.</a:t>
            </a:r>
            <a:endParaRPr lang="en-GB" dirty="0"/>
          </a:p>
        </p:txBody>
      </p:sp>
    </p:spTree>
    <p:extLst>
      <p:ext uri="{BB962C8B-B14F-4D97-AF65-F5344CB8AC3E}">
        <p14:creationId xmlns:p14="http://schemas.microsoft.com/office/powerpoint/2010/main" val="8010960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animEffect transition="in" filter="fade">
                                      <p:cBhvr>
                                        <p:cTn id="27" dur="500"/>
                                        <p:tgtEl>
                                          <p:spTgt spid="4">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10" end="10"/>
                                            </p:txEl>
                                          </p:spTgt>
                                        </p:tgtEl>
                                        <p:attrNameLst>
                                          <p:attrName>style.visibility</p:attrName>
                                        </p:attrNameLst>
                                      </p:cBhvr>
                                      <p:to>
                                        <p:strVal val="visible"/>
                                      </p:to>
                                    </p:set>
                                    <p:animEffect transition="in" filter="fade">
                                      <p:cBhvr>
                                        <p:cTn id="32" dur="500"/>
                                        <p:tgtEl>
                                          <p:spTgt spid="4">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07819"/>
          </a:xfrm>
        </p:spPr>
        <p:txBody>
          <a:bodyPr>
            <a:normAutofit fontScale="90000"/>
          </a:bodyPr>
          <a:lstStyle/>
          <a:p>
            <a:r>
              <a:rPr lang="en-GB" sz="2400" b="1" dirty="0"/>
              <a:t>4. Using details from Passage A and your own knowledge, how different was Cambyses’ policy towards foreign peoples from that of Cyrus</a:t>
            </a:r>
            <a:r>
              <a:rPr lang="en-GB" sz="2400" b="1" dirty="0" smtClean="0"/>
              <a:t>? (</a:t>
            </a:r>
            <a:r>
              <a:rPr lang="en-GB" sz="2400" b="1" dirty="0"/>
              <a:t>15</a:t>
            </a:r>
            <a:r>
              <a:rPr lang="en-GB" sz="2400" b="1" dirty="0" smtClean="0"/>
              <a:t>)</a:t>
            </a:r>
            <a:endParaRPr lang="en-GB" sz="3600" b="1" dirty="0"/>
          </a:p>
        </p:txBody>
      </p:sp>
      <p:sp>
        <p:nvSpPr>
          <p:cNvPr id="3" name="Content Placeholder 2"/>
          <p:cNvSpPr>
            <a:spLocks noGrp="1"/>
          </p:cNvSpPr>
          <p:nvPr>
            <p:ph idx="1"/>
          </p:nvPr>
        </p:nvSpPr>
        <p:spPr>
          <a:xfrm>
            <a:off x="126124" y="807819"/>
            <a:ext cx="8891752" cy="5612524"/>
          </a:xfrm>
        </p:spPr>
        <p:txBody>
          <a:bodyPr>
            <a:noAutofit/>
          </a:bodyPr>
          <a:lstStyle/>
          <a:p>
            <a:pPr marL="0" indent="0">
              <a:lnSpc>
                <a:spcPct val="100000"/>
              </a:lnSpc>
              <a:buNone/>
            </a:pPr>
            <a:r>
              <a:rPr lang="en-GB" sz="1800" dirty="0"/>
              <a:t>I would argue that Cambyses’ policies towards foreign peoples was different to Cyrus</a:t>
            </a:r>
            <a:r>
              <a:rPr lang="en-GB" sz="1800" dirty="0" smtClean="0"/>
              <a:t>’.</a:t>
            </a:r>
            <a:endParaRPr lang="en-GB" sz="1800" dirty="0"/>
          </a:p>
          <a:p>
            <a:pPr marL="0" indent="0">
              <a:lnSpc>
                <a:spcPct val="100000"/>
              </a:lnSpc>
              <a:buNone/>
            </a:pPr>
            <a:r>
              <a:rPr lang="en-GB" sz="1800" dirty="0"/>
              <a:t>The first point to consider is that Cambyses unlike his father was disrespectful to the people. In passage A, Cambyses is shown being disrespectful to the Persian God which was Fire. This is shown in the quote ‘this was an unholy thing to do because Persians believed that Fire was a God and never burned their dead’. He also killed the </a:t>
            </a:r>
            <a:r>
              <a:rPr lang="en-GB" sz="1800" dirty="0" err="1"/>
              <a:t>Apis</a:t>
            </a:r>
            <a:r>
              <a:rPr lang="en-GB" sz="1800" dirty="0"/>
              <a:t> bull (</a:t>
            </a:r>
            <a:r>
              <a:rPr lang="en-GB" sz="1800" dirty="0" err="1"/>
              <a:t>Patar</a:t>
            </a:r>
            <a:r>
              <a:rPr lang="en-GB" sz="1800" dirty="0"/>
              <a:t> in bull form) and mocked the bull for bleeding. This is different to his father Cyrus who linked and respected the Gods of the countries which he took over. This is shown when Cyrus linked himself to Marduk </a:t>
            </a:r>
            <a:r>
              <a:rPr lang="en-GB" sz="1800"/>
              <a:t>a </a:t>
            </a:r>
            <a:r>
              <a:rPr lang="en-GB" sz="1800" smtClean="0"/>
              <a:t>Babylonian </a:t>
            </a:r>
            <a:r>
              <a:rPr lang="en-GB" sz="1800" dirty="0"/>
              <a:t>God. This proves that Cambyses policies were different</a:t>
            </a:r>
            <a:r>
              <a:rPr lang="en-GB" sz="1800" dirty="0" smtClean="0"/>
              <a:t>.</a:t>
            </a:r>
            <a:endParaRPr lang="en-GB" sz="1800" dirty="0"/>
          </a:p>
          <a:p>
            <a:pPr marL="0" indent="0">
              <a:lnSpc>
                <a:spcPct val="100000"/>
              </a:lnSpc>
              <a:buNone/>
            </a:pPr>
            <a:r>
              <a:rPr lang="en-GB" sz="1800" dirty="0"/>
              <a:t>The second point to consider is that Cambyses didn't respect the rulers of the countries he invaded, this is shown in passage A where it says ‘treated with every possible indignity’. Cambyses desecrated Amasis' body, he whipped his body and pulled out all of his hair. This shows Cambyses didn't treat other kings as equals or respect them, whereas Cyrus kept Croesus the king of Lydia alive and as a close adviser, and respected his opinion. This proves that Cambyses’ policies were different to Cyrus’ policies</a:t>
            </a:r>
            <a:r>
              <a:rPr lang="en-GB" sz="1800" dirty="0" smtClean="0"/>
              <a:t>.</a:t>
            </a:r>
            <a:endParaRPr lang="en-GB" sz="1800" dirty="0"/>
          </a:p>
          <a:p>
            <a:pPr marL="0" indent="0">
              <a:lnSpc>
                <a:spcPct val="100000"/>
              </a:lnSpc>
              <a:buNone/>
            </a:pPr>
            <a:r>
              <a:rPr lang="en-GB" sz="1800" dirty="0"/>
              <a:t>Although there were debates whether the reliability of the sources Herodotus used were biased against Cambyses. His sources could have been priests who were banished or had their taxes removed from temples which they worked in. A source who spoke highly about Cambyses was </a:t>
            </a:r>
            <a:r>
              <a:rPr lang="en-GB" sz="1800" dirty="0" err="1"/>
              <a:t>Udjahorresnet</a:t>
            </a:r>
            <a:r>
              <a:rPr lang="en-GB" sz="1800" dirty="0"/>
              <a:t>, an Egyptian priest, who converted to Cambyses’ side during the war. He said that Cambyses removed corruption from the law and he lead the </a:t>
            </a:r>
            <a:r>
              <a:rPr lang="en-GB" sz="1800" dirty="0" err="1"/>
              <a:t>Apis</a:t>
            </a:r>
            <a:r>
              <a:rPr lang="en-GB" sz="1800" dirty="0"/>
              <a:t> bull’s funeral as Pharaoh of Upper Egypt and Lower Egypt, which was a great honour, which could say that his policies were the same as Cyrus</a:t>
            </a:r>
            <a:r>
              <a:rPr lang="en-GB" sz="1800" dirty="0" smtClean="0"/>
              <a:t>’.</a:t>
            </a:r>
            <a:endParaRPr lang="en-GB" sz="1800" dirty="0"/>
          </a:p>
          <a:p>
            <a:pPr marL="0" indent="0">
              <a:lnSpc>
                <a:spcPct val="100000"/>
              </a:lnSpc>
              <a:buNone/>
            </a:pPr>
            <a:r>
              <a:rPr lang="en-GB" sz="1800" dirty="0"/>
              <a:t>In conclusion, I believe that Cambyses’ policies were different to Cyrus’ because he committed more disrespectful acts towards the people, than being respectful. </a:t>
            </a:r>
          </a:p>
        </p:txBody>
      </p:sp>
    </p:spTree>
    <p:extLst>
      <p:ext uri="{BB962C8B-B14F-4D97-AF65-F5344CB8AC3E}">
        <p14:creationId xmlns:p14="http://schemas.microsoft.com/office/powerpoint/2010/main" val="337685127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00766"/>
          </a:xfrm>
        </p:spPr>
        <p:style>
          <a:lnRef idx="0">
            <a:schemeClr val="accent2"/>
          </a:lnRef>
          <a:fillRef idx="3">
            <a:schemeClr val="accent2"/>
          </a:fillRef>
          <a:effectRef idx="3">
            <a:schemeClr val="accent2"/>
          </a:effectRef>
          <a:fontRef idx="minor">
            <a:schemeClr val="lt1"/>
          </a:fontRef>
        </p:style>
        <p:txBody>
          <a:bodyPr>
            <a:noAutofit/>
          </a:bodyPr>
          <a:lstStyle/>
          <a:p>
            <a:r>
              <a:rPr lang="en-GB" sz="2800" b="1" dirty="0" smtClean="0"/>
              <a:t>15  Marker </a:t>
            </a:r>
            <a:r>
              <a:rPr lang="en-GB" sz="2800" dirty="0" smtClean="0"/>
              <a:t>- </a:t>
            </a:r>
            <a:r>
              <a:rPr lang="en-GB" sz="2800" dirty="0"/>
              <a:t>4. Using details from Passage A and your own knowledge, how different was Cambyses’ policy towards foreign peoples from that of Cyrus? (15)</a:t>
            </a:r>
          </a:p>
        </p:txBody>
      </p:sp>
      <p:sp>
        <p:nvSpPr>
          <p:cNvPr id="4" name="Rectangle 3"/>
          <p:cNvSpPr/>
          <p:nvPr/>
        </p:nvSpPr>
        <p:spPr>
          <a:xfrm>
            <a:off x="154544" y="2434109"/>
            <a:ext cx="3177863" cy="42693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GB" dirty="0" smtClean="0"/>
              <a:t>Remember, with a 15marker, you're </a:t>
            </a:r>
            <a:r>
              <a:rPr lang="en-GB" dirty="0"/>
              <a:t>answering a question, not giving a summary. </a:t>
            </a:r>
            <a:endParaRPr lang="en-GB" dirty="0" smtClean="0"/>
          </a:p>
          <a:p>
            <a:endParaRPr lang="en-GB" dirty="0"/>
          </a:p>
          <a:p>
            <a:r>
              <a:rPr lang="en-GB" dirty="0" smtClean="0"/>
              <a:t>Try </a:t>
            </a:r>
            <a:r>
              <a:rPr lang="en-GB" dirty="0"/>
              <a:t>to write an response that continuously focuses on answering that specific question</a:t>
            </a:r>
            <a:r>
              <a:rPr lang="en-GB" dirty="0" smtClean="0"/>
              <a:t>.</a:t>
            </a:r>
          </a:p>
          <a:p>
            <a:r>
              <a:rPr lang="en-GB" dirty="0" smtClean="0"/>
              <a:t/>
            </a:r>
            <a:br>
              <a:rPr lang="en-GB" dirty="0" smtClean="0"/>
            </a:br>
            <a:r>
              <a:rPr lang="en-GB" dirty="0"/>
              <a:t>Could be on similarities/differences, changes over time, impacts/consequences, causes of an event, the significance of an event or person</a:t>
            </a:r>
            <a:r>
              <a:rPr lang="en-GB" dirty="0" smtClean="0"/>
              <a:t>.</a:t>
            </a:r>
            <a:endParaRPr lang="en-GB" dirty="0"/>
          </a:p>
        </p:txBody>
      </p:sp>
      <p:sp>
        <p:nvSpPr>
          <p:cNvPr id="5" name="Rectangle 4"/>
          <p:cNvSpPr/>
          <p:nvPr/>
        </p:nvSpPr>
        <p:spPr>
          <a:xfrm>
            <a:off x="444319" y="1407017"/>
            <a:ext cx="2598314" cy="920840"/>
          </a:xfrm>
          <a:prstGeom prst="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smtClean="0"/>
              <a:t>How can I improve my 15 marker?</a:t>
            </a:r>
            <a:endParaRPr lang="en-GB" b="1" dirty="0"/>
          </a:p>
        </p:txBody>
      </p:sp>
      <p:sp>
        <p:nvSpPr>
          <p:cNvPr id="3" name="Rectangle 2"/>
          <p:cNvSpPr/>
          <p:nvPr/>
        </p:nvSpPr>
        <p:spPr>
          <a:xfrm>
            <a:off x="3670480" y="1893194"/>
            <a:ext cx="5322194" cy="4687910"/>
          </a:xfrm>
          <a:prstGeom prst="rect">
            <a:avLst/>
          </a:prstGeom>
          <a:solidFill>
            <a:schemeClr val="accent6">
              <a:lumMod val="20000"/>
              <a:lumOff val="80000"/>
            </a:schemeClr>
          </a:solidFill>
          <a:ln>
            <a:solidFill>
              <a:srgbClr val="FFC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Ask yourself these 4 question, if the answer to any is NO, it’s something your response needs to improve upon!</a:t>
            </a:r>
            <a:br>
              <a:rPr lang="en-GB" dirty="0" smtClean="0"/>
            </a:br>
            <a:endParaRPr lang="en-GB" dirty="0" smtClean="0"/>
          </a:p>
          <a:p>
            <a:pPr algn="ctr"/>
            <a:r>
              <a:rPr lang="en-GB" dirty="0" smtClean="0"/>
              <a:t>1. Are there links between the different points your making, that you could identify and explain to make your response look more like a focused answer?</a:t>
            </a:r>
            <a:br>
              <a:rPr lang="en-GB" dirty="0" smtClean="0"/>
            </a:br>
            <a:r>
              <a:rPr lang="en-GB" dirty="0" smtClean="0"/>
              <a:t>2. Do you link back to the question at the end of each paragraph, making it clear that you're always looking to answer the question?</a:t>
            </a:r>
            <a:br>
              <a:rPr lang="en-GB" dirty="0" smtClean="0"/>
            </a:br>
            <a:r>
              <a:rPr lang="en-GB" dirty="0" smtClean="0"/>
              <a:t>3. Does the language you use to start each make it feel like a continuous answer, or does each paragraph feel like a stand alone?</a:t>
            </a:r>
            <a:br>
              <a:rPr lang="en-GB" dirty="0" smtClean="0"/>
            </a:br>
            <a:r>
              <a:rPr lang="en-GB" dirty="0" smtClean="0"/>
              <a:t>4. Do you come to a conclusion at the end, that makes it clear which is the factors you said is the best example of difference/the most important impact/ the most significant event, </a:t>
            </a:r>
            <a:r>
              <a:rPr lang="en-GB" dirty="0" err="1" smtClean="0"/>
              <a:t>etc</a:t>
            </a:r>
            <a:r>
              <a:rPr lang="en-GB" dirty="0" smtClean="0"/>
              <a:t>? </a:t>
            </a:r>
          </a:p>
        </p:txBody>
      </p:sp>
      <p:sp>
        <p:nvSpPr>
          <p:cNvPr id="8" name="Rectangle 7"/>
          <p:cNvSpPr/>
          <p:nvPr/>
        </p:nvSpPr>
        <p:spPr>
          <a:xfrm>
            <a:off x="4601782" y="1027090"/>
            <a:ext cx="3459589" cy="759854"/>
          </a:xfrm>
          <a:prstGeom prst="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smtClean="0"/>
              <a:t>How can I make sure it’s not just another 10marker answer?</a:t>
            </a:r>
            <a:endParaRPr lang="en-GB" b="1" dirty="0"/>
          </a:p>
        </p:txBody>
      </p:sp>
    </p:spTree>
    <p:extLst>
      <p:ext uri="{BB962C8B-B14F-4D97-AF65-F5344CB8AC3E}">
        <p14:creationId xmlns:p14="http://schemas.microsoft.com/office/powerpoint/2010/main" val="23122622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TotalTime>
  <Words>931</Words>
  <Application>Microsoft Macintosh PowerPoint</Application>
  <PresentationFormat>On-screen Show (4:3)</PresentationFormat>
  <Paragraphs>62</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Persian Kings; Cambyses – Assessment Follow Up</vt:lpstr>
      <vt:lpstr>10 marker -  Using details from Passage A and your own knowledge, what can we learn about the nature of Cambyses as King?(10)</vt:lpstr>
      <vt:lpstr>15  Marker - 4. Using details from Passage A and your own knowledge, how different was Cambyses’ policy towards foreign peoples from that of Cyrus? (15)</vt:lpstr>
      <vt:lpstr>4. Using details from Passage A and your own knowledge, how different was Cambyses’ policy towards foreign peoples from that of Cyrus? (15)</vt:lpstr>
      <vt:lpstr>15  Marker - 4. Using details from Passage A and your own knowledge, how different was Cambyses’ policy towards foreign peoples from that of Cyrus? (15)</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2</cp:revision>
  <dcterms:created xsi:type="dcterms:W3CDTF">2020-02-17T12:16:34Z</dcterms:created>
  <dcterms:modified xsi:type="dcterms:W3CDTF">2020-02-27T11:38:35Z</dcterms:modified>
</cp:coreProperties>
</file>