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66" r:id="rId2"/>
    <p:sldId id="256" r:id="rId3"/>
    <p:sldId id="265" r:id="rId4"/>
    <p:sldId id="264" r:id="rId5"/>
    <p:sldId id="258" r:id="rId6"/>
    <p:sldId id="259" r:id="rId7"/>
    <p:sldId id="260" r:id="rId8"/>
    <p:sldId id="261"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9051" autoAdjust="0"/>
  </p:normalViewPr>
  <p:slideViewPr>
    <p:cSldViewPr snapToGrid="0">
      <p:cViewPr varScale="1">
        <p:scale>
          <a:sx n="171" d="100"/>
          <a:sy n="171" d="100"/>
        </p:scale>
        <p:origin x="-1840" y="-1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82F1CD-27C1-4268-BD25-E755A465EFCF}" type="datetimeFigureOut">
              <a:rPr lang="en-GB" smtClean="0"/>
              <a:t>27/02/20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53732D-5EB5-4DF5-9FDF-49D04A09F958}" type="slidenum">
              <a:rPr lang="en-GB" smtClean="0"/>
              <a:t>‹#›</a:t>
            </a:fld>
            <a:endParaRPr lang="en-GB"/>
          </a:p>
        </p:txBody>
      </p:sp>
    </p:spTree>
    <p:extLst>
      <p:ext uri="{BB962C8B-B14F-4D97-AF65-F5344CB8AC3E}">
        <p14:creationId xmlns:p14="http://schemas.microsoft.com/office/powerpoint/2010/main" val="1820691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CAFDDB-172E-6940-8D28-C3FFB09A094B}" type="slidenum">
              <a:rPr lang="en-US" smtClean="0"/>
              <a:t>1</a:t>
            </a:fld>
            <a:endParaRPr lang="en-US"/>
          </a:p>
        </p:txBody>
      </p:sp>
    </p:spTree>
    <p:extLst>
      <p:ext uri="{BB962C8B-B14F-4D97-AF65-F5344CB8AC3E}">
        <p14:creationId xmlns:p14="http://schemas.microsoft.com/office/powerpoint/2010/main" val="676736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ChangeArrowheads="1" noTextEdit="1"/>
          </p:cNvSpPr>
          <p:nvPr>
            <p:ph type="sldImg"/>
          </p:nvPr>
        </p:nvSpPr>
        <p:spPr>
          <a:ln/>
        </p:spPr>
      </p:sp>
      <p:sp>
        <p:nvSpPr>
          <p:cNvPr id="6147"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F7256-FD5D-407F-9989-6C314074609A}"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069257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My</a:t>
            </a:r>
            <a:r>
              <a:rPr lang="en-GB" baseline="0" dirty="0" smtClean="0"/>
              <a:t> advice – read through these pages as a class, takes about 7-8mins, but really helps them get it!</a:t>
            </a:r>
            <a:endParaRPr lang="en-GB" dirty="0"/>
          </a:p>
        </p:txBody>
      </p:sp>
      <p:sp>
        <p:nvSpPr>
          <p:cNvPr id="4" name="Slide Number Placeholder 3"/>
          <p:cNvSpPr>
            <a:spLocks noGrp="1"/>
          </p:cNvSpPr>
          <p:nvPr>
            <p:ph type="sldNum" sz="quarter" idx="10"/>
          </p:nvPr>
        </p:nvSpPr>
        <p:spPr/>
        <p:txBody>
          <a:bodyPr/>
          <a:lstStyle/>
          <a:p>
            <a:fld id="{8153732D-5EB5-4DF5-9FDF-49D04A09F958}" type="slidenum">
              <a:rPr lang="en-GB" smtClean="0"/>
              <a:t>6</a:t>
            </a:fld>
            <a:endParaRPr lang="en-GB"/>
          </a:p>
        </p:txBody>
      </p:sp>
    </p:spTree>
    <p:extLst>
      <p:ext uri="{BB962C8B-B14F-4D97-AF65-F5344CB8AC3E}">
        <p14:creationId xmlns:p14="http://schemas.microsoft.com/office/powerpoint/2010/main" val="299692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795C4D-ACA8-401D-9457-E92EBD7FC886}"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ADA623-B238-4496-B3A3-D669C63482FE}" type="slidenum">
              <a:rPr lang="en-GB" smtClean="0"/>
              <a:t>‹#›</a:t>
            </a:fld>
            <a:endParaRPr lang="en-GB"/>
          </a:p>
        </p:txBody>
      </p:sp>
    </p:spTree>
    <p:extLst>
      <p:ext uri="{BB962C8B-B14F-4D97-AF65-F5344CB8AC3E}">
        <p14:creationId xmlns:p14="http://schemas.microsoft.com/office/powerpoint/2010/main" val="1504161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795C4D-ACA8-401D-9457-E92EBD7FC886}"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ADA623-B238-4496-B3A3-D669C63482FE}" type="slidenum">
              <a:rPr lang="en-GB" smtClean="0"/>
              <a:t>‹#›</a:t>
            </a:fld>
            <a:endParaRPr lang="en-GB"/>
          </a:p>
        </p:txBody>
      </p:sp>
    </p:spTree>
    <p:extLst>
      <p:ext uri="{BB962C8B-B14F-4D97-AF65-F5344CB8AC3E}">
        <p14:creationId xmlns:p14="http://schemas.microsoft.com/office/powerpoint/2010/main" val="617765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795C4D-ACA8-401D-9457-E92EBD7FC886}"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ADA623-B238-4496-B3A3-D669C63482FE}" type="slidenum">
              <a:rPr lang="en-GB" smtClean="0"/>
              <a:t>‹#›</a:t>
            </a:fld>
            <a:endParaRPr lang="en-GB"/>
          </a:p>
        </p:txBody>
      </p:sp>
    </p:spTree>
    <p:extLst>
      <p:ext uri="{BB962C8B-B14F-4D97-AF65-F5344CB8AC3E}">
        <p14:creationId xmlns:p14="http://schemas.microsoft.com/office/powerpoint/2010/main" val="1796502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795C4D-ACA8-401D-9457-E92EBD7FC886}"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ADA623-B238-4496-B3A3-D669C63482FE}" type="slidenum">
              <a:rPr lang="en-GB" smtClean="0"/>
              <a:t>‹#›</a:t>
            </a:fld>
            <a:endParaRPr lang="en-GB"/>
          </a:p>
        </p:txBody>
      </p:sp>
    </p:spTree>
    <p:extLst>
      <p:ext uri="{BB962C8B-B14F-4D97-AF65-F5344CB8AC3E}">
        <p14:creationId xmlns:p14="http://schemas.microsoft.com/office/powerpoint/2010/main" val="207415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B795C4D-ACA8-401D-9457-E92EBD7FC886}"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ADA623-B238-4496-B3A3-D669C63482FE}" type="slidenum">
              <a:rPr lang="en-GB" smtClean="0"/>
              <a:t>‹#›</a:t>
            </a:fld>
            <a:endParaRPr lang="en-GB"/>
          </a:p>
        </p:txBody>
      </p:sp>
    </p:spTree>
    <p:extLst>
      <p:ext uri="{BB962C8B-B14F-4D97-AF65-F5344CB8AC3E}">
        <p14:creationId xmlns:p14="http://schemas.microsoft.com/office/powerpoint/2010/main" val="1056451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795C4D-ACA8-401D-9457-E92EBD7FC886}" type="datetimeFigureOut">
              <a:rPr lang="en-GB" smtClean="0"/>
              <a:t>27/02/20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ADA623-B238-4496-B3A3-D669C63482FE}" type="slidenum">
              <a:rPr lang="en-GB" smtClean="0"/>
              <a:t>‹#›</a:t>
            </a:fld>
            <a:endParaRPr lang="en-GB"/>
          </a:p>
        </p:txBody>
      </p:sp>
    </p:spTree>
    <p:extLst>
      <p:ext uri="{BB962C8B-B14F-4D97-AF65-F5344CB8AC3E}">
        <p14:creationId xmlns:p14="http://schemas.microsoft.com/office/powerpoint/2010/main" val="65980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B795C4D-ACA8-401D-9457-E92EBD7FC886}" type="datetimeFigureOut">
              <a:rPr lang="en-GB" smtClean="0"/>
              <a:t>27/02/20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BADA623-B238-4496-B3A3-D669C63482FE}" type="slidenum">
              <a:rPr lang="en-GB" smtClean="0"/>
              <a:t>‹#›</a:t>
            </a:fld>
            <a:endParaRPr lang="en-GB"/>
          </a:p>
        </p:txBody>
      </p:sp>
    </p:spTree>
    <p:extLst>
      <p:ext uri="{BB962C8B-B14F-4D97-AF65-F5344CB8AC3E}">
        <p14:creationId xmlns:p14="http://schemas.microsoft.com/office/powerpoint/2010/main" val="188351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B795C4D-ACA8-401D-9457-E92EBD7FC886}" type="datetimeFigureOut">
              <a:rPr lang="en-GB" smtClean="0"/>
              <a:t>27/02/20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BADA623-B238-4496-B3A3-D669C63482FE}" type="slidenum">
              <a:rPr lang="en-GB" smtClean="0"/>
              <a:t>‹#›</a:t>
            </a:fld>
            <a:endParaRPr lang="en-GB"/>
          </a:p>
        </p:txBody>
      </p:sp>
    </p:spTree>
    <p:extLst>
      <p:ext uri="{BB962C8B-B14F-4D97-AF65-F5344CB8AC3E}">
        <p14:creationId xmlns:p14="http://schemas.microsoft.com/office/powerpoint/2010/main" val="11048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795C4D-ACA8-401D-9457-E92EBD7FC886}" type="datetimeFigureOut">
              <a:rPr lang="en-GB" smtClean="0"/>
              <a:t>27/02/20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BADA623-B238-4496-B3A3-D669C63482FE}" type="slidenum">
              <a:rPr lang="en-GB" smtClean="0"/>
              <a:t>‹#›</a:t>
            </a:fld>
            <a:endParaRPr lang="en-GB"/>
          </a:p>
        </p:txBody>
      </p:sp>
    </p:spTree>
    <p:extLst>
      <p:ext uri="{BB962C8B-B14F-4D97-AF65-F5344CB8AC3E}">
        <p14:creationId xmlns:p14="http://schemas.microsoft.com/office/powerpoint/2010/main" val="606305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B795C4D-ACA8-401D-9457-E92EBD7FC886}" type="datetimeFigureOut">
              <a:rPr lang="en-GB" smtClean="0"/>
              <a:t>27/02/20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ADA623-B238-4496-B3A3-D669C63482FE}" type="slidenum">
              <a:rPr lang="en-GB" smtClean="0"/>
              <a:t>‹#›</a:t>
            </a:fld>
            <a:endParaRPr lang="en-GB"/>
          </a:p>
        </p:txBody>
      </p:sp>
    </p:spTree>
    <p:extLst>
      <p:ext uri="{BB962C8B-B14F-4D97-AF65-F5344CB8AC3E}">
        <p14:creationId xmlns:p14="http://schemas.microsoft.com/office/powerpoint/2010/main" val="572298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B795C4D-ACA8-401D-9457-E92EBD7FC886}" type="datetimeFigureOut">
              <a:rPr lang="en-GB" smtClean="0"/>
              <a:t>27/02/20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ADA623-B238-4496-B3A3-D669C63482FE}" type="slidenum">
              <a:rPr lang="en-GB" smtClean="0"/>
              <a:t>‹#›</a:t>
            </a:fld>
            <a:endParaRPr lang="en-GB"/>
          </a:p>
        </p:txBody>
      </p:sp>
    </p:spTree>
    <p:extLst>
      <p:ext uri="{BB962C8B-B14F-4D97-AF65-F5344CB8AC3E}">
        <p14:creationId xmlns:p14="http://schemas.microsoft.com/office/powerpoint/2010/main" val="51255446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795C4D-ACA8-401D-9457-E92EBD7FC886}" type="datetimeFigureOut">
              <a:rPr lang="en-GB" smtClean="0"/>
              <a:t>27/02/20</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ADA623-B238-4496-B3A3-D669C63482FE}" type="slidenum">
              <a:rPr lang="en-GB" smtClean="0"/>
              <a:t>‹#›</a:t>
            </a:fld>
            <a:endParaRPr lang="en-GB"/>
          </a:p>
        </p:txBody>
      </p:sp>
    </p:spTree>
    <p:extLst>
      <p:ext uri="{BB962C8B-B14F-4D97-AF65-F5344CB8AC3E}">
        <p14:creationId xmlns:p14="http://schemas.microsoft.com/office/powerpoint/2010/main" val="39676669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20-02-14 at 18.01.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47988"/>
            <a:ext cx="9144000" cy="256265"/>
          </a:xfrm>
          <a:prstGeom prst="rect">
            <a:avLst/>
          </a:prstGeom>
        </p:spPr>
      </p:pic>
      <p:pic>
        <p:nvPicPr>
          <p:cNvPr id="10" name="Picture 9" descr="Screen Shot 2020-02-14 at 18.01.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01735"/>
            <a:ext cx="9144000" cy="256265"/>
          </a:xfrm>
          <a:prstGeom prst="rect">
            <a:avLst/>
          </a:prstGeom>
        </p:spPr>
      </p:pic>
      <p:sp>
        <p:nvSpPr>
          <p:cNvPr id="14" name="TextBox 13"/>
          <p:cNvSpPr txBox="1"/>
          <p:nvPr/>
        </p:nvSpPr>
        <p:spPr>
          <a:xfrm>
            <a:off x="435254" y="4448955"/>
            <a:ext cx="3860302" cy="646331"/>
          </a:xfrm>
          <a:prstGeom prst="rect">
            <a:avLst/>
          </a:prstGeom>
          <a:noFill/>
        </p:spPr>
        <p:txBody>
          <a:bodyPr wrap="none">
            <a:spAutoFit/>
          </a:bodyPr>
          <a:lstStyle/>
          <a:p>
            <a:pPr>
              <a:defRPr/>
            </a:pPr>
            <a:r>
              <a:rPr lang="en-US" b="1" i="1" dirty="0" smtClean="0">
                <a:solidFill>
                  <a:srgbClr val="FFFFFF"/>
                </a:solidFill>
              </a:rPr>
              <a:t>Cambyses</a:t>
            </a:r>
          </a:p>
          <a:p>
            <a:pPr>
              <a:defRPr/>
            </a:pPr>
            <a:r>
              <a:rPr lang="en-US" b="1" i="1" dirty="0">
                <a:solidFill>
                  <a:srgbClr val="FFFFFF"/>
                </a:solidFill>
              </a:rPr>
              <a:t>3</a:t>
            </a:r>
            <a:r>
              <a:rPr lang="en-US" b="1" i="1" dirty="0" smtClean="0">
                <a:solidFill>
                  <a:srgbClr val="FFFFFF"/>
                </a:solidFill>
              </a:rPr>
              <a:t>. Cambyses in the non-Greek Sources</a:t>
            </a:r>
            <a:endParaRPr lang="en-US" b="1" i="1" dirty="0">
              <a:solidFill>
                <a:srgbClr val="FFFFFF"/>
              </a:solidFill>
            </a:endParaRPr>
          </a:p>
        </p:txBody>
      </p:sp>
      <p:pic>
        <p:nvPicPr>
          <p:cNvPr id="3" name="Picture 2" descr="Screen Shot 2020-02-27 at 11.41.0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39047" cy="6858000"/>
          </a:xfrm>
          <a:prstGeom prst="rect">
            <a:avLst/>
          </a:prstGeom>
        </p:spPr>
      </p:pic>
    </p:spTree>
    <p:extLst>
      <p:ext uri="{BB962C8B-B14F-4D97-AF65-F5344CB8AC3E}">
        <p14:creationId xmlns:p14="http://schemas.microsoft.com/office/powerpoint/2010/main" val="180365325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789208" cy="707886"/>
          </a:xfrm>
          <a:prstGeom prst="rect">
            <a:avLst/>
          </a:prstGeom>
          <a:noFill/>
        </p:spPr>
        <p:txBody>
          <a:bodyPr wrap="none" rtlCol="0">
            <a:spAutoFit/>
          </a:bodyPr>
          <a:lstStyle/>
          <a:p>
            <a:r>
              <a:rPr lang="en-GB" sz="4000" b="1" u="sng" dirty="0" smtClean="0"/>
              <a:t>Starter:</a:t>
            </a:r>
            <a:endParaRPr lang="en-GB" sz="4000" b="1" u="sng" dirty="0"/>
          </a:p>
        </p:txBody>
      </p:sp>
      <p:sp>
        <p:nvSpPr>
          <p:cNvPr id="5" name="TextBox 4"/>
          <p:cNvSpPr txBox="1"/>
          <p:nvPr/>
        </p:nvSpPr>
        <p:spPr>
          <a:xfrm>
            <a:off x="1" y="707886"/>
            <a:ext cx="9015210" cy="6001643"/>
          </a:xfrm>
          <a:prstGeom prst="rect">
            <a:avLst/>
          </a:prstGeom>
          <a:noFill/>
        </p:spPr>
        <p:txBody>
          <a:bodyPr wrap="square" rtlCol="0">
            <a:spAutoFit/>
          </a:bodyPr>
          <a:lstStyle/>
          <a:p>
            <a:r>
              <a:rPr lang="en-GB" sz="2400" dirty="0" smtClean="0"/>
              <a:t>Which statements are TRUE and FALSE?</a:t>
            </a:r>
          </a:p>
          <a:p>
            <a:endParaRPr lang="en-GB" sz="2400" dirty="0" smtClean="0"/>
          </a:p>
          <a:p>
            <a:pPr marL="457200" indent="-457200">
              <a:buAutoNum type="arabicParenR"/>
            </a:pPr>
            <a:r>
              <a:rPr lang="en-GB" sz="2400" dirty="0" smtClean="0"/>
              <a:t>Cambyses was respectful of King </a:t>
            </a:r>
            <a:r>
              <a:rPr lang="en-GB" sz="2400" dirty="0" err="1" smtClean="0"/>
              <a:t>Amasis</a:t>
            </a:r>
            <a:r>
              <a:rPr lang="en-GB" sz="2400" dirty="0" smtClean="0"/>
              <a:t>’ body once he had died.</a:t>
            </a:r>
          </a:p>
          <a:p>
            <a:pPr marL="457200" indent="-457200" algn="just">
              <a:buAutoNum type="arabicParenR"/>
            </a:pPr>
            <a:r>
              <a:rPr lang="en-GB" sz="2400" dirty="0" smtClean="0"/>
              <a:t>Cambyses was able to bring the </a:t>
            </a:r>
            <a:r>
              <a:rPr lang="en-GB" sz="2400" dirty="0" err="1" smtClean="0"/>
              <a:t>Phonecian</a:t>
            </a:r>
            <a:r>
              <a:rPr lang="en-GB" sz="2400" dirty="0" smtClean="0"/>
              <a:t> navy into the Persian empire.</a:t>
            </a:r>
          </a:p>
          <a:p>
            <a:pPr marL="457200" indent="-457200" algn="just">
              <a:buAutoNum type="arabicParenR"/>
            </a:pPr>
            <a:r>
              <a:rPr lang="en-GB" sz="2400" dirty="0" smtClean="0"/>
              <a:t>According to the </a:t>
            </a:r>
            <a:r>
              <a:rPr lang="en-GB" sz="2400" dirty="0" err="1" smtClean="0"/>
              <a:t>Nabonidus</a:t>
            </a:r>
            <a:r>
              <a:rPr lang="en-GB" sz="2400" dirty="0" smtClean="0"/>
              <a:t> Chronicle, Cambyses killed the holy </a:t>
            </a:r>
            <a:r>
              <a:rPr lang="en-GB" sz="2400" dirty="0" err="1" smtClean="0"/>
              <a:t>Apis</a:t>
            </a:r>
            <a:r>
              <a:rPr lang="en-GB" sz="2400" dirty="0" smtClean="0"/>
              <a:t> Bull.</a:t>
            </a:r>
          </a:p>
          <a:p>
            <a:pPr marL="457200" indent="-457200" algn="just">
              <a:buAutoNum type="arabicParenR"/>
            </a:pPr>
            <a:r>
              <a:rPr lang="en-GB" sz="2400" dirty="0" smtClean="0"/>
              <a:t>Cambyses dreamt that </a:t>
            </a:r>
            <a:r>
              <a:rPr lang="en-GB" sz="2400" dirty="0" err="1" smtClean="0"/>
              <a:t>Smerdis</a:t>
            </a:r>
            <a:r>
              <a:rPr lang="en-GB" sz="2400" dirty="0" smtClean="0"/>
              <a:t> sat on a throne and his head touched the sky. Cambyses sent him into exile. </a:t>
            </a:r>
          </a:p>
          <a:p>
            <a:pPr marL="457200" indent="-457200" algn="just">
              <a:buAutoNum type="arabicParenR"/>
            </a:pPr>
            <a:r>
              <a:rPr lang="en-GB" sz="2400" dirty="0" smtClean="0"/>
              <a:t>The main battle in the Persian invasion of Egypt was </a:t>
            </a:r>
            <a:r>
              <a:rPr lang="en-GB" sz="2400" dirty="0" err="1" smtClean="0"/>
              <a:t>Pelusium</a:t>
            </a:r>
            <a:r>
              <a:rPr lang="en-GB" sz="2400" dirty="0" smtClean="0"/>
              <a:t>. </a:t>
            </a:r>
          </a:p>
          <a:p>
            <a:pPr marL="457200" indent="-457200" algn="just">
              <a:buAutoNum type="arabicParenR"/>
            </a:pPr>
            <a:r>
              <a:rPr lang="en-GB" sz="2400" dirty="0" smtClean="0"/>
              <a:t>According to Herodotus Cambyses lost an army of 50,000 in the desert.</a:t>
            </a:r>
          </a:p>
          <a:p>
            <a:pPr marL="457200" indent="-457200" algn="just">
              <a:buAutoNum type="arabicParenR"/>
            </a:pPr>
            <a:r>
              <a:rPr lang="en-GB" sz="2400" dirty="0" smtClean="0"/>
              <a:t>Cambyses ruled the Persian empire for only 8 years.</a:t>
            </a:r>
          </a:p>
          <a:p>
            <a:pPr marL="457200" indent="-457200" algn="just">
              <a:buAutoNum type="arabicParenR"/>
            </a:pPr>
            <a:r>
              <a:rPr lang="en-GB" sz="2400" dirty="0" smtClean="0"/>
              <a:t>The Egyptians had previously had an alliance with the </a:t>
            </a:r>
            <a:r>
              <a:rPr lang="en-GB" sz="2400" dirty="0" err="1" smtClean="0"/>
              <a:t>Lydians</a:t>
            </a:r>
            <a:r>
              <a:rPr lang="en-GB" sz="2400" dirty="0" smtClean="0"/>
              <a:t>.</a:t>
            </a:r>
          </a:p>
          <a:p>
            <a:pPr marL="457200" indent="-457200" algn="just">
              <a:buAutoNum type="arabicParenR"/>
            </a:pPr>
            <a:r>
              <a:rPr lang="en-GB" sz="2400" dirty="0" smtClean="0"/>
              <a:t>Cambyses was respectful of the </a:t>
            </a:r>
            <a:r>
              <a:rPr lang="en-GB" sz="2400" dirty="0" err="1" smtClean="0"/>
              <a:t>Apis</a:t>
            </a:r>
            <a:r>
              <a:rPr lang="en-GB" sz="2400" dirty="0" smtClean="0"/>
              <a:t> bull </a:t>
            </a:r>
          </a:p>
          <a:p>
            <a:pPr marL="457200" indent="-457200" algn="just">
              <a:buAutoNum type="arabicParenR"/>
            </a:pPr>
            <a:endParaRPr lang="en-GB" sz="2400" dirty="0"/>
          </a:p>
        </p:txBody>
      </p:sp>
    </p:spTree>
    <p:extLst>
      <p:ext uri="{BB962C8B-B14F-4D97-AF65-F5344CB8AC3E}">
        <p14:creationId xmlns:p14="http://schemas.microsoft.com/office/powerpoint/2010/main" val="396039044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5" name="TextBox 4"/>
          <p:cNvSpPr txBox="1"/>
          <p:nvPr/>
        </p:nvSpPr>
        <p:spPr>
          <a:xfrm>
            <a:off x="155054" y="2186988"/>
            <a:ext cx="3023680" cy="3139321"/>
          </a:xfrm>
          <a:prstGeom prst="rect">
            <a:avLst/>
          </a:prstGeom>
          <a:solidFill>
            <a:srgbClr val="FCC02E"/>
          </a:solidFill>
          <a:ln>
            <a:noFill/>
          </a:ln>
          <a:scene3d>
            <a:camera prst="orthographicFront"/>
            <a:lightRig rig="threePt" dir="t"/>
          </a:scene3d>
          <a:sp3d>
            <a:bevelT/>
          </a:sp3d>
        </p:spPr>
        <p:txBody>
          <a:bodyPr wrap="square">
            <a:spAutoFit/>
          </a:bodyPr>
          <a:lstStyle/>
          <a:p>
            <a:pPr defTabSz="514350">
              <a:defRPr/>
            </a:pPr>
            <a:r>
              <a:rPr lang="en-GB" b="1" dirty="0">
                <a:solidFill>
                  <a:prstClr val="black"/>
                </a:solidFill>
                <a:latin typeface="Calibri" panose="020F0502020204030204"/>
                <a:cs typeface="Arial" panose="020B0604020202020204" pitchFamily="34" charset="0"/>
              </a:rPr>
              <a:t>Lesson Objectives:</a:t>
            </a:r>
          </a:p>
          <a:p>
            <a:pPr marL="457200" indent="-457200">
              <a:buAutoNum type="arabicParenR"/>
            </a:pPr>
            <a:r>
              <a:rPr lang="en-GB" dirty="0"/>
              <a:t>To know the details of how Cambyses is presented in the non Greek sources</a:t>
            </a:r>
          </a:p>
          <a:p>
            <a:pPr marL="457200" indent="-457200">
              <a:buAutoNum type="arabicParenR"/>
            </a:pPr>
            <a:r>
              <a:rPr lang="en-GB" dirty="0"/>
              <a:t>To compare Cambyses in both sets of ancient sources.</a:t>
            </a:r>
          </a:p>
          <a:p>
            <a:pPr marL="457200" indent="-457200">
              <a:buAutoNum type="arabicParenR"/>
            </a:pPr>
            <a:r>
              <a:rPr lang="en-GB" dirty="0"/>
              <a:t>To understand why there is a difference in the sources</a:t>
            </a:r>
          </a:p>
        </p:txBody>
      </p:sp>
      <p:sp>
        <p:nvSpPr>
          <p:cNvPr id="7" name="TextBox 6"/>
          <p:cNvSpPr txBox="1"/>
          <p:nvPr/>
        </p:nvSpPr>
        <p:spPr>
          <a:xfrm>
            <a:off x="-1" y="111248"/>
            <a:ext cx="6978317" cy="1323439"/>
          </a:xfrm>
          <a:prstGeom prst="rect">
            <a:avLst/>
          </a:prstGeom>
          <a:noFill/>
        </p:spPr>
        <p:txBody>
          <a:bodyPr wrap="square" rtlCol="0">
            <a:spAutoFit/>
          </a:bodyPr>
          <a:lstStyle/>
          <a:p>
            <a:pPr algn="ctr"/>
            <a:r>
              <a:rPr lang="en-GB" sz="3300" b="1" u="sng" dirty="0"/>
              <a:t>Title: </a:t>
            </a:r>
            <a:r>
              <a:rPr lang="en-GB" sz="4000" b="1" u="sng" dirty="0" smtClean="0"/>
              <a:t>Cambyses in the non-Greek sources</a:t>
            </a:r>
            <a:endParaRPr lang="en-GB" sz="3000" b="1" u="sng" dirty="0">
              <a:latin typeface="Century Gothic" panose="020B0502020202020204" pitchFamily="34" charset="0"/>
            </a:endParaRPr>
          </a:p>
        </p:txBody>
      </p:sp>
      <p:sp>
        <p:nvSpPr>
          <p:cNvPr id="20" name="TextBox 19"/>
          <p:cNvSpPr txBox="1"/>
          <p:nvPr/>
        </p:nvSpPr>
        <p:spPr>
          <a:xfrm>
            <a:off x="6674840" y="137030"/>
            <a:ext cx="2300002" cy="369332"/>
          </a:xfrm>
          <a:prstGeom prst="rect">
            <a:avLst/>
          </a:prstGeom>
          <a:noFill/>
        </p:spPr>
        <p:txBody>
          <a:bodyPr wrap="square" rtlCol="0">
            <a:spAutoFit/>
          </a:bodyPr>
          <a:lstStyle/>
          <a:p>
            <a:pPr algn="r"/>
            <a:fld id="{3C3CF9CA-01E0-44F4-86AE-C98869E16A83}" type="datetime4">
              <a:rPr lang="en-GB" b="1" u="sng">
                <a:latin typeface="Century Gothic" panose="020B0502020202020204" pitchFamily="34" charset="0"/>
              </a:rPr>
              <a:t>February 27, 2020</a:t>
            </a:fld>
            <a:endParaRPr lang="en-GB" sz="1350" b="1" u="sng" dirty="0">
              <a:latin typeface="Century Gothic" panose="020B0502020202020204" pitchFamily="34" charset="0"/>
            </a:endParaRPr>
          </a:p>
        </p:txBody>
      </p:sp>
      <p:sp>
        <p:nvSpPr>
          <p:cNvPr id="19" name="TextBox 18"/>
          <p:cNvSpPr txBox="1"/>
          <p:nvPr/>
        </p:nvSpPr>
        <p:spPr>
          <a:xfrm>
            <a:off x="5193246" y="849912"/>
            <a:ext cx="3874777" cy="584775"/>
          </a:xfrm>
          <a:prstGeom prst="rect">
            <a:avLst/>
          </a:prstGeom>
          <a:solidFill>
            <a:srgbClr val="FCC02E"/>
          </a:solidFill>
          <a:ln>
            <a:noFill/>
          </a:ln>
          <a:scene3d>
            <a:camera prst="orthographicFront"/>
            <a:lightRig rig="threePt" dir="t"/>
          </a:scene3d>
          <a:sp3d>
            <a:bevelT/>
          </a:sp3d>
        </p:spPr>
        <p:txBody>
          <a:bodyPr wrap="square">
            <a:spAutoFit/>
          </a:bodyPr>
          <a:lstStyle/>
          <a:p>
            <a:pPr>
              <a:defRPr/>
            </a:pPr>
            <a:r>
              <a:rPr lang="en-GB" sz="1600" b="1" dirty="0">
                <a:solidFill>
                  <a:prstClr val="black"/>
                </a:solidFill>
                <a:latin typeface="Calibri" panose="020F0502020204030204"/>
                <a:cs typeface="Arial" panose="020B0604020202020204" pitchFamily="34" charset="0"/>
              </a:rPr>
              <a:t>RRR:  </a:t>
            </a:r>
            <a:r>
              <a:rPr lang="en-GB" sz="1600" b="1" dirty="0" smtClean="0">
                <a:solidFill>
                  <a:prstClr val="black"/>
                </a:solidFill>
                <a:latin typeface="Calibri" panose="020F0502020204030204"/>
                <a:cs typeface="Arial" panose="020B0604020202020204" pitchFamily="34" charset="0"/>
              </a:rPr>
              <a:t>How does </a:t>
            </a:r>
            <a:r>
              <a:rPr lang="en-GB" sz="1600" b="1" dirty="0" err="1" smtClean="0">
                <a:solidFill>
                  <a:prstClr val="black"/>
                </a:solidFill>
                <a:latin typeface="Calibri" panose="020F0502020204030204"/>
                <a:cs typeface="Arial" panose="020B0604020202020204" pitchFamily="34" charset="0"/>
              </a:rPr>
              <a:t>Udjahossrene</a:t>
            </a:r>
            <a:r>
              <a:rPr lang="en-GB" sz="1600" b="1" dirty="0" smtClean="0">
                <a:solidFill>
                  <a:prstClr val="black"/>
                </a:solidFill>
                <a:latin typeface="Calibri" panose="020F0502020204030204"/>
                <a:cs typeface="Arial" panose="020B0604020202020204" pitchFamily="34" charset="0"/>
              </a:rPr>
              <a:t> present Cambyses in his writings?</a:t>
            </a:r>
            <a:endParaRPr lang="en-GB" sz="1600" dirty="0">
              <a:solidFill>
                <a:prstClr val="black"/>
              </a:solidFill>
              <a:latin typeface="Calibri" panose="020F0502020204030204"/>
              <a:cs typeface="Arial" panose="020B0604020202020204" pitchFamily="34" charset="0"/>
            </a:endParaRPr>
          </a:p>
        </p:txBody>
      </p:sp>
      <p:pic>
        <p:nvPicPr>
          <p:cNvPr id="4" name="Picture 3"/>
          <p:cNvPicPr>
            <a:picLocks noChangeAspect="1"/>
          </p:cNvPicPr>
          <p:nvPr/>
        </p:nvPicPr>
        <p:blipFill>
          <a:blip r:embed="rId3"/>
          <a:stretch>
            <a:fillRect/>
          </a:stretch>
        </p:blipFill>
        <p:spPr>
          <a:xfrm>
            <a:off x="6207446" y="2594805"/>
            <a:ext cx="2594507" cy="3348843"/>
          </a:xfrm>
          <a:prstGeom prst="rect">
            <a:avLst/>
          </a:prstGeom>
        </p:spPr>
      </p:pic>
      <p:pic>
        <p:nvPicPr>
          <p:cNvPr id="6" name="Picture 5"/>
          <p:cNvPicPr>
            <a:picLocks noChangeAspect="1"/>
          </p:cNvPicPr>
          <p:nvPr/>
        </p:nvPicPr>
        <p:blipFill>
          <a:blip r:embed="rId4"/>
          <a:stretch>
            <a:fillRect/>
          </a:stretch>
        </p:blipFill>
        <p:spPr>
          <a:xfrm>
            <a:off x="3444492" y="1619793"/>
            <a:ext cx="2534635" cy="3830683"/>
          </a:xfrm>
          <a:prstGeom prst="rect">
            <a:avLst/>
          </a:prstGeom>
        </p:spPr>
      </p:pic>
    </p:spTree>
    <p:extLst>
      <p:ext uri="{BB962C8B-B14F-4D97-AF65-F5344CB8AC3E}">
        <p14:creationId xmlns:p14="http://schemas.microsoft.com/office/powerpoint/2010/main" val="41488993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43754"/>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GB" sz="4950" b="1" u="sng" dirty="0"/>
              <a:t>Cambyses and the </a:t>
            </a:r>
            <a:r>
              <a:rPr lang="en-GB" sz="4950" b="1" u="sng" dirty="0" err="1"/>
              <a:t>Apis</a:t>
            </a:r>
            <a:r>
              <a:rPr lang="en-GB" sz="4950" b="1" u="sng" dirty="0"/>
              <a:t> Bull</a:t>
            </a:r>
          </a:p>
        </p:txBody>
      </p:sp>
      <p:sp>
        <p:nvSpPr>
          <p:cNvPr id="3" name="Content Placeholder 2"/>
          <p:cNvSpPr>
            <a:spLocks noGrp="1"/>
          </p:cNvSpPr>
          <p:nvPr>
            <p:ph idx="1"/>
          </p:nvPr>
        </p:nvSpPr>
        <p:spPr>
          <a:xfrm>
            <a:off x="0" y="857250"/>
            <a:ext cx="6869872" cy="1171140"/>
          </a:xfrm>
        </p:spPr>
        <p:txBody>
          <a:bodyPr>
            <a:normAutofit/>
          </a:bodyPr>
          <a:lstStyle/>
          <a:p>
            <a:pPr marL="0" indent="0">
              <a:buNone/>
            </a:pPr>
            <a:r>
              <a:rPr lang="en-GB" sz="1800" dirty="0"/>
              <a:t>For Herodotus, and most of the Egyptians, this was the beginning of the height of Cambyses’ madness. Herodotus tells us of other events that supposedly happened, which in his mind prove Cambyses was insane.</a:t>
            </a:r>
          </a:p>
        </p:txBody>
      </p:sp>
      <p:pic>
        <p:nvPicPr>
          <p:cNvPr id="4" name="Picture 3"/>
          <p:cNvPicPr>
            <a:picLocks noChangeAspect="1"/>
          </p:cNvPicPr>
          <p:nvPr/>
        </p:nvPicPr>
        <p:blipFill>
          <a:blip r:embed="rId2"/>
          <a:stretch>
            <a:fillRect/>
          </a:stretch>
        </p:blipFill>
        <p:spPr>
          <a:xfrm>
            <a:off x="6935273" y="857250"/>
            <a:ext cx="2208727" cy="3110248"/>
          </a:xfrm>
          <a:prstGeom prst="rect">
            <a:avLst/>
          </a:prstGeom>
        </p:spPr>
      </p:pic>
      <p:sp>
        <p:nvSpPr>
          <p:cNvPr id="5" name="Rectangle 4"/>
          <p:cNvSpPr/>
          <p:nvPr/>
        </p:nvSpPr>
        <p:spPr>
          <a:xfrm>
            <a:off x="6935273" y="3967498"/>
            <a:ext cx="2208727" cy="289050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600" b="1" u="sng" dirty="0" err="1"/>
              <a:t>Apis</a:t>
            </a:r>
            <a:r>
              <a:rPr lang="en-GB" sz="1600" b="1" u="sng" dirty="0"/>
              <a:t> Bull</a:t>
            </a:r>
            <a:r>
              <a:rPr lang="en-GB" sz="1600" dirty="0"/>
              <a:t>: a scared bull of Egyptian religion which Cambyses fatally wounded. Ptah was an important creator god for the Egyptians, and particularly associated with Memphis. People rejoiced when a new </a:t>
            </a:r>
            <a:r>
              <a:rPr lang="en-GB" sz="1600" dirty="0" err="1"/>
              <a:t>Apis</a:t>
            </a:r>
            <a:r>
              <a:rPr lang="en-GB" sz="1600" dirty="0"/>
              <a:t> bull was identified </a:t>
            </a:r>
          </a:p>
        </p:txBody>
      </p:sp>
      <p:sp>
        <p:nvSpPr>
          <p:cNvPr id="8" name="Rounded Rectangle 7"/>
          <p:cNvSpPr/>
          <p:nvPr/>
        </p:nvSpPr>
        <p:spPr>
          <a:xfrm>
            <a:off x="65400" y="1960196"/>
            <a:ext cx="6804471" cy="16050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600" dirty="0"/>
              <a:t>1. Cambyses apparently has his own brother murdered after he has a dream that </a:t>
            </a:r>
            <a:r>
              <a:rPr lang="en-GB" sz="1600" dirty="0" err="1"/>
              <a:t>Bardiya</a:t>
            </a:r>
            <a:r>
              <a:rPr lang="en-GB" sz="1600" dirty="0"/>
              <a:t>/ </a:t>
            </a:r>
            <a:r>
              <a:rPr lang="en-GB" sz="1600" dirty="0" err="1"/>
              <a:t>Smerdis</a:t>
            </a:r>
            <a:r>
              <a:rPr lang="en-GB" sz="1600" dirty="0"/>
              <a:t> was sitting on a throne with his head touching the sky. Cambyses had already been jealous of his brother, and had sent him from Egypt back to Persia, and interpreted this dream to mean tat </a:t>
            </a:r>
            <a:r>
              <a:rPr lang="en-GB" sz="1600" dirty="0" err="1"/>
              <a:t>Bardiya</a:t>
            </a:r>
            <a:r>
              <a:rPr lang="en-GB" sz="1600" dirty="0"/>
              <a:t>/ </a:t>
            </a:r>
            <a:r>
              <a:rPr lang="en-GB" sz="1600" dirty="0" err="1"/>
              <a:t>Smerdis</a:t>
            </a:r>
            <a:r>
              <a:rPr lang="en-GB" sz="1600" dirty="0"/>
              <a:t> would try to kill him. So he sent his most-trusted advisor, </a:t>
            </a:r>
            <a:r>
              <a:rPr lang="en-GB" sz="1600" dirty="0" err="1"/>
              <a:t>Prexaspes</a:t>
            </a:r>
            <a:r>
              <a:rPr lang="en-GB" sz="1600" dirty="0"/>
              <a:t>, to kill </a:t>
            </a:r>
            <a:r>
              <a:rPr lang="en-GB" sz="1600" dirty="0" err="1"/>
              <a:t>Bardiya</a:t>
            </a:r>
            <a:r>
              <a:rPr lang="en-GB" sz="1600" dirty="0"/>
              <a:t>/ </a:t>
            </a:r>
            <a:r>
              <a:rPr lang="en-GB" sz="1600" dirty="0" err="1"/>
              <a:t>Smerdis</a:t>
            </a:r>
            <a:r>
              <a:rPr lang="en-GB" sz="1600" dirty="0"/>
              <a:t>.</a:t>
            </a:r>
          </a:p>
        </p:txBody>
      </p:sp>
      <p:sp>
        <p:nvSpPr>
          <p:cNvPr id="9" name="Rounded Rectangle 8"/>
          <p:cNvSpPr/>
          <p:nvPr/>
        </p:nvSpPr>
        <p:spPr>
          <a:xfrm>
            <a:off x="65400" y="3704399"/>
            <a:ext cx="6804471" cy="152695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600" dirty="0"/>
              <a:t>2. Cambyses had his sister killed, for referencing their brother’s murder; Herodotus does not tell us her name, but does tell us that she was also one of Cambyses’ wives. It was not Persian tradition for siblings to marry, but it was accepted in Egypt and Cyrus had encouraged it to keep power in the family. One version of the murder states that Cambyses kicked her to death while pregnant.</a:t>
            </a:r>
          </a:p>
        </p:txBody>
      </p:sp>
      <p:sp>
        <p:nvSpPr>
          <p:cNvPr id="10" name="Rounded Rectangle 9"/>
          <p:cNvSpPr/>
          <p:nvPr/>
        </p:nvSpPr>
        <p:spPr>
          <a:xfrm>
            <a:off x="65401" y="5370490"/>
            <a:ext cx="6804471" cy="142308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1600" dirty="0"/>
              <a:t>3. Cambyses was dishonoured the Egyptian gods in other ways. Herodotus records; “all this may pass for a sample of the </a:t>
            </a:r>
            <a:r>
              <a:rPr lang="en-GB" sz="1600" dirty="0" err="1"/>
              <a:t>manical</a:t>
            </a:r>
            <a:r>
              <a:rPr lang="en-GB" sz="1600" dirty="0"/>
              <a:t> savagery with which Cambyses treated the Persians and his allies during his stay in Memphis; amongst other things, he broke into ancient tombs and examined the bodies, and even entered the temple of Hephaestus and jeered at the god’s statue”. </a:t>
            </a:r>
          </a:p>
        </p:txBody>
      </p:sp>
    </p:spTree>
    <p:extLst>
      <p:ext uri="{BB962C8B-B14F-4D97-AF65-F5344CB8AC3E}">
        <p14:creationId xmlns:p14="http://schemas.microsoft.com/office/powerpoint/2010/main" val="28430077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68191" y="0"/>
            <a:ext cx="6290183" cy="523220"/>
          </a:xfrm>
          <a:prstGeom prst="rect">
            <a:avLst/>
          </a:prstGeom>
          <a:noFill/>
        </p:spPr>
        <p:txBody>
          <a:bodyPr wrap="none" rtlCol="0">
            <a:spAutoFit/>
          </a:bodyPr>
          <a:lstStyle/>
          <a:p>
            <a:r>
              <a:rPr lang="en-GB" sz="2800" b="1" dirty="0" smtClean="0"/>
              <a:t>Cambyses: two sides of the same story….</a:t>
            </a:r>
            <a:endParaRPr lang="en-GB" sz="2800" b="1" dirty="0"/>
          </a:p>
        </p:txBody>
      </p:sp>
      <p:sp>
        <p:nvSpPr>
          <p:cNvPr id="3" name="TextBox 2"/>
          <p:cNvSpPr txBox="1"/>
          <p:nvPr/>
        </p:nvSpPr>
        <p:spPr>
          <a:xfrm>
            <a:off x="0" y="695460"/>
            <a:ext cx="6542468" cy="30469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GB" sz="2400" dirty="0" smtClean="0"/>
              <a:t>HERODOTUS:</a:t>
            </a:r>
          </a:p>
          <a:p>
            <a:pPr marL="342900" indent="-342900">
              <a:buFont typeface="Arial" panose="020B0604020202020204" pitchFamily="34" charset="0"/>
              <a:buChar char="•"/>
            </a:pPr>
            <a:r>
              <a:rPr lang="en-GB" sz="2400" dirty="0"/>
              <a:t>W</a:t>
            </a:r>
            <a:r>
              <a:rPr lang="en-GB" sz="2400" dirty="0" smtClean="0"/>
              <a:t>orking from very biased Egyptian sources. </a:t>
            </a:r>
          </a:p>
          <a:p>
            <a:pPr marL="342900" indent="-342900" algn="just">
              <a:buFont typeface="Arial" panose="020B0604020202020204" pitchFamily="34" charset="0"/>
              <a:buChar char="•"/>
            </a:pPr>
            <a:r>
              <a:rPr lang="en-GB" sz="2400" dirty="0" smtClean="0"/>
              <a:t>These sources were probably priests and temple administrators who hated Cambyses. </a:t>
            </a:r>
          </a:p>
          <a:p>
            <a:pPr marL="342900" indent="-342900" algn="just">
              <a:buFont typeface="Arial" panose="020B0604020202020204" pitchFamily="34" charset="0"/>
              <a:buChar char="•"/>
            </a:pPr>
            <a:r>
              <a:rPr lang="en-GB" sz="2400" dirty="0" smtClean="0"/>
              <a:t>Cambyses had forced them to pay taxes that previously they had avoided paying. </a:t>
            </a:r>
          </a:p>
          <a:p>
            <a:pPr marL="342900" indent="-342900" algn="just">
              <a:buFont typeface="Arial" panose="020B0604020202020204" pitchFamily="34" charset="0"/>
              <a:buChar char="•"/>
            </a:pPr>
            <a:r>
              <a:rPr lang="en-GB" sz="2400" dirty="0" smtClean="0"/>
              <a:t>Herodotus was also very uncritical of the stories he heard and was inclined to believe them. </a:t>
            </a:r>
            <a:endParaRPr lang="en-GB"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42468" y="695460"/>
            <a:ext cx="2601532" cy="3046988"/>
          </a:xfrm>
          <a:prstGeom prst="rect">
            <a:avLst/>
          </a:prstGeom>
        </p:spPr>
      </p:pic>
      <p:sp>
        <p:nvSpPr>
          <p:cNvPr id="5" name="TextBox 4"/>
          <p:cNvSpPr txBox="1"/>
          <p:nvPr/>
        </p:nvSpPr>
        <p:spPr>
          <a:xfrm>
            <a:off x="2601532" y="3626538"/>
            <a:ext cx="6542468" cy="2677656"/>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n-GB" sz="2400" dirty="0" smtClean="0"/>
              <a:t>UDJAHORRESNE:</a:t>
            </a:r>
          </a:p>
          <a:p>
            <a:pPr marL="342900" indent="-342900" algn="just">
              <a:buFont typeface="Arial" panose="020B0604020202020204" pitchFamily="34" charset="0"/>
              <a:buChar char="•"/>
            </a:pPr>
            <a:r>
              <a:rPr lang="en-GB" sz="2400" dirty="0" smtClean="0"/>
              <a:t>An Egyptian official who switched to the Persian side after Cambyses invaded Egypt.</a:t>
            </a:r>
          </a:p>
          <a:p>
            <a:pPr marL="342900" indent="-342900" algn="just">
              <a:buFont typeface="Arial" panose="020B0604020202020204" pitchFamily="34" charset="0"/>
              <a:buChar char="•"/>
            </a:pPr>
            <a:r>
              <a:rPr lang="en-GB" sz="2400" dirty="0" smtClean="0"/>
              <a:t>He became an advisor to Cambyses and later to Darius too. </a:t>
            </a:r>
          </a:p>
          <a:p>
            <a:pPr marL="342900" indent="-342900" algn="just">
              <a:buFont typeface="Arial" panose="020B0604020202020204" pitchFamily="34" charset="0"/>
              <a:buChar char="•"/>
            </a:pPr>
            <a:r>
              <a:rPr lang="en-GB" sz="2400" dirty="0" smtClean="0"/>
              <a:t>He was keen to praise his own and Persian achievements. </a:t>
            </a:r>
            <a:endParaRPr lang="en-GB" sz="24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26539"/>
            <a:ext cx="2601532" cy="2677656"/>
          </a:xfrm>
          <a:prstGeom prst="rect">
            <a:avLst/>
          </a:prstGeom>
        </p:spPr>
      </p:pic>
      <p:sp>
        <p:nvSpPr>
          <p:cNvPr id="7" name="TextBox 6"/>
          <p:cNvSpPr txBox="1"/>
          <p:nvPr/>
        </p:nvSpPr>
        <p:spPr>
          <a:xfrm>
            <a:off x="1159836" y="6304194"/>
            <a:ext cx="6906891" cy="461665"/>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none" rtlCol="0">
            <a:spAutoFit/>
          </a:bodyPr>
          <a:lstStyle/>
          <a:p>
            <a:r>
              <a:rPr lang="en-GB" sz="2400" b="1" dirty="0" smtClean="0"/>
              <a:t>TASK: Which of the two sides do you believe is true? </a:t>
            </a:r>
            <a:endParaRPr lang="en-GB" sz="2400" b="1" dirty="0"/>
          </a:p>
        </p:txBody>
      </p:sp>
    </p:spTree>
    <p:extLst>
      <p:ext uri="{BB962C8B-B14F-4D97-AF65-F5344CB8AC3E}">
        <p14:creationId xmlns:p14="http://schemas.microsoft.com/office/powerpoint/2010/main" val="21528597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9131121" cy="643944"/>
          </a:xfrm>
        </p:spPr>
        <p:style>
          <a:lnRef idx="0">
            <a:schemeClr val="accent5"/>
          </a:lnRef>
          <a:fillRef idx="3">
            <a:schemeClr val="accent5"/>
          </a:fillRef>
          <a:effectRef idx="3">
            <a:schemeClr val="accent5"/>
          </a:effectRef>
          <a:fontRef idx="minor">
            <a:schemeClr val="lt1"/>
          </a:fontRef>
        </p:style>
        <p:txBody>
          <a:bodyPr>
            <a:normAutofit fontScale="90000"/>
          </a:bodyPr>
          <a:lstStyle/>
          <a:p>
            <a:r>
              <a:rPr lang="en-GB" sz="4400" b="1" u="sng" dirty="0" smtClean="0"/>
              <a:t>Task 1 – positive reports of Cambyses!</a:t>
            </a:r>
            <a:endParaRPr lang="en-GB" sz="4400" b="1" u="sng" dirty="0"/>
          </a:p>
        </p:txBody>
      </p:sp>
      <p:sp>
        <p:nvSpPr>
          <p:cNvPr id="3" name="Content Placeholder 2"/>
          <p:cNvSpPr>
            <a:spLocks noGrp="1"/>
          </p:cNvSpPr>
          <p:nvPr>
            <p:ph idx="1"/>
          </p:nvPr>
        </p:nvSpPr>
        <p:spPr>
          <a:xfrm>
            <a:off x="90152" y="757646"/>
            <a:ext cx="8950817" cy="4992771"/>
          </a:xfrm>
        </p:spPr>
        <p:txBody>
          <a:bodyPr>
            <a:normAutofit/>
          </a:bodyPr>
          <a:lstStyle/>
          <a:p>
            <a:pPr marL="0" indent="0">
              <a:buNone/>
            </a:pPr>
            <a:r>
              <a:rPr lang="en-GB" sz="2000" b="1" dirty="0" smtClean="0"/>
              <a:t>Use the OCR textbook p26-28. Read first as a class, then answer the following questions;</a:t>
            </a:r>
            <a:endParaRPr lang="en-GB" sz="2000" dirty="0" smtClean="0"/>
          </a:p>
          <a:p>
            <a:pPr marL="457200" indent="-457200" algn="just">
              <a:buAutoNum type="arabicParenR"/>
            </a:pPr>
            <a:r>
              <a:rPr lang="en-GB" sz="2000" dirty="0" smtClean="0"/>
              <a:t>What does the discovery of the </a:t>
            </a:r>
            <a:r>
              <a:rPr lang="en-GB" sz="2000" dirty="0" err="1" smtClean="0"/>
              <a:t>Serapeum</a:t>
            </a:r>
            <a:r>
              <a:rPr lang="en-GB" sz="2000" dirty="0" smtClean="0"/>
              <a:t> temple suggest about how Cambyses had treated the </a:t>
            </a:r>
            <a:r>
              <a:rPr lang="en-GB" sz="2000" dirty="0" err="1" smtClean="0"/>
              <a:t>Apis</a:t>
            </a:r>
            <a:r>
              <a:rPr lang="en-GB" sz="2000" dirty="0" smtClean="0"/>
              <a:t> Bull? – </a:t>
            </a:r>
            <a:r>
              <a:rPr lang="en-GB" sz="1800" i="1" dirty="0" smtClean="0"/>
              <a:t>think about; does it suggest the same good things that </a:t>
            </a:r>
            <a:r>
              <a:rPr lang="en-GB" sz="1800" i="1" dirty="0" err="1" smtClean="0"/>
              <a:t>Udjahorresne</a:t>
            </a:r>
            <a:r>
              <a:rPr lang="en-GB" sz="1800" i="1" dirty="0" smtClean="0"/>
              <a:t> suggested?</a:t>
            </a:r>
          </a:p>
          <a:p>
            <a:pPr marL="457200" indent="-457200" algn="just">
              <a:buAutoNum type="arabicParenR"/>
            </a:pPr>
            <a:endParaRPr lang="en-GB" sz="1800" i="1" dirty="0" smtClean="0"/>
          </a:p>
          <a:p>
            <a:pPr marL="457200" indent="-457200" algn="just">
              <a:buAutoNum type="arabicParenR"/>
            </a:pPr>
            <a:r>
              <a:rPr lang="en-GB" sz="2000" dirty="0" smtClean="0"/>
              <a:t>How does this compare with what Herodotus tells us Cambyses did to the </a:t>
            </a:r>
            <a:r>
              <a:rPr lang="en-GB" sz="2000" dirty="0" err="1" smtClean="0"/>
              <a:t>Apis</a:t>
            </a:r>
            <a:r>
              <a:rPr lang="en-GB" sz="2000" dirty="0" smtClean="0"/>
              <a:t> Bull? </a:t>
            </a:r>
            <a:r>
              <a:rPr lang="en-GB" sz="1800" dirty="0" smtClean="0"/>
              <a:t>–</a:t>
            </a:r>
            <a:r>
              <a:rPr lang="en-GB" sz="1800" i="1" dirty="0" smtClean="0"/>
              <a:t>think about; is this very different from that Herodotus tells us?</a:t>
            </a:r>
          </a:p>
          <a:p>
            <a:pPr marL="457200" indent="-457200" algn="just">
              <a:buAutoNum type="arabicParenR"/>
            </a:pPr>
            <a:endParaRPr lang="en-GB" sz="2000" i="1" dirty="0" smtClean="0"/>
          </a:p>
          <a:p>
            <a:pPr marL="457200" indent="-457200" algn="just">
              <a:buAutoNum type="arabicParenR"/>
            </a:pPr>
            <a:r>
              <a:rPr lang="en-GB" sz="2000" dirty="0" smtClean="0"/>
              <a:t>What positives does </a:t>
            </a:r>
            <a:r>
              <a:rPr lang="en-GB" sz="2000" dirty="0" err="1" smtClean="0"/>
              <a:t>Udjahorresne</a:t>
            </a:r>
            <a:r>
              <a:rPr lang="en-GB" sz="2000" dirty="0" smtClean="0"/>
              <a:t> give us about Cambyses’ rule of Egypt? – </a:t>
            </a:r>
            <a:r>
              <a:rPr lang="en-GB" sz="1800" i="1" dirty="0" smtClean="0"/>
              <a:t>make a list of these</a:t>
            </a:r>
          </a:p>
          <a:p>
            <a:pPr marL="457200" indent="-457200" algn="just">
              <a:buAutoNum type="arabicParenR"/>
            </a:pPr>
            <a:endParaRPr lang="en-GB" sz="1800" i="1" dirty="0" smtClean="0"/>
          </a:p>
          <a:p>
            <a:pPr marL="457200" indent="-457200" algn="just">
              <a:buAutoNum type="arabicParenR"/>
            </a:pPr>
            <a:r>
              <a:rPr lang="en-GB" sz="2000" dirty="0" smtClean="0"/>
              <a:t>Overall how would you describe Cambyses as a ruler from these two sources? </a:t>
            </a:r>
            <a:endParaRPr lang="en-GB" sz="2000" dirty="0"/>
          </a:p>
        </p:txBody>
      </p:sp>
      <p:sp>
        <p:nvSpPr>
          <p:cNvPr id="4" name="Rectangle 3"/>
          <p:cNvSpPr/>
          <p:nvPr/>
        </p:nvSpPr>
        <p:spPr>
          <a:xfrm>
            <a:off x="0" y="5750417"/>
            <a:ext cx="9144000" cy="1107583"/>
          </a:xfrm>
          <a:prstGeom prst="rect">
            <a:avLst/>
          </a:prstGeom>
          <a:solidFill>
            <a:schemeClr val="accent5">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2400" b="1" u="sng" dirty="0" smtClean="0"/>
              <a:t>CHALLENGE</a:t>
            </a:r>
            <a:r>
              <a:rPr lang="en-GB" sz="2400" dirty="0" smtClean="0"/>
              <a:t>: What would you identify as the most significant differences between Cambyses and his father, Cyrus, in terms of their style of rule?</a:t>
            </a:r>
            <a:endParaRPr lang="en-GB" sz="2400" dirty="0"/>
          </a:p>
        </p:txBody>
      </p:sp>
    </p:spTree>
    <p:extLst>
      <p:ext uri="{BB962C8B-B14F-4D97-AF65-F5344CB8AC3E}">
        <p14:creationId xmlns:p14="http://schemas.microsoft.com/office/powerpoint/2010/main" val="313397572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9883"/>
          </a:xfrm>
        </p:spPr>
        <p:txBody>
          <a:bodyPr>
            <a:normAutofit/>
          </a:bodyPr>
          <a:lstStyle/>
          <a:p>
            <a:pPr algn="ctr"/>
            <a:r>
              <a:rPr lang="en-GB" sz="4000" b="1" u="sng" dirty="0" smtClean="0"/>
              <a:t>Task 3</a:t>
            </a:r>
            <a:endParaRPr lang="en-GB" sz="4000" b="1" u="sng" dirty="0"/>
          </a:p>
        </p:txBody>
      </p:sp>
      <p:sp>
        <p:nvSpPr>
          <p:cNvPr id="3" name="Content Placeholder 2"/>
          <p:cNvSpPr>
            <a:spLocks noGrp="1"/>
          </p:cNvSpPr>
          <p:nvPr>
            <p:ph idx="1"/>
          </p:nvPr>
        </p:nvSpPr>
        <p:spPr>
          <a:xfrm>
            <a:off x="193183" y="898345"/>
            <a:ext cx="8783392" cy="5579727"/>
          </a:xfrm>
        </p:spPr>
        <p:txBody>
          <a:bodyPr>
            <a:normAutofit/>
          </a:bodyPr>
          <a:lstStyle/>
          <a:p>
            <a:pPr algn="just"/>
            <a:r>
              <a:rPr lang="en-GB" sz="2400" dirty="0" smtClean="0"/>
              <a:t>A second order concept you could be asked to look at is </a:t>
            </a:r>
            <a:r>
              <a:rPr lang="en-GB" sz="2400" b="1" dirty="0" smtClean="0">
                <a:solidFill>
                  <a:srgbClr val="FF0000"/>
                </a:solidFill>
              </a:rPr>
              <a:t>CHANGE AND CONTINUITY</a:t>
            </a:r>
            <a:r>
              <a:rPr lang="en-GB" sz="2400" dirty="0" smtClean="0"/>
              <a:t> between the different Persian rulers. </a:t>
            </a:r>
          </a:p>
          <a:p>
            <a:pPr algn="just"/>
            <a:r>
              <a:rPr lang="en-GB" sz="2400" dirty="0" smtClean="0"/>
              <a:t>Questions to discuss;</a:t>
            </a:r>
          </a:p>
          <a:p>
            <a:pPr marL="0" indent="0" algn="ctr">
              <a:buNone/>
            </a:pPr>
            <a:r>
              <a:rPr lang="en-GB" sz="2800" b="1" dirty="0" smtClean="0"/>
              <a:t>What evidence is there of CHANGE and CONTINUITY between the reigns of Cyrus and Cambyses. </a:t>
            </a:r>
          </a:p>
          <a:p>
            <a:pPr marL="0" indent="0" algn="ctr">
              <a:buNone/>
            </a:pPr>
            <a:endParaRPr lang="en-GB" sz="2800" b="1" dirty="0"/>
          </a:p>
          <a:p>
            <a:pPr marL="0" indent="0" algn="ctr">
              <a:buNone/>
            </a:pPr>
            <a:r>
              <a:rPr lang="en-GB" sz="2800" b="1" dirty="0" smtClean="0"/>
              <a:t>Think about</a:t>
            </a:r>
          </a:p>
          <a:p>
            <a:pPr algn="ctr"/>
            <a:r>
              <a:rPr lang="en-GB" sz="2800" b="1" dirty="0" smtClean="0">
                <a:solidFill>
                  <a:srgbClr val="0070C0"/>
                </a:solidFill>
              </a:rPr>
              <a:t>The methods they used to expand Persia</a:t>
            </a:r>
          </a:p>
          <a:p>
            <a:pPr algn="ctr"/>
            <a:r>
              <a:rPr lang="en-GB" sz="2800" b="1" dirty="0" smtClean="0">
                <a:solidFill>
                  <a:srgbClr val="7030A0"/>
                </a:solidFill>
              </a:rPr>
              <a:t>Their treatment of the people they conquered</a:t>
            </a:r>
          </a:p>
          <a:p>
            <a:pPr algn="ctr"/>
            <a:r>
              <a:rPr lang="en-GB" sz="2800" b="1" dirty="0" smtClean="0">
                <a:solidFill>
                  <a:schemeClr val="accent2">
                    <a:lumMod val="75000"/>
                  </a:schemeClr>
                </a:solidFill>
              </a:rPr>
              <a:t>Their religious attitudes</a:t>
            </a:r>
          </a:p>
          <a:p>
            <a:pPr algn="ctr"/>
            <a:r>
              <a:rPr lang="en-GB" sz="2800" b="1" dirty="0" smtClean="0">
                <a:solidFill>
                  <a:srgbClr val="00B050"/>
                </a:solidFill>
              </a:rPr>
              <a:t>Military policies</a:t>
            </a:r>
          </a:p>
          <a:p>
            <a:pPr marL="0" indent="0" algn="ctr">
              <a:buNone/>
            </a:pPr>
            <a:endParaRPr lang="en-GB" sz="2800" b="1" dirty="0" smtClean="0"/>
          </a:p>
        </p:txBody>
      </p:sp>
    </p:spTree>
    <p:extLst>
      <p:ext uri="{BB962C8B-B14F-4D97-AF65-F5344CB8AC3E}">
        <p14:creationId xmlns:p14="http://schemas.microsoft.com/office/powerpoint/2010/main" val="321516288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18941"/>
            <a:ext cx="7886700" cy="1325563"/>
          </a:xfrm>
        </p:spPr>
        <p:txBody>
          <a:bodyPr>
            <a:normAutofit/>
          </a:bodyPr>
          <a:lstStyle/>
          <a:p>
            <a:pPr algn="ctr"/>
            <a:r>
              <a:rPr lang="en-GB" sz="4000" dirty="0" smtClean="0"/>
              <a:t>Plenary</a:t>
            </a:r>
            <a:endParaRPr lang="en-GB" sz="4000" dirty="0"/>
          </a:p>
        </p:txBody>
      </p:sp>
      <p:sp>
        <p:nvSpPr>
          <p:cNvPr id="3" name="Content Placeholder 2"/>
          <p:cNvSpPr>
            <a:spLocks noGrp="1"/>
          </p:cNvSpPr>
          <p:nvPr>
            <p:ph idx="1"/>
          </p:nvPr>
        </p:nvSpPr>
        <p:spPr>
          <a:xfrm>
            <a:off x="628650" y="1001377"/>
            <a:ext cx="7886700" cy="4351338"/>
          </a:xfrm>
        </p:spPr>
        <p:txBody>
          <a:bodyPr/>
          <a:lstStyle/>
          <a:p>
            <a:pPr marL="0" indent="0" algn="just">
              <a:buNone/>
            </a:pPr>
            <a:r>
              <a:rPr lang="en-GB" sz="3200" b="1" u="sng" dirty="0" smtClean="0">
                <a:solidFill>
                  <a:srgbClr val="FF0000"/>
                </a:solidFill>
              </a:rPr>
              <a:t>3</a:t>
            </a:r>
            <a:r>
              <a:rPr lang="en-GB" sz="3200" dirty="0" smtClean="0"/>
              <a:t> ways that Cambyses is portrayed in the ancient sources</a:t>
            </a:r>
          </a:p>
          <a:p>
            <a:pPr marL="0" indent="0" algn="just">
              <a:buNone/>
            </a:pPr>
            <a:endParaRPr lang="en-GB" sz="3200" dirty="0"/>
          </a:p>
          <a:p>
            <a:pPr marL="0" indent="0" algn="just">
              <a:buNone/>
            </a:pPr>
            <a:r>
              <a:rPr lang="en-GB" sz="3200" b="1" u="sng" dirty="0" smtClean="0">
                <a:solidFill>
                  <a:srgbClr val="0070C0"/>
                </a:solidFill>
              </a:rPr>
              <a:t>2</a:t>
            </a:r>
            <a:r>
              <a:rPr lang="en-GB" sz="3200" dirty="0" smtClean="0"/>
              <a:t> reasons why we have to be careful when using Herodotus as a source for Cambyses</a:t>
            </a:r>
          </a:p>
          <a:p>
            <a:pPr marL="0" indent="0" algn="just">
              <a:buNone/>
            </a:pPr>
            <a:endParaRPr lang="en-GB" sz="3200" dirty="0"/>
          </a:p>
          <a:p>
            <a:pPr marL="0" indent="0" algn="just">
              <a:buNone/>
            </a:pPr>
            <a:r>
              <a:rPr lang="en-GB" sz="3200" b="1" u="sng" dirty="0" smtClean="0">
                <a:solidFill>
                  <a:srgbClr val="00B050"/>
                </a:solidFill>
              </a:rPr>
              <a:t>1</a:t>
            </a:r>
            <a:r>
              <a:rPr lang="en-GB" sz="3200" dirty="0" smtClean="0"/>
              <a:t> similarity between the reigns of Cyrus and Cambyses. </a:t>
            </a:r>
          </a:p>
          <a:p>
            <a:endParaRPr lang="en-GB" dirty="0"/>
          </a:p>
        </p:txBody>
      </p:sp>
    </p:spTree>
    <p:extLst>
      <p:ext uri="{BB962C8B-B14F-4D97-AF65-F5344CB8AC3E}">
        <p14:creationId xmlns:p14="http://schemas.microsoft.com/office/powerpoint/2010/main" val="98131184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638</TotalTime>
  <Words>899</Words>
  <Application>Microsoft Macintosh PowerPoint</Application>
  <PresentationFormat>On-screen Show (4:3)</PresentationFormat>
  <Paragraphs>68</Paragraphs>
  <Slides>8</Slides>
  <Notes>3</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PowerPoint Presentation</vt:lpstr>
      <vt:lpstr>PowerPoint Presentation</vt:lpstr>
      <vt:lpstr>Cambyses and the Apis Bull</vt:lpstr>
      <vt:lpstr>PowerPoint Presentation</vt:lpstr>
      <vt:lpstr>Task 1 – positive reports of Cambyses!</vt:lpstr>
      <vt:lpstr>Task 3</vt:lpstr>
      <vt:lpstr>Plenary</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Anton and Angie</dc:creator>
  <cp:lastModifiedBy>Michael Scott</cp:lastModifiedBy>
  <cp:revision>35</cp:revision>
  <dcterms:created xsi:type="dcterms:W3CDTF">2017-10-09T17:46:51Z</dcterms:created>
  <dcterms:modified xsi:type="dcterms:W3CDTF">2020-02-27T11:41:22Z</dcterms:modified>
</cp:coreProperties>
</file>