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0" r:id="rId2"/>
    <p:sldId id="271" r:id="rId3"/>
    <p:sldId id="272" r:id="rId4"/>
    <p:sldId id="273" r:id="rId5"/>
    <p:sldId id="274" r:id="rId6"/>
    <p:sldId id="275" r:id="rId7"/>
    <p:sldId id="276" r:id="rId8"/>
    <p:sldId id="277" r:id="rId9"/>
    <p:sldId id="278" r:id="rId10"/>
    <p:sldId id="279" r:id="rId11"/>
    <p:sldId id="280" r:id="rId12"/>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8869" autoAdjust="0"/>
  </p:normalViewPr>
  <p:slideViewPr>
    <p:cSldViewPr snapToGrid="0">
      <p:cViewPr varScale="1">
        <p:scale>
          <a:sx n="171" d="100"/>
          <a:sy n="171" d="100"/>
        </p:scale>
        <p:origin x="-2352" y="-1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21291972-43A9-49CA-A189-3FED080D9EA4}" type="datetimeFigureOut">
              <a:rPr lang="en-GB" smtClean="0"/>
              <a:t>27/02/20</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DEEF2869-791D-4079-9ED8-B6A1214EE9A2}" type="slidenum">
              <a:rPr lang="en-GB" smtClean="0"/>
              <a:t>‹#›</a:t>
            </a:fld>
            <a:endParaRPr lang="en-GB"/>
          </a:p>
        </p:txBody>
      </p:sp>
    </p:spTree>
    <p:extLst>
      <p:ext uri="{BB962C8B-B14F-4D97-AF65-F5344CB8AC3E}">
        <p14:creationId xmlns:p14="http://schemas.microsoft.com/office/powerpoint/2010/main" val="3148068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CAFDDB-172E-6940-8D28-C3FFB09A094B}" type="slidenum">
              <a:rPr lang="en-US" smtClean="0"/>
              <a:t>1</a:t>
            </a:fld>
            <a:endParaRPr lang="en-US"/>
          </a:p>
        </p:txBody>
      </p:sp>
    </p:spTree>
    <p:extLst>
      <p:ext uri="{BB962C8B-B14F-4D97-AF65-F5344CB8AC3E}">
        <p14:creationId xmlns:p14="http://schemas.microsoft.com/office/powerpoint/2010/main" val="676736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ln/>
        </p:spPr>
      </p:sp>
      <p:sp>
        <p:nvSpPr>
          <p:cNvPr id="6147"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F7256-FD5D-407F-9989-6C314074609A}"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03070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0183CF0-E1D5-4DC0-AB3A-FC81B832DB8C}" type="slidenum">
              <a:rPr lang="en-GB" smtClean="0"/>
              <a:t>7</a:t>
            </a:fld>
            <a:endParaRPr lang="en-GB"/>
          </a:p>
        </p:txBody>
      </p:sp>
    </p:spTree>
    <p:extLst>
      <p:ext uri="{BB962C8B-B14F-4D97-AF65-F5344CB8AC3E}">
        <p14:creationId xmlns:p14="http://schemas.microsoft.com/office/powerpoint/2010/main" val="232358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LOWER ABILITY VERSION</a:t>
            </a:r>
            <a:endParaRPr lang="en-GB" dirty="0"/>
          </a:p>
        </p:txBody>
      </p:sp>
      <p:sp>
        <p:nvSpPr>
          <p:cNvPr id="4" name="Slide Number Placeholder 3"/>
          <p:cNvSpPr>
            <a:spLocks noGrp="1"/>
          </p:cNvSpPr>
          <p:nvPr>
            <p:ph type="sldNum" sz="quarter" idx="10"/>
          </p:nvPr>
        </p:nvSpPr>
        <p:spPr/>
        <p:txBody>
          <a:bodyPr/>
          <a:lstStyle/>
          <a:p>
            <a:fld id="{30183CF0-E1D5-4DC0-AB3A-FC81B832DB8C}" type="slidenum">
              <a:rPr lang="en-GB" smtClean="0"/>
              <a:t>9</a:t>
            </a:fld>
            <a:endParaRPr lang="en-GB"/>
          </a:p>
        </p:txBody>
      </p:sp>
    </p:spTree>
    <p:extLst>
      <p:ext uri="{BB962C8B-B14F-4D97-AF65-F5344CB8AC3E}">
        <p14:creationId xmlns:p14="http://schemas.microsoft.com/office/powerpoint/2010/main" val="593299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https://www.youtube.com/watch?v=f7hEUYMZmR0</a:t>
            </a:r>
            <a:endParaRPr lang="en-GB" dirty="0"/>
          </a:p>
        </p:txBody>
      </p:sp>
      <p:sp>
        <p:nvSpPr>
          <p:cNvPr id="4" name="Slide Number Placeholder 3"/>
          <p:cNvSpPr>
            <a:spLocks noGrp="1"/>
          </p:cNvSpPr>
          <p:nvPr>
            <p:ph type="sldNum" sz="quarter" idx="10"/>
          </p:nvPr>
        </p:nvSpPr>
        <p:spPr/>
        <p:txBody>
          <a:bodyPr/>
          <a:lstStyle/>
          <a:p>
            <a:fld id="{30183CF0-E1D5-4DC0-AB3A-FC81B832DB8C}" type="slidenum">
              <a:rPr lang="en-GB" smtClean="0"/>
              <a:t>10</a:t>
            </a:fld>
            <a:endParaRPr lang="en-GB"/>
          </a:p>
        </p:txBody>
      </p:sp>
    </p:spTree>
    <p:extLst>
      <p:ext uri="{BB962C8B-B14F-4D97-AF65-F5344CB8AC3E}">
        <p14:creationId xmlns:p14="http://schemas.microsoft.com/office/powerpoint/2010/main" val="3637329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72F90A-5661-40CB-893E-F9644BD01012}"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1373600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72F90A-5661-40CB-893E-F9644BD01012}"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284733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72F90A-5661-40CB-893E-F9644BD01012}"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2250138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72F90A-5661-40CB-893E-F9644BD01012}"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1861068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72F90A-5661-40CB-893E-F9644BD01012}"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634007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72F90A-5661-40CB-893E-F9644BD01012}"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1916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B72F90A-5661-40CB-893E-F9644BD01012}" type="datetimeFigureOut">
              <a:rPr lang="en-GB" smtClean="0"/>
              <a:t>27/02/20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989856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B72F90A-5661-40CB-893E-F9644BD01012}" type="datetimeFigureOut">
              <a:rPr lang="en-GB" smtClean="0"/>
              <a:t>27/02/20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1477558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72F90A-5661-40CB-893E-F9644BD01012}" type="datetimeFigureOut">
              <a:rPr lang="en-GB" smtClean="0"/>
              <a:t>27/02/20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3017900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72F90A-5661-40CB-893E-F9644BD01012}"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1641188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72F90A-5661-40CB-893E-F9644BD01012}"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0AA8AA-C06D-4ABD-B191-4047862916E1}" type="slidenum">
              <a:rPr lang="en-GB" smtClean="0"/>
              <a:t>‹#›</a:t>
            </a:fld>
            <a:endParaRPr lang="en-GB"/>
          </a:p>
        </p:txBody>
      </p:sp>
    </p:spTree>
    <p:extLst>
      <p:ext uri="{BB962C8B-B14F-4D97-AF65-F5344CB8AC3E}">
        <p14:creationId xmlns:p14="http://schemas.microsoft.com/office/powerpoint/2010/main" val="37174529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2F90A-5661-40CB-893E-F9644BD01012}" type="datetimeFigureOut">
              <a:rPr lang="en-GB" smtClean="0"/>
              <a:t>27/02/20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AA8AA-C06D-4ABD-B191-4047862916E1}" type="slidenum">
              <a:rPr lang="en-GB" smtClean="0"/>
              <a:t>‹#›</a:t>
            </a:fld>
            <a:endParaRPr lang="en-GB"/>
          </a:p>
        </p:txBody>
      </p:sp>
    </p:spTree>
    <p:extLst>
      <p:ext uri="{BB962C8B-B14F-4D97-AF65-F5344CB8AC3E}">
        <p14:creationId xmlns:p14="http://schemas.microsoft.com/office/powerpoint/2010/main" val="33146859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47988"/>
            <a:ext cx="9144000" cy="256265"/>
          </a:xfrm>
          <a:prstGeom prst="rect">
            <a:avLst/>
          </a:prstGeom>
        </p:spPr>
      </p:pic>
      <p:pic>
        <p:nvPicPr>
          <p:cNvPr id="10" name="Picture 9"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01735"/>
            <a:ext cx="9144000" cy="256265"/>
          </a:xfrm>
          <a:prstGeom prst="rect">
            <a:avLst/>
          </a:prstGeom>
        </p:spPr>
      </p:pic>
      <p:sp>
        <p:nvSpPr>
          <p:cNvPr id="14" name="TextBox 13"/>
          <p:cNvSpPr txBox="1"/>
          <p:nvPr/>
        </p:nvSpPr>
        <p:spPr>
          <a:xfrm>
            <a:off x="435254" y="4448955"/>
            <a:ext cx="2168733" cy="646331"/>
          </a:xfrm>
          <a:prstGeom prst="rect">
            <a:avLst/>
          </a:prstGeom>
          <a:noFill/>
        </p:spPr>
        <p:txBody>
          <a:bodyPr wrap="none">
            <a:spAutoFit/>
          </a:bodyPr>
          <a:lstStyle/>
          <a:p>
            <a:pPr>
              <a:defRPr/>
            </a:pPr>
            <a:r>
              <a:rPr lang="en-US" b="1" i="1" dirty="0" smtClean="0">
                <a:solidFill>
                  <a:srgbClr val="FFFFFF"/>
                </a:solidFill>
              </a:rPr>
              <a:t>Cyrus the Great</a:t>
            </a:r>
          </a:p>
          <a:p>
            <a:pPr>
              <a:defRPr/>
            </a:pPr>
            <a:r>
              <a:rPr lang="en-US" b="1" i="1" dirty="0">
                <a:solidFill>
                  <a:srgbClr val="FFFFFF"/>
                </a:solidFill>
              </a:rPr>
              <a:t>2</a:t>
            </a:r>
            <a:r>
              <a:rPr lang="en-US" b="1" i="1" dirty="0" smtClean="0">
                <a:solidFill>
                  <a:srgbClr val="FFFFFF"/>
                </a:solidFill>
              </a:rPr>
              <a:t>. Conquest of Lydia</a:t>
            </a:r>
            <a:endParaRPr lang="en-US" b="1" i="1" dirty="0">
              <a:solidFill>
                <a:srgbClr val="FFFFFF"/>
              </a:solidFill>
            </a:endParaRPr>
          </a:p>
        </p:txBody>
      </p:sp>
      <p:pic>
        <p:nvPicPr>
          <p:cNvPr id="3" name="Picture 2" descr="Screen Shot 2020-02-27 at 10.41.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39047" cy="6858000"/>
          </a:xfrm>
          <a:prstGeom prst="rect">
            <a:avLst/>
          </a:prstGeom>
        </p:spPr>
      </p:pic>
    </p:spTree>
    <p:extLst>
      <p:ext uri="{BB962C8B-B14F-4D97-AF65-F5344CB8AC3E}">
        <p14:creationId xmlns:p14="http://schemas.microsoft.com/office/powerpoint/2010/main" val="65156883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918"/>
            <a:ext cx="6183261" cy="955815"/>
          </a:xfrm>
          <a:solidFill>
            <a:schemeClr val="accent6">
              <a:lumMod val="20000"/>
              <a:lumOff val="80000"/>
            </a:schemeClr>
          </a:solidFill>
        </p:spPr>
        <p:style>
          <a:lnRef idx="1">
            <a:schemeClr val="accent6"/>
          </a:lnRef>
          <a:fillRef idx="3">
            <a:schemeClr val="accent6"/>
          </a:fillRef>
          <a:effectRef idx="2">
            <a:schemeClr val="accent6"/>
          </a:effectRef>
          <a:fontRef idx="minor">
            <a:schemeClr val="lt1"/>
          </a:fontRef>
        </p:style>
        <p:txBody>
          <a:bodyPr>
            <a:normAutofit/>
          </a:bodyPr>
          <a:lstStyle/>
          <a:p>
            <a:r>
              <a:rPr lang="en-GB" sz="4000" b="1" u="sng" dirty="0" smtClean="0">
                <a:solidFill>
                  <a:schemeClr val="tx1"/>
                </a:solidFill>
              </a:rPr>
              <a:t>The fate of King Croesus</a:t>
            </a:r>
            <a:endParaRPr lang="en-GB" sz="4000" b="1" u="sng" dirty="0">
              <a:solidFill>
                <a:schemeClr val="tx1"/>
              </a:solidFill>
            </a:endParaRPr>
          </a:p>
        </p:txBody>
      </p:sp>
      <p:sp>
        <p:nvSpPr>
          <p:cNvPr id="3" name="Content Placeholder 2"/>
          <p:cNvSpPr>
            <a:spLocks noGrp="1"/>
          </p:cNvSpPr>
          <p:nvPr>
            <p:ph idx="1"/>
          </p:nvPr>
        </p:nvSpPr>
        <p:spPr>
          <a:xfrm>
            <a:off x="97397" y="1114883"/>
            <a:ext cx="4133312" cy="4351338"/>
          </a:xfrm>
        </p:spPr>
        <p:txBody>
          <a:bodyPr>
            <a:normAutofit/>
          </a:bodyPr>
          <a:lstStyle/>
          <a:p>
            <a:pPr marL="0" indent="0">
              <a:buNone/>
            </a:pPr>
            <a:r>
              <a:rPr lang="en-GB" sz="1800" dirty="0" smtClean="0"/>
              <a:t>Cyrus originally decides to put Croesus to death for his part in the struggle to subdue Lydia, but he later changes his mind and this tells us a lot about the kind of King he was.</a:t>
            </a:r>
          </a:p>
          <a:p>
            <a:pPr marL="0" indent="0">
              <a:buNone/>
            </a:pPr>
            <a:r>
              <a:rPr lang="en-GB" sz="1800" b="1" u="sng" dirty="0" smtClean="0"/>
              <a:t>TASK</a:t>
            </a:r>
            <a:r>
              <a:rPr lang="en-GB" sz="1800" dirty="0" smtClean="0"/>
              <a:t>: Watch the clip explaining the near death of Croesus, and answer the questions in the box.</a:t>
            </a:r>
            <a:endParaRPr lang="en-GB" sz="1800" dirty="0"/>
          </a:p>
        </p:txBody>
      </p:sp>
      <p:sp>
        <p:nvSpPr>
          <p:cNvPr id="4" name="Rectangle 3"/>
          <p:cNvSpPr/>
          <p:nvPr/>
        </p:nvSpPr>
        <p:spPr>
          <a:xfrm>
            <a:off x="4362717" y="2113316"/>
            <a:ext cx="4781283" cy="459657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457200" indent="-457200">
              <a:buFont typeface="+mj-lt"/>
              <a:buAutoNum type="arabicPeriod"/>
            </a:pPr>
            <a:r>
              <a:rPr lang="en-GB" sz="2000" dirty="0" smtClean="0"/>
              <a:t>What was Croesus’ original fate?</a:t>
            </a:r>
          </a:p>
          <a:p>
            <a:pPr marL="457200" indent="-457200">
              <a:buFont typeface="+mj-lt"/>
              <a:buAutoNum type="arabicPeriod"/>
            </a:pPr>
            <a:endParaRPr lang="en-GB" sz="2000" dirty="0" smtClean="0"/>
          </a:p>
          <a:p>
            <a:pPr marL="457200" indent="-457200">
              <a:buFont typeface="+mj-lt"/>
              <a:buAutoNum type="arabicPeriod"/>
            </a:pPr>
            <a:r>
              <a:rPr lang="en-GB" sz="2000" dirty="0" smtClean="0"/>
              <a:t>Why does Cyrus call for the execution to stop?</a:t>
            </a:r>
          </a:p>
          <a:p>
            <a:pPr marL="457200" indent="-457200">
              <a:buFont typeface="+mj-lt"/>
              <a:buAutoNum type="arabicPeriod"/>
            </a:pPr>
            <a:endParaRPr lang="en-GB" sz="2000" dirty="0" smtClean="0"/>
          </a:p>
          <a:p>
            <a:pPr marL="457200" indent="-457200">
              <a:buFont typeface="+mj-lt"/>
              <a:buAutoNum type="arabicPeriod"/>
            </a:pPr>
            <a:r>
              <a:rPr lang="en-GB" sz="2000" dirty="0" smtClean="0"/>
              <a:t>How does the God Apollo supposedly intervene?</a:t>
            </a:r>
          </a:p>
          <a:p>
            <a:pPr marL="457200" indent="-457200">
              <a:buFont typeface="+mj-lt"/>
              <a:buAutoNum type="arabicPeriod"/>
            </a:pPr>
            <a:endParaRPr lang="en-GB" sz="2000" dirty="0" smtClean="0"/>
          </a:p>
          <a:p>
            <a:pPr marL="457200" indent="-457200">
              <a:buFont typeface="+mj-lt"/>
              <a:buAutoNum type="arabicPeriod"/>
            </a:pPr>
            <a:r>
              <a:rPr lang="en-GB" sz="2000" dirty="0" smtClean="0"/>
              <a:t>What does Cyrus decide he can learn from stopping Croesus’ execution?</a:t>
            </a:r>
          </a:p>
          <a:p>
            <a:pPr marL="457200" indent="-457200">
              <a:buFont typeface="+mj-lt"/>
              <a:buAutoNum type="arabicPeriod"/>
            </a:pPr>
            <a:endParaRPr lang="en-GB" sz="2000" dirty="0" smtClean="0"/>
          </a:p>
          <a:p>
            <a:pPr marL="457200" indent="-457200">
              <a:buFont typeface="+mj-lt"/>
              <a:buAutoNum type="arabicPeriod"/>
            </a:pPr>
            <a:r>
              <a:rPr lang="en-GB" sz="2000" dirty="0" smtClean="0"/>
              <a:t>What does this tell us about Cyrus’ personality?</a:t>
            </a:r>
            <a:endParaRPr lang="en-GB" sz="2000" dirty="0"/>
          </a:p>
        </p:txBody>
      </p:sp>
      <p:sp>
        <p:nvSpPr>
          <p:cNvPr id="5" name="Rounded Rectangle 4"/>
          <p:cNvSpPr/>
          <p:nvPr/>
        </p:nvSpPr>
        <p:spPr>
          <a:xfrm>
            <a:off x="97397" y="3608668"/>
            <a:ext cx="4133312" cy="238259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b="1" u="sng" dirty="0" smtClean="0"/>
              <a:t>CHALLENGE</a:t>
            </a:r>
            <a:r>
              <a:rPr lang="en-GB" sz="1600" dirty="0" smtClean="0"/>
              <a:t>: Would you argue that Cyrus made a sensible decision in sparing Croesus, or was Cyrus just intimidated by the chance that the Gods had gotten involved in proceedings?</a:t>
            </a:r>
          </a:p>
          <a:p>
            <a:pPr algn="ctr"/>
            <a:endParaRPr lang="en-GB" sz="1600" dirty="0" smtClean="0"/>
          </a:p>
          <a:p>
            <a:pPr algn="ctr"/>
            <a:r>
              <a:rPr lang="en-GB" sz="1600" dirty="0" smtClean="0"/>
              <a:t>- Two pieces of evidence to support your argument.</a:t>
            </a:r>
            <a:endParaRPr lang="en-GB" sz="1600" dirty="0"/>
          </a:p>
        </p:txBody>
      </p:sp>
      <p:pic>
        <p:nvPicPr>
          <p:cNvPr id="8" name="Picture 7"/>
          <p:cNvPicPr>
            <a:picLocks noChangeAspect="1"/>
          </p:cNvPicPr>
          <p:nvPr/>
        </p:nvPicPr>
        <p:blipFill>
          <a:blip r:embed="rId3"/>
          <a:stretch>
            <a:fillRect/>
          </a:stretch>
        </p:blipFill>
        <p:spPr>
          <a:xfrm>
            <a:off x="6326747" y="-11918"/>
            <a:ext cx="2789483" cy="2125234"/>
          </a:xfrm>
          <a:prstGeom prst="rect">
            <a:avLst/>
          </a:prstGeom>
        </p:spPr>
      </p:pic>
    </p:spTree>
    <p:extLst>
      <p:ext uri="{BB962C8B-B14F-4D97-AF65-F5344CB8AC3E}">
        <p14:creationId xmlns:p14="http://schemas.microsoft.com/office/powerpoint/2010/main" val="337943209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6858000" cy="1033865"/>
          </a:xfrm>
          <a:solidFill>
            <a:schemeClr val="accent6">
              <a:lumMod val="20000"/>
              <a:lumOff val="80000"/>
            </a:schemeClr>
          </a:solidFill>
          <a:ln>
            <a:solidFill>
              <a:srgbClr val="92D050"/>
            </a:solidFill>
          </a:ln>
        </p:spPr>
        <p:txBody>
          <a:bodyPr>
            <a:normAutofit/>
          </a:bodyPr>
          <a:lstStyle/>
          <a:p>
            <a:r>
              <a:rPr lang="en-GB" sz="4000" b="1" u="sng" dirty="0" smtClean="0"/>
              <a:t>Plenary – Xenophanes fragment</a:t>
            </a:r>
            <a:endParaRPr lang="en-GB" sz="4000" b="1" u="sng" dirty="0"/>
          </a:p>
        </p:txBody>
      </p:sp>
      <p:sp>
        <p:nvSpPr>
          <p:cNvPr id="3" name="Content Placeholder 2"/>
          <p:cNvSpPr>
            <a:spLocks noGrp="1"/>
          </p:cNvSpPr>
          <p:nvPr>
            <p:ph idx="1"/>
          </p:nvPr>
        </p:nvSpPr>
        <p:spPr>
          <a:xfrm>
            <a:off x="154547" y="1750800"/>
            <a:ext cx="4761963" cy="4351338"/>
          </a:xfrm>
        </p:spPr>
        <p:txBody>
          <a:bodyPr>
            <a:normAutofit fontScale="92500" lnSpcReduction="10000"/>
          </a:bodyPr>
          <a:lstStyle/>
          <a:p>
            <a:pPr marL="0" indent="0">
              <a:buNone/>
            </a:pPr>
            <a:r>
              <a:rPr lang="en-GB" dirty="0" smtClean="0"/>
              <a:t>Xenophanes was a Greek philosopher and social/ religious critic. He was a young man at the time of the Persian conquest of Lydia, and he wrote a poem with a section that seems to hint at the conquest…</a:t>
            </a:r>
          </a:p>
          <a:p>
            <a:pPr marL="0" indent="0">
              <a:buNone/>
            </a:pPr>
            <a:endParaRPr lang="en-GB" dirty="0" smtClean="0"/>
          </a:p>
          <a:p>
            <a:r>
              <a:rPr lang="en-GB" dirty="0" smtClean="0"/>
              <a:t>What does this tell us about the significance of the conquest of Lydia, for the people of the country?</a:t>
            </a:r>
          </a:p>
          <a:p>
            <a:endParaRPr lang="en-GB" dirty="0"/>
          </a:p>
        </p:txBody>
      </p:sp>
      <p:sp>
        <p:nvSpPr>
          <p:cNvPr id="4" name="Rounded Rectangle 3"/>
          <p:cNvSpPr/>
          <p:nvPr/>
        </p:nvSpPr>
        <p:spPr>
          <a:xfrm>
            <a:off x="4916510" y="1194561"/>
            <a:ext cx="4092261" cy="546381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i="1" dirty="0" smtClean="0"/>
              <a:t>One ought to say such thing as these, beside a fire in winter time,</a:t>
            </a:r>
          </a:p>
          <a:p>
            <a:pPr algn="ctr"/>
            <a:endParaRPr lang="en-GB" sz="2000" i="1" dirty="0" smtClean="0"/>
          </a:p>
          <a:p>
            <a:pPr algn="ctr"/>
            <a:r>
              <a:rPr lang="en-GB" sz="2000" i="1" dirty="0" smtClean="0"/>
              <a:t>Lying fully fed on a soft cough,</a:t>
            </a:r>
          </a:p>
          <a:p>
            <a:pPr algn="ctr"/>
            <a:r>
              <a:rPr lang="en-GB" sz="2000" i="1" dirty="0" smtClean="0"/>
              <a:t>Drinking sweet wine and eating chickpeas for dessert;</a:t>
            </a:r>
          </a:p>
          <a:p>
            <a:pPr algn="ctr"/>
            <a:endParaRPr lang="en-GB" sz="2000" i="1" dirty="0" smtClean="0"/>
          </a:p>
          <a:p>
            <a:pPr algn="ctr"/>
            <a:r>
              <a:rPr lang="en-GB" sz="2000" i="1" dirty="0" smtClean="0"/>
              <a:t>‘who among men are you, and what family are you from?’, ‘How old are you, good sir?’, and </a:t>
            </a:r>
          </a:p>
          <a:p>
            <a:pPr algn="ctr"/>
            <a:endParaRPr lang="en-GB" sz="2000" i="1" dirty="0"/>
          </a:p>
          <a:p>
            <a:pPr algn="ctr"/>
            <a:r>
              <a:rPr lang="en-GB" sz="2000" i="1" dirty="0" smtClean="0"/>
              <a:t>‘</a:t>
            </a:r>
            <a:r>
              <a:rPr lang="en-GB" sz="2000" b="1" i="1" dirty="0" smtClean="0"/>
              <a:t>What are were you when the Mede came?’</a:t>
            </a:r>
            <a:endParaRPr lang="en-GB" sz="2000" b="1" i="1" dirty="0"/>
          </a:p>
        </p:txBody>
      </p:sp>
    </p:spTree>
    <p:extLst>
      <p:ext uri="{BB962C8B-B14F-4D97-AF65-F5344CB8AC3E}">
        <p14:creationId xmlns:p14="http://schemas.microsoft.com/office/powerpoint/2010/main" val="28633857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0"/>
            <a:ext cx="4118666" cy="6790174"/>
          </a:xfrm>
          <a:prstGeom prst="rect">
            <a:avLst/>
          </a:prstGeom>
        </p:spPr>
      </p:pic>
      <p:sp>
        <p:nvSpPr>
          <p:cNvPr id="5" name="TextBox 4"/>
          <p:cNvSpPr txBox="1"/>
          <p:nvPr/>
        </p:nvSpPr>
        <p:spPr>
          <a:xfrm>
            <a:off x="3373693" y="176982"/>
            <a:ext cx="4673770" cy="830997"/>
          </a:xfrm>
          <a:prstGeom prst="rect">
            <a:avLst/>
          </a:prstGeom>
          <a:noFill/>
        </p:spPr>
        <p:txBody>
          <a:bodyPr wrap="square" rtlCol="0">
            <a:spAutoFit/>
          </a:bodyPr>
          <a:lstStyle/>
          <a:p>
            <a:r>
              <a:rPr lang="en-GB" sz="2400" b="1" u="sng" dirty="0" smtClean="0"/>
              <a:t>Greek vase from the early 5</a:t>
            </a:r>
            <a:r>
              <a:rPr lang="en-GB" sz="2400" b="1" u="sng" baseline="30000" dirty="0" smtClean="0"/>
              <a:t>th</a:t>
            </a:r>
            <a:r>
              <a:rPr lang="en-GB" sz="2400" b="1" u="sng" dirty="0" smtClean="0"/>
              <a:t> century BC (that the 400s BC).</a:t>
            </a:r>
            <a:endParaRPr lang="en-GB" sz="2400" b="1" u="sng" dirty="0"/>
          </a:p>
        </p:txBody>
      </p:sp>
      <p:sp>
        <p:nvSpPr>
          <p:cNvPr id="6" name="Rounded Rectangle 5"/>
          <p:cNvSpPr/>
          <p:nvPr/>
        </p:nvSpPr>
        <p:spPr>
          <a:xfrm>
            <a:off x="4291781" y="1184959"/>
            <a:ext cx="4667865" cy="101763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u="sng" dirty="0" smtClean="0"/>
              <a:t>1. What is this vase showing?</a:t>
            </a:r>
          </a:p>
          <a:p>
            <a:pPr algn="ctr"/>
            <a:r>
              <a:rPr lang="en-GB" dirty="0" smtClean="0"/>
              <a:t>- What can you see is happening in the drawing?</a:t>
            </a:r>
            <a:endParaRPr lang="en-GB" dirty="0"/>
          </a:p>
        </p:txBody>
      </p:sp>
      <p:sp>
        <p:nvSpPr>
          <p:cNvPr id="8" name="Rounded Rectangle 7"/>
          <p:cNvSpPr/>
          <p:nvPr/>
        </p:nvSpPr>
        <p:spPr>
          <a:xfrm>
            <a:off x="3937820" y="2495022"/>
            <a:ext cx="5021826" cy="1578077"/>
          </a:xfrm>
          <a:prstGeom prst="roundRect">
            <a:avLst/>
          </a:prstGeom>
          <a:ln w="57150"/>
        </p:spPr>
        <p:style>
          <a:lnRef idx="2">
            <a:schemeClr val="accent4"/>
          </a:lnRef>
          <a:fillRef idx="1">
            <a:schemeClr val="lt1"/>
          </a:fillRef>
          <a:effectRef idx="0">
            <a:schemeClr val="accent4"/>
          </a:effectRef>
          <a:fontRef idx="minor">
            <a:schemeClr val="dk1"/>
          </a:fontRef>
        </p:style>
        <p:txBody>
          <a:bodyPr rtlCol="0" anchor="ctr"/>
          <a:lstStyle/>
          <a:p>
            <a:pPr algn="ctr"/>
            <a:r>
              <a:rPr lang="en-GB" sz="2000" b="1" u="sng" dirty="0" smtClean="0"/>
              <a:t>2. Based on his clothing and objects in his hands, what kind of a man do you think is sitting on the chair?</a:t>
            </a:r>
          </a:p>
          <a:p>
            <a:pPr algn="ctr"/>
            <a:r>
              <a:rPr lang="en-GB" dirty="0" smtClean="0"/>
              <a:t>- What kind of a position in society do you think he has?</a:t>
            </a:r>
            <a:endParaRPr lang="en-GB" dirty="0"/>
          </a:p>
        </p:txBody>
      </p:sp>
      <p:sp>
        <p:nvSpPr>
          <p:cNvPr id="9" name="Rounded Rectangle 8"/>
          <p:cNvSpPr/>
          <p:nvPr/>
        </p:nvSpPr>
        <p:spPr>
          <a:xfrm>
            <a:off x="3484307" y="4365524"/>
            <a:ext cx="5475339" cy="2236839"/>
          </a:xfrm>
          <a:prstGeom prst="roundRect">
            <a:avLst/>
          </a:prstGeom>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b="1" u="sng" dirty="0" smtClean="0"/>
              <a:t>3. This is a Greek vase, depicting (showing) a scene from Persian history, what does that tell us about this event that had been painted?</a:t>
            </a:r>
          </a:p>
          <a:p>
            <a:pPr algn="ctr"/>
            <a:endParaRPr lang="en-GB" sz="2400" b="1" u="sng" dirty="0" smtClean="0"/>
          </a:p>
          <a:p>
            <a:pPr algn="ctr"/>
            <a:r>
              <a:rPr lang="en-GB" dirty="0" smtClean="0"/>
              <a:t>- Is it significant that a Greek vase has chosen to commemorate (remember) a Persian event?</a:t>
            </a:r>
            <a:endParaRPr lang="en-GB" dirty="0"/>
          </a:p>
        </p:txBody>
      </p:sp>
    </p:spTree>
    <p:extLst>
      <p:ext uri="{BB962C8B-B14F-4D97-AF65-F5344CB8AC3E}">
        <p14:creationId xmlns:p14="http://schemas.microsoft.com/office/powerpoint/2010/main" val="354583591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139315" y="1192688"/>
            <a:ext cx="2068018" cy="4742007"/>
          </a:xfrm>
          <a:prstGeom prst="rect">
            <a:avLst/>
          </a:prstGeom>
        </p:spPr>
      </p:pic>
      <p:sp>
        <p:nvSpPr>
          <p:cNvPr id="5" name="TextBox 4"/>
          <p:cNvSpPr txBox="1"/>
          <p:nvPr/>
        </p:nvSpPr>
        <p:spPr>
          <a:xfrm>
            <a:off x="210655" y="1079348"/>
            <a:ext cx="1608150" cy="5632311"/>
          </a:xfrm>
          <a:prstGeom prst="rect">
            <a:avLst/>
          </a:prstGeom>
          <a:solidFill>
            <a:srgbClr val="FCC02E"/>
          </a:solidFill>
          <a:ln>
            <a:noFill/>
          </a:ln>
          <a:scene3d>
            <a:camera prst="orthographicFront"/>
            <a:lightRig rig="threePt" dir="t"/>
          </a:scene3d>
          <a:sp3d>
            <a:bevelT/>
          </a:sp3d>
        </p:spPr>
        <p:txBody>
          <a:bodyPr wrap="square">
            <a:spAutoFit/>
          </a:bodyPr>
          <a:lstStyle/>
          <a:p>
            <a:pPr defTabSz="685800">
              <a:defRPr/>
            </a:pPr>
            <a:r>
              <a:rPr lang="en-GB" sz="2000" b="1" dirty="0">
                <a:solidFill>
                  <a:prstClr val="black"/>
                </a:solidFill>
                <a:latin typeface="Calibri" panose="020F0502020204030204"/>
                <a:cs typeface="Arial" panose="020B0604020202020204" pitchFamily="34" charset="0"/>
              </a:rPr>
              <a:t>Lesson Objectives:</a:t>
            </a:r>
          </a:p>
          <a:p>
            <a:pPr defTabSz="685800">
              <a:defRPr/>
            </a:pPr>
            <a:endParaRPr lang="en-GB" sz="2000" b="1" dirty="0">
              <a:solidFill>
                <a:prstClr val="black"/>
              </a:solidFill>
              <a:latin typeface="Calibri" panose="020F0502020204030204"/>
              <a:cs typeface="Arial" panose="020B0604020202020204" pitchFamily="34" charset="0"/>
            </a:endParaRPr>
          </a:p>
          <a:p>
            <a:r>
              <a:rPr lang="en-US" altLang="en-US" dirty="0"/>
              <a:t> </a:t>
            </a:r>
            <a:r>
              <a:rPr lang="en-GB" sz="2000" dirty="0"/>
              <a:t>L.O. to understand the reasons why Croesus decided to attack </a:t>
            </a:r>
            <a:r>
              <a:rPr lang="en-GB" sz="2000" dirty="0" smtClean="0"/>
              <a:t>Persia.</a:t>
            </a:r>
            <a:endParaRPr lang="en-GB" sz="2000" dirty="0"/>
          </a:p>
          <a:p>
            <a:r>
              <a:rPr lang="en-GB" sz="2000" dirty="0"/>
              <a:t>L.O. to explain the events of the conquest.</a:t>
            </a:r>
          </a:p>
          <a:p>
            <a:r>
              <a:rPr lang="en-GB" sz="2000" dirty="0"/>
              <a:t>L.O. to analyse the character of Cyrus. </a:t>
            </a:r>
          </a:p>
          <a:p>
            <a:pPr defTabSz="685800" eaLnBrk="0" fontAlgn="base" hangingPunct="0">
              <a:spcBef>
                <a:spcPct val="0"/>
              </a:spcBef>
              <a:spcAft>
                <a:spcPct val="0"/>
              </a:spcAft>
              <a:buFont typeface="Arial" charset="0"/>
              <a:buChar char="•"/>
              <a:defRPr/>
            </a:pPr>
            <a:endParaRPr lang="en-GB" sz="2000" dirty="0">
              <a:solidFill>
                <a:prstClr val="black"/>
              </a:solidFill>
              <a:latin typeface="Calibri" panose="020F0502020204030204"/>
              <a:cs typeface="Arial" panose="020B0604020202020204" pitchFamily="34" charset="0"/>
            </a:endParaRPr>
          </a:p>
        </p:txBody>
      </p:sp>
      <p:sp>
        <p:nvSpPr>
          <p:cNvPr id="7" name="TextBox 6"/>
          <p:cNvSpPr txBox="1"/>
          <p:nvPr/>
        </p:nvSpPr>
        <p:spPr>
          <a:xfrm>
            <a:off x="180666" y="17312"/>
            <a:ext cx="7129577" cy="707886"/>
          </a:xfrm>
          <a:prstGeom prst="rect">
            <a:avLst/>
          </a:prstGeom>
          <a:noFill/>
        </p:spPr>
        <p:txBody>
          <a:bodyPr wrap="square" rtlCol="0">
            <a:spAutoFit/>
          </a:bodyPr>
          <a:lstStyle/>
          <a:p>
            <a:pPr algn="ctr"/>
            <a:r>
              <a:rPr lang="en-GB" sz="4000" b="1" u="sng" dirty="0" smtClean="0"/>
              <a:t>Title: The </a:t>
            </a:r>
            <a:r>
              <a:rPr lang="en-GB" sz="4000" b="1" u="sng" dirty="0"/>
              <a:t>Conquest of Lydia</a:t>
            </a:r>
            <a:endParaRPr lang="en-GB" sz="4000" b="1" u="sng" dirty="0">
              <a:latin typeface="Century Gothic" panose="020B0502020202020204" pitchFamily="34" charset="0"/>
            </a:endParaRPr>
          </a:p>
        </p:txBody>
      </p:sp>
      <p:sp>
        <p:nvSpPr>
          <p:cNvPr id="20" name="TextBox 19"/>
          <p:cNvSpPr txBox="1"/>
          <p:nvPr/>
        </p:nvSpPr>
        <p:spPr>
          <a:xfrm>
            <a:off x="7000772" y="158993"/>
            <a:ext cx="1974070" cy="646331"/>
          </a:xfrm>
          <a:prstGeom prst="rect">
            <a:avLst/>
          </a:prstGeom>
          <a:noFill/>
        </p:spPr>
        <p:txBody>
          <a:bodyPr wrap="square" rtlCol="0">
            <a:spAutoFit/>
          </a:bodyPr>
          <a:lstStyle/>
          <a:p>
            <a:pPr algn="r"/>
            <a:fld id="{3C3CF9CA-01E0-44F4-86AE-C98869E16A83}" type="datetime4">
              <a:rPr lang="en-GB" b="1" u="sng">
                <a:latin typeface="Century Gothic" panose="020B0502020202020204" pitchFamily="34" charset="0"/>
              </a:rPr>
              <a:t>February 27, 2020</a:t>
            </a:fld>
            <a:endParaRPr lang="en-GB" b="1" u="sng" dirty="0">
              <a:latin typeface="Century Gothic" panose="020B0502020202020204" pitchFamily="34" charset="0"/>
            </a:endParaRPr>
          </a:p>
        </p:txBody>
      </p:sp>
      <p:sp>
        <p:nvSpPr>
          <p:cNvPr id="19" name="TextBox 18"/>
          <p:cNvSpPr txBox="1"/>
          <p:nvPr/>
        </p:nvSpPr>
        <p:spPr>
          <a:xfrm>
            <a:off x="4570981" y="814610"/>
            <a:ext cx="4310489" cy="369332"/>
          </a:xfrm>
          <a:prstGeom prst="rect">
            <a:avLst/>
          </a:prstGeom>
          <a:solidFill>
            <a:srgbClr val="FCC02E"/>
          </a:solidFill>
          <a:ln>
            <a:noFill/>
          </a:ln>
          <a:scene3d>
            <a:camera prst="orthographicFront"/>
            <a:lightRig rig="threePt" dir="t"/>
          </a:scene3d>
          <a:sp3d>
            <a:bevelT/>
          </a:sp3d>
        </p:spPr>
        <p:txBody>
          <a:bodyPr wrap="square">
            <a:spAutoFit/>
          </a:bodyPr>
          <a:lstStyle/>
          <a:p>
            <a:pPr>
              <a:defRPr/>
            </a:pPr>
            <a:r>
              <a:rPr lang="en-GB" b="1" dirty="0">
                <a:solidFill>
                  <a:prstClr val="black"/>
                </a:solidFill>
                <a:latin typeface="Calibri" panose="020F0502020204030204"/>
                <a:cs typeface="Arial" panose="020B0604020202020204" pitchFamily="34" charset="0"/>
              </a:rPr>
              <a:t>RRR:  how did Cyrus </a:t>
            </a:r>
            <a:r>
              <a:rPr lang="en-GB" b="1" dirty="0" smtClean="0">
                <a:solidFill>
                  <a:prstClr val="black"/>
                </a:solidFill>
                <a:latin typeface="Calibri" panose="020F0502020204030204"/>
                <a:cs typeface="Arial" panose="020B0604020202020204" pitchFamily="34" charset="0"/>
              </a:rPr>
              <a:t>conquer Lydia?</a:t>
            </a:r>
            <a:endParaRPr lang="en-GB" dirty="0">
              <a:solidFill>
                <a:prstClr val="black"/>
              </a:solidFill>
              <a:latin typeface="Calibri" panose="020F0502020204030204"/>
              <a:cs typeface="Arial" panose="020B0604020202020204" pitchFamily="34" charset="0"/>
            </a:endParaRPr>
          </a:p>
        </p:txBody>
      </p:sp>
      <p:pic>
        <p:nvPicPr>
          <p:cNvPr id="15" name="Picture 14"/>
          <p:cNvPicPr>
            <a:picLocks noChangeAspect="1"/>
          </p:cNvPicPr>
          <p:nvPr/>
        </p:nvPicPr>
        <p:blipFill>
          <a:blip r:embed="rId4"/>
          <a:stretch>
            <a:fillRect/>
          </a:stretch>
        </p:blipFill>
        <p:spPr>
          <a:xfrm>
            <a:off x="3795337" y="2235366"/>
            <a:ext cx="3141407" cy="2537060"/>
          </a:xfrm>
          <a:prstGeom prst="rect">
            <a:avLst/>
          </a:prstGeom>
        </p:spPr>
      </p:pic>
      <p:pic>
        <p:nvPicPr>
          <p:cNvPr id="18" name="Picture 17"/>
          <p:cNvPicPr>
            <a:picLocks noChangeAspect="1"/>
          </p:cNvPicPr>
          <p:nvPr/>
        </p:nvPicPr>
        <p:blipFill rotWithShape="1">
          <a:blip r:embed="rId5"/>
          <a:srcRect b="8324"/>
          <a:stretch/>
        </p:blipFill>
        <p:spPr>
          <a:xfrm>
            <a:off x="6674840" y="1347739"/>
            <a:ext cx="2300002" cy="4691318"/>
          </a:xfrm>
          <a:prstGeom prst="rect">
            <a:avLst/>
          </a:prstGeom>
        </p:spPr>
      </p:pic>
    </p:spTree>
    <p:extLst>
      <p:ext uri="{BB962C8B-B14F-4D97-AF65-F5344CB8AC3E}">
        <p14:creationId xmlns:p14="http://schemas.microsoft.com/office/powerpoint/2010/main" val="42548143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5" y="0"/>
            <a:ext cx="9144185" cy="5751872"/>
          </a:xfrm>
          <a:prstGeom prst="rect">
            <a:avLst/>
          </a:prstGeom>
        </p:spPr>
      </p:pic>
      <p:sp>
        <p:nvSpPr>
          <p:cNvPr id="5" name="Rectangle 4"/>
          <p:cNvSpPr/>
          <p:nvPr/>
        </p:nvSpPr>
        <p:spPr>
          <a:xfrm>
            <a:off x="1128251" y="5899354"/>
            <a:ext cx="7200900" cy="81116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000" b="1" u="sng" dirty="0" smtClean="0"/>
              <a:t>We are going to be looking at the conquest of the area of Lydia, which took Cyrus’ Persian empire right up to the shores of the Aegean sea.</a:t>
            </a:r>
            <a:endParaRPr lang="en-GB" sz="2000" b="1" u="sng" dirty="0"/>
          </a:p>
        </p:txBody>
      </p:sp>
      <p:cxnSp>
        <p:nvCxnSpPr>
          <p:cNvPr id="7" name="Straight Arrow Connector 6"/>
          <p:cNvCxnSpPr/>
          <p:nvPr/>
        </p:nvCxnSpPr>
        <p:spPr>
          <a:xfrm flipH="1" flipV="1">
            <a:off x="1791930" y="1533832"/>
            <a:ext cx="1791929" cy="4365522"/>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1066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6238568" cy="958644"/>
          </a:xfrm>
          <a:solidFill>
            <a:schemeClr val="accent6">
              <a:lumMod val="20000"/>
              <a:lumOff val="80000"/>
            </a:schemeClr>
          </a:solidFill>
          <a:ln>
            <a:solidFill>
              <a:srgbClr val="92D050"/>
            </a:solidFill>
          </a:ln>
        </p:spPr>
        <p:txBody>
          <a:bodyPr>
            <a:normAutofit fontScale="90000"/>
          </a:bodyPr>
          <a:lstStyle/>
          <a:p>
            <a:r>
              <a:rPr lang="en-GB" sz="6600" b="1" u="sng" dirty="0" smtClean="0"/>
              <a:t>Who was King Croesus?</a:t>
            </a:r>
            <a:endParaRPr lang="en-GB" sz="6600" b="1" u="sng" dirty="0"/>
          </a:p>
        </p:txBody>
      </p:sp>
      <p:pic>
        <p:nvPicPr>
          <p:cNvPr id="6" name="Picture 5"/>
          <p:cNvPicPr>
            <a:picLocks noChangeAspect="1"/>
          </p:cNvPicPr>
          <p:nvPr/>
        </p:nvPicPr>
        <p:blipFill>
          <a:blip r:embed="rId2"/>
          <a:stretch>
            <a:fillRect/>
          </a:stretch>
        </p:blipFill>
        <p:spPr>
          <a:xfrm>
            <a:off x="6802693" y="0"/>
            <a:ext cx="2341307" cy="6858000"/>
          </a:xfrm>
          <a:prstGeom prst="rect">
            <a:avLst/>
          </a:prstGeom>
        </p:spPr>
      </p:pic>
      <p:pic>
        <p:nvPicPr>
          <p:cNvPr id="4" name="Picture 3"/>
          <p:cNvPicPr>
            <a:picLocks noChangeAspect="1"/>
          </p:cNvPicPr>
          <p:nvPr/>
        </p:nvPicPr>
        <p:blipFill>
          <a:blip r:embed="rId3"/>
          <a:stretch>
            <a:fillRect/>
          </a:stretch>
        </p:blipFill>
        <p:spPr>
          <a:xfrm>
            <a:off x="5917792" y="4298497"/>
            <a:ext cx="2302016" cy="2383865"/>
          </a:xfrm>
          <a:prstGeom prst="rect">
            <a:avLst/>
          </a:prstGeom>
        </p:spPr>
      </p:pic>
      <p:sp>
        <p:nvSpPr>
          <p:cNvPr id="7" name="TextBox 6"/>
          <p:cNvSpPr txBox="1"/>
          <p:nvPr/>
        </p:nvSpPr>
        <p:spPr>
          <a:xfrm>
            <a:off x="88490" y="958646"/>
            <a:ext cx="5740811" cy="6001642"/>
          </a:xfrm>
          <a:prstGeom prst="rect">
            <a:avLst/>
          </a:prstGeom>
          <a:noFill/>
        </p:spPr>
        <p:txBody>
          <a:bodyPr wrap="square" rtlCol="0">
            <a:spAutoFit/>
          </a:bodyPr>
          <a:lstStyle/>
          <a:p>
            <a:pPr marL="342900" indent="-342900">
              <a:buFont typeface="Arial" panose="020B0604020202020204" pitchFamily="34" charset="0"/>
              <a:buChar char="•"/>
            </a:pPr>
            <a:r>
              <a:rPr lang="en-GB" sz="2400" dirty="0" smtClean="0"/>
              <a:t>Croesus</a:t>
            </a:r>
            <a:r>
              <a:rPr lang="en-GB" sz="2400" dirty="0"/>
              <a:t> </a:t>
            </a:r>
            <a:r>
              <a:rPr lang="en-GB" sz="2400" dirty="0" smtClean="0"/>
              <a:t>was the King of Lydia, a country in western Asia Minor</a:t>
            </a:r>
            <a:r>
              <a:rPr lang="en-GB" sz="2400" dirty="0"/>
              <a:t> </a:t>
            </a:r>
            <a:r>
              <a:rPr lang="en-GB" sz="2400" dirty="0" smtClean="0"/>
              <a:t>from 560-547 BCE. His wealth came from the River Pactolus, where huge gold deposits could be found in the sand on the river bed.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smtClean="0"/>
              <a:t>The Lydians, either during the reign of Croesus or just before, were the first people to mint coins of gold and silver in Asia Minor. </a:t>
            </a:r>
          </a:p>
          <a:p>
            <a:pPr marL="342900" indent="-342900">
              <a:buFont typeface="Arial" panose="020B0604020202020204" pitchFamily="34" charset="0"/>
              <a:buChar char="•"/>
            </a:pPr>
            <a:endParaRPr lang="en-GB" sz="2400" dirty="0" smtClean="0"/>
          </a:p>
          <a:p>
            <a:pPr marL="342900" indent="-342900">
              <a:buFont typeface="Arial" panose="020B0604020202020204" pitchFamily="34" charset="0"/>
              <a:buChar char="•"/>
            </a:pPr>
            <a:r>
              <a:rPr lang="en-GB" sz="2400" dirty="0" smtClean="0"/>
              <a:t>Croesus has managed to conquer all cities along the coast of Asia minor in 555BC, cities that were actually Greek in their culture, and forced them to begin paying him tribute. </a:t>
            </a:r>
          </a:p>
        </p:txBody>
      </p:sp>
    </p:spTree>
    <p:extLst>
      <p:ext uri="{BB962C8B-B14F-4D97-AF65-F5344CB8AC3E}">
        <p14:creationId xmlns:p14="http://schemas.microsoft.com/office/powerpoint/2010/main" val="41435164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Effect transition="in" filter="fade">
                                      <p:cBhvr>
                                        <p:cTn id="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58644"/>
          </a:xfrm>
          <a:solidFill>
            <a:schemeClr val="accent6">
              <a:lumMod val="20000"/>
              <a:lumOff val="80000"/>
            </a:schemeClr>
          </a:solidFill>
          <a:ln>
            <a:solidFill>
              <a:srgbClr val="92D050"/>
            </a:solidFill>
          </a:ln>
        </p:spPr>
        <p:txBody>
          <a:bodyPr>
            <a:normAutofit/>
          </a:bodyPr>
          <a:lstStyle/>
          <a:p>
            <a:r>
              <a:rPr lang="en-GB" sz="4000" b="1" u="sng" dirty="0" smtClean="0"/>
              <a:t>Why did Croesus attack the Persian Empire?</a:t>
            </a:r>
            <a:endParaRPr lang="en-GB" sz="4000" b="1" u="sng" dirty="0"/>
          </a:p>
        </p:txBody>
      </p:sp>
      <p:sp>
        <p:nvSpPr>
          <p:cNvPr id="7" name="TextBox 6"/>
          <p:cNvSpPr txBox="1"/>
          <p:nvPr/>
        </p:nvSpPr>
        <p:spPr>
          <a:xfrm>
            <a:off x="69169" y="1100143"/>
            <a:ext cx="9074831" cy="1754327"/>
          </a:xfrm>
          <a:prstGeom prst="rect">
            <a:avLst/>
          </a:prstGeom>
          <a:noFill/>
        </p:spPr>
        <p:txBody>
          <a:bodyPr wrap="square" rtlCol="0">
            <a:spAutoFit/>
          </a:bodyPr>
          <a:lstStyle/>
          <a:p>
            <a:r>
              <a:rPr lang="en-GB" dirty="0" smtClean="0"/>
              <a:t>There are a number of reasons why Croesus decided to challenge the might of Cyrus’ Persian Empire, and we get this information from the writer, Herodotus, who wanted to explain why the conflicts started in this time period.</a:t>
            </a:r>
          </a:p>
          <a:p>
            <a:endParaRPr lang="en-GB" dirty="0"/>
          </a:p>
          <a:p>
            <a:r>
              <a:rPr lang="en-GB" b="1" u="sng" dirty="0" smtClean="0"/>
              <a:t>TASK</a:t>
            </a:r>
            <a:r>
              <a:rPr lang="en-GB" dirty="0" smtClean="0"/>
              <a:t>: Read through the extracts on your handout and p.11 of the textbook to complete the table explaining the reasons why Croesus chose to attack the Persia Empire.</a:t>
            </a:r>
          </a:p>
        </p:txBody>
      </p:sp>
      <p:sp>
        <p:nvSpPr>
          <p:cNvPr id="3" name="Rounded Rectangle 2"/>
          <p:cNvSpPr/>
          <p:nvPr/>
        </p:nvSpPr>
        <p:spPr>
          <a:xfrm>
            <a:off x="99122" y="2916223"/>
            <a:ext cx="4911707" cy="386377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r>
              <a:rPr lang="en-GB" b="1" u="sng" dirty="0" smtClean="0"/>
              <a:t>CHALLENGE: To what extent do you agree with Croesus’ decision to attack the Persia Empire? – use evidence from </a:t>
            </a:r>
            <a:r>
              <a:rPr lang="en-GB" b="1" u="sng" dirty="0" err="1" smtClean="0"/>
              <a:t>Hdt</a:t>
            </a:r>
            <a:r>
              <a:rPr lang="en-GB" b="1" u="sng" dirty="0" smtClean="0"/>
              <a:t> to support your answer.</a:t>
            </a:r>
          </a:p>
          <a:p>
            <a:endParaRPr lang="en-GB" sz="1600" dirty="0" smtClean="0"/>
          </a:p>
          <a:p>
            <a:r>
              <a:rPr lang="en-GB" sz="1600" i="1" dirty="0" smtClean="0"/>
              <a:t>‘It could be argued that Croesus made the correct decision to challenge the Persian empire because…’</a:t>
            </a:r>
          </a:p>
          <a:p>
            <a:endParaRPr lang="en-GB" sz="1600" i="1" dirty="0" smtClean="0"/>
          </a:p>
          <a:p>
            <a:r>
              <a:rPr lang="en-GB" sz="1600" i="1" dirty="0" smtClean="0"/>
              <a:t>‘However, it could also be said that Croesus made a mistake, evidence suggesting this is…’</a:t>
            </a:r>
          </a:p>
          <a:p>
            <a:endParaRPr lang="en-GB" sz="1600" i="1" dirty="0" smtClean="0"/>
          </a:p>
          <a:p>
            <a:r>
              <a:rPr lang="en-GB" sz="1600" i="1" dirty="0" smtClean="0"/>
              <a:t>‘Overall, Croesus made the correct/ wrong decision to attack Cyrus because…’</a:t>
            </a:r>
            <a:endParaRPr lang="en-GB" sz="1600" i="1" dirty="0"/>
          </a:p>
        </p:txBody>
      </p:sp>
      <p:graphicFrame>
        <p:nvGraphicFramePr>
          <p:cNvPr id="5" name="Table 4"/>
          <p:cNvGraphicFramePr>
            <a:graphicFrameLocks noGrp="1"/>
          </p:cNvGraphicFramePr>
          <p:nvPr>
            <p:extLst>
              <p:ext uri="{D42A27DB-BD31-4B8C-83A1-F6EECF244321}">
                <p14:modId xmlns:p14="http://schemas.microsoft.com/office/powerpoint/2010/main" val="4194302652"/>
              </p:ext>
            </p:extLst>
          </p:nvPr>
        </p:nvGraphicFramePr>
        <p:xfrm>
          <a:off x="5380148" y="2571224"/>
          <a:ext cx="3630770" cy="3931920"/>
        </p:xfrm>
        <a:graphic>
          <a:graphicData uri="http://schemas.openxmlformats.org/drawingml/2006/table">
            <a:tbl>
              <a:tblPr firstRow="1" bandRow="1">
                <a:tableStyleId>{5C22544A-7EE6-4342-B048-85BDC9FD1C3A}</a:tableStyleId>
              </a:tblPr>
              <a:tblGrid>
                <a:gridCol w="1815385">
                  <a:extLst>
                    <a:ext uri="{9D8B030D-6E8A-4147-A177-3AD203B41FA5}">
                      <a16:colId xmlns:a16="http://schemas.microsoft.com/office/drawing/2014/main" xmlns="" val="20000"/>
                    </a:ext>
                  </a:extLst>
                </a:gridCol>
                <a:gridCol w="1815385">
                  <a:extLst>
                    <a:ext uri="{9D8B030D-6E8A-4147-A177-3AD203B41FA5}">
                      <a16:colId xmlns:a16="http://schemas.microsoft.com/office/drawing/2014/main" xmlns="" val="20001"/>
                    </a:ext>
                  </a:extLst>
                </a:gridCol>
              </a:tblGrid>
              <a:tr h="581350">
                <a:tc>
                  <a:txBody>
                    <a:bodyPr/>
                    <a:lstStyle/>
                    <a:p>
                      <a:r>
                        <a:rPr lang="en-GB" sz="1600" u="sng" dirty="0" smtClean="0"/>
                        <a:t>Reasons for attack</a:t>
                      </a:r>
                      <a:endParaRPr lang="en-GB" sz="1600" u="sng" dirty="0"/>
                    </a:p>
                  </a:txBody>
                  <a:tcPr marL="68580" marR="68580"/>
                </a:tc>
                <a:tc>
                  <a:txBody>
                    <a:bodyPr/>
                    <a:lstStyle/>
                    <a:p>
                      <a:r>
                        <a:rPr lang="en-GB" sz="1600" u="sng" dirty="0" smtClean="0"/>
                        <a:t>How plausible (reasonable)</a:t>
                      </a:r>
                      <a:r>
                        <a:rPr lang="en-GB" sz="1600" u="sng" baseline="0" dirty="0" smtClean="0"/>
                        <a:t> are they? Why?</a:t>
                      </a:r>
                      <a:endParaRPr lang="en-GB" sz="1600" u="sng" dirty="0"/>
                    </a:p>
                  </a:txBody>
                  <a:tcPr marL="68580" marR="68580"/>
                </a:tc>
                <a:extLst>
                  <a:ext uri="{0D108BD9-81ED-4DB2-BD59-A6C34878D82A}">
                    <a16:rowId xmlns:a16="http://schemas.microsoft.com/office/drawing/2014/main" xmlns="" val="10000"/>
                  </a:ext>
                </a:extLst>
              </a:tr>
              <a:tr h="3018016">
                <a:tc>
                  <a:txBody>
                    <a:bodyPr/>
                    <a:lstStyle/>
                    <a:p>
                      <a:pPr marL="0" indent="0">
                        <a:buNone/>
                      </a:pPr>
                      <a:endParaRPr lang="en-GB" baseline="0" dirty="0" smtClean="0"/>
                    </a:p>
                    <a:p>
                      <a:pPr marL="0" indent="0">
                        <a:buNone/>
                      </a:pPr>
                      <a:endParaRPr lang="en-GB" baseline="0" dirty="0" smtClean="0"/>
                    </a:p>
                    <a:p>
                      <a:pPr marL="0" indent="0">
                        <a:buNone/>
                      </a:pPr>
                      <a:endParaRPr lang="en-GB" baseline="0" dirty="0" smtClean="0"/>
                    </a:p>
                    <a:p>
                      <a:pPr marL="0" indent="0">
                        <a:buNone/>
                      </a:pPr>
                      <a:endParaRPr lang="en-GB" baseline="0" dirty="0" smtClean="0"/>
                    </a:p>
                    <a:p>
                      <a:pPr marL="0" indent="0">
                        <a:buNone/>
                      </a:pPr>
                      <a:endParaRPr lang="en-GB" baseline="0" dirty="0" smtClean="0"/>
                    </a:p>
                    <a:p>
                      <a:pPr marL="0" indent="0">
                        <a:buNone/>
                      </a:pPr>
                      <a:endParaRPr lang="en-GB" baseline="0" dirty="0" smtClean="0"/>
                    </a:p>
                    <a:p>
                      <a:pPr marL="0" indent="0">
                        <a:buNone/>
                      </a:pPr>
                      <a:endParaRPr lang="en-GB" baseline="0" dirty="0" smtClean="0"/>
                    </a:p>
                    <a:p>
                      <a:pPr marL="0" indent="0">
                        <a:buNone/>
                      </a:pPr>
                      <a:endParaRPr lang="en-GB" baseline="0" dirty="0" smtClean="0"/>
                    </a:p>
                    <a:p>
                      <a:pPr marL="0" indent="0">
                        <a:buNone/>
                      </a:pPr>
                      <a:endParaRPr lang="en-GB" baseline="0" dirty="0" smtClean="0"/>
                    </a:p>
                    <a:p>
                      <a:pPr marL="0" indent="0">
                        <a:buNone/>
                      </a:pPr>
                      <a:endParaRPr lang="en-GB" baseline="0" dirty="0" smtClean="0"/>
                    </a:p>
                    <a:p>
                      <a:pPr marL="0" indent="0">
                        <a:buNone/>
                      </a:pPr>
                      <a:endParaRPr lang="en-GB" baseline="0" dirty="0" smtClean="0"/>
                    </a:p>
                  </a:txBody>
                  <a:tcPr marL="68580" marR="68580"/>
                </a:tc>
                <a:tc>
                  <a:txBody>
                    <a:bodyPr/>
                    <a:lstStyle/>
                    <a:p>
                      <a:endParaRPr lang="en-GB" dirty="0"/>
                    </a:p>
                  </a:txBody>
                  <a:tcPr marL="68580" marR="68580"/>
                </a:tc>
                <a:extLst>
                  <a:ext uri="{0D108BD9-81ED-4DB2-BD59-A6C34878D82A}">
                    <a16:rowId xmlns:a16="http://schemas.microsoft.com/office/drawing/2014/main" xmlns="" val="10001"/>
                  </a:ext>
                </a:extLst>
              </a:tr>
            </a:tbl>
          </a:graphicData>
        </a:graphic>
      </p:graphicFrame>
      <p:sp>
        <p:nvSpPr>
          <p:cNvPr id="4" name="TextBox 3"/>
          <p:cNvSpPr txBox="1"/>
          <p:nvPr/>
        </p:nvSpPr>
        <p:spPr>
          <a:xfrm>
            <a:off x="5504987" y="3492409"/>
            <a:ext cx="1626009" cy="2893100"/>
          </a:xfrm>
          <a:prstGeom prst="rect">
            <a:avLst/>
          </a:prstGeom>
          <a:noFill/>
        </p:spPr>
        <p:txBody>
          <a:bodyPr wrap="square" rtlCol="0">
            <a:spAutoFit/>
          </a:bodyPr>
          <a:lstStyle/>
          <a:p>
            <a:r>
              <a:rPr lang="en-GB" sz="1400" dirty="0" smtClean="0"/>
              <a:t>1</a:t>
            </a:r>
            <a:r>
              <a:rPr lang="en-GB" sz="1400" dirty="0"/>
              <a:t>. Fears the expanding Persian Empire</a:t>
            </a:r>
            <a:r>
              <a:rPr lang="en-GB" sz="1400" dirty="0" smtClean="0"/>
              <a:t>.</a:t>
            </a:r>
          </a:p>
          <a:p>
            <a:endParaRPr lang="en-GB" sz="1400" dirty="0" smtClean="0"/>
          </a:p>
          <a:p>
            <a:r>
              <a:rPr lang="en-GB" sz="1400" dirty="0" smtClean="0"/>
              <a:t>2</a:t>
            </a:r>
            <a:r>
              <a:rPr lang="en-GB" sz="1400" dirty="0"/>
              <a:t>. The oracles say it will   go well</a:t>
            </a:r>
            <a:r>
              <a:rPr lang="en-GB" sz="1400" dirty="0" smtClean="0"/>
              <a:t>.</a:t>
            </a:r>
          </a:p>
          <a:p>
            <a:endParaRPr lang="en-GB" sz="1400" dirty="0" smtClean="0"/>
          </a:p>
          <a:p>
            <a:r>
              <a:rPr lang="en-GB" sz="1400" dirty="0" smtClean="0"/>
              <a:t>3</a:t>
            </a:r>
            <a:r>
              <a:rPr lang="en-GB" sz="1400" dirty="0"/>
              <a:t>. He wants to expand his own power base</a:t>
            </a:r>
            <a:r>
              <a:rPr lang="en-GB" sz="1400" dirty="0" smtClean="0"/>
              <a:t>.</a:t>
            </a:r>
          </a:p>
          <a:p>
            <a:endParaRPr lang="en-GB" sz="1400" dirty="0" smtClean="0"/>
          </a:p>
          <a:p>
            <a:r>
              <a:rPr lang="en-GB" sz="1400" dirty="0" smtClean="0"/>
              <a:t>4</a:t>
            </a:r>
            <a:r>
              <a:rPr lang="en-GB" sz="1400" dirty="0"/>
              <a:t>. He wants to avenge Astyages</a:t>
            </a:r>
            <a:r>
              <a:rPr lang="en-GB" sz="1400" dirty="0" smtClean="0"/>
              <a:t>.</a:t>
            </a:r>
            <a:endParaRPr lang="en-GB" sz="1400" dirty="0"/>
          </a:p>
        </p:txBody>
      </p:sp>
    </p:spTree>
    <p:extLst>
      <p:ext uri="{BB962C8B-B14F-4D97-AF65-F5344CB8AC3E}">
        <p14:creationId xmlns:p14="http://schemas.microsoft.com/office/powerpoint/2010/main" val="14550616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918"/>
            <a:ext cx="6183261" cy="955815"/>
          </a:xfrm>
          <a:solidFill>
            <a:schemeClr val="accent6">
              <a:lumMod val="20000"/>
              <a:lumOff val="80000"/>
            </a:schemeClr>
          </a:solidFill>
        </p:spPr>
        <p:style>
          <a:lnRef idx="1">
            <a:schemeClr val="accent6"/>
          </a:lnRef>
          <a:fillRef idx="3">
            <a:schemeClr val="accent6"/>
          </a:fillRef>
          <a:effectRef idx="2">
            <a:schemeClr val="accent6"/>
          </a:effectRef>
          <a:fontRef idx="minor">
            <a:schemeClr val="lt1"/>
          </a:fontRef>
        </p:style>
        <p:txBody>
          <a:bodyPr>
            <a:normAutofit/>
          </a:bodyPr>
          <a:lstStyle/>
          <a:p>
            <a:r>
              <a:rPr lang="en-GB" sz="4000" b="1" u="sng" dirty="0" smtClean="0">
                <a:solidFill>
                  <a:schemeClr val="tx1"/>
                </a:solidFill>
              </a:rPr>
              <a:t>The conquest of Lydia</a:t>
            </a:r>
            <a:endParaRPr lang="en-GB" sz="4000" b="1" u="sng" dirty="0">
              <a:solidFill>
                <a:schemeClr val="tx1"/>
              </a:solidFill>
            </a:endParaRPr>
          </a:p>
        </p:txBody>
      </p:sp>
      <p:sp>
        <p:nvSpPr>
          <p:cNvPr id="9" name="TextBox 8"/>
          <p:cNvSpPr txBox="1"/>
          <p:nvPr/>
        </p:nvSpPr>
        <p:spPr>
          <a:xfrm>
            <a:off x="82173" y="1029928"/>
            <a:ext cx="6101088" cy="3477875"/>
          </a:xfrm>
          <a:prstGeom prst="rect">
            <a:avLst/>
          </a:prstGeom>
          <a:noFill/>
        </p:spPr>
        <p:txBody>
          <a:bodyPr wrap="square" rtlCol="0">
            <a:spAutoFit/>
          </a:bodyPr>
          <a:lstStyle/>
          <a:p>
            <a:r>
              <a:rPr lang="en-GB" sz="2000" b="1" u="sng" dirty="0" smtClean="0"/>
              <a:t>Read the flow chart of the progress of the conquest of Lydia and answer the flowing questions;</a:t>
            </a:r>
          </a:p>
          <a:p>
            <a:endParaRPr lang="en-GB" sz="2000" dirty="0"/>
          </a:p>
          <a:p>
            <a:pPr marL="342900" indent="-342900">
              <a:buFont typeface="+mj-lt"/>
              <a:buAutoNum type="arabicPeriod"/>
            </a:pPr>
            <a:r>
              <a:rPr lang="en-GB" sz="2000" dirty="0" smtClean="0"/>
              <a:t>Which would you argue are the three most significant events in the conquest?</a:t>
            </a:r>
          </a:p>
          <a:p>
            <a:pPr marL="342900" indent="-342900">
              <a:buFont typeface="+mj-lt"/>
              <a:buAutoNum type="arabicPeriod"/>
            </a:pPr>
            <a:endParaRPr lang="en-GB" sz="2000" dirty="0" smtClean="0"/>
          </a:p>
          <a:p>
            <a:pPr marL="342900" indent="-342900">
              <a:buFont typeface="+mj-lt"/>
              <a:buAutoNum type="arabicPeriod"/>
            </a:pPr>
            <a:r>
              <a:rPr lang="en-GB" sz="2000" dirty="0" smtClean="0"/>
              <a:t>What is the turning point in the conquest, when Cyrus’ win becomes inevitable (</a:t>
            </a:r>
            <a:r>
              <a:rPr lang="en-GB" i="1" dirty="0" smtClean="0"/>
              <a:t>couldn’t be avoided</a:t>
            </a:r>
            <a:r>
              <a:rPr lang="en-GB" sz="2000" dirty="0" smtClean="0"/>
              <a:t>)?</a:t>
            </a:r>
          </a:p>
          <a:p>
            <a:pPr marL="342900" indent="-342900">
              <a:buFont typeface="+mj-lt"/>
              <a:buAutoNum type="arabicPeriod"/>
            </a:pPr>
            <a:endParaRPr lang="en-GB" sz="2000" dirty="0" smtClean="0"/>
          </a:p>
          <a:p>
            <a:pPr marL="342900" indent="-342900">
              <a:buFont typeface="+mj-lt"/>
              <a:buAutoNum type="arabicPeriod"/>
            </a:pPr>
            <a:r>
              <a:rPr lang="en-GB" sz="2000" dirty="0" smtClean="0"/>
              <a:t>Which factor was most important in Croesus losing to Cyrus? – </a:t>
            </a:r>
            <a:r>
              <a:rPr lang="en-GB" sz="2000" i="1" dirty="0" smtClean="0"/>
              <a:t>why did Croesus lose?</a:t>
            </a:r>
            <a:endParaRPr lang="en-GB" sz="2000" dirty="0" smtClean="0"/>
          </a:p>
        </p:txBody>
      </p:sp>
      <p:pic>
        <p:nvPicPr>
          <p:cNvPr id="10" name="Picture 9"/>
          <p:cNvPicPr>
            <a:picLocks noChangeAspect="1"/>
          </p:cNvPicPr>
          <p:nvPr/>
        </p:nvPicPr>
        <p:blipFill rotWithShape="1">
          <a:blip r:embed="rId3"/>
          <a:srcRect b="6285"/>
          <a:stretch/>
        </p:blipFill>
        <p:spPr>
          <a:xfrm>
            <a:off x="6320035" y="-11918"/>
            <a:ext cx="2737233" cy="4313449"/>
          </a:xfrm>
          <a:prstGeom prst="rect">
            <a:avLst/>
          </a:prstGeom>
        </p:spPr>
      </p:pic>
      <p:pic>
        <p:nvPicPr>
          <p:cNvPr id="11" name="Picture 10"/>
          <p:cNvPicPr>
            <a:picLocks noChangeAspect="1"/>
          </p:cNvPicPr>
          <p:nvPr/>
        </p:nvPicPr>
        <p:blipFill rotWithShape="1">
          <a:blip r:embed="rId4"/>
          <a:srcRect b="6082"/>
          <a:stretch/>
        </p:blipFill>
        <p:spPr>
          <a:xfrm>
            <a:off x="6938537" y="3061252"/>
            <a:ext cx="2205463" cy="3796748"/>
          </a:xfrm>
          <a:prstGeom prst="rect">
            <a:avLst/>
          </a:prstGeom>
        </p:spPr>
      </p:pic>
      <p:sp>
        <p:nvSpPr>
          <p:cNvPr id="12" name="Rounded Rectangle 11"/>
          <p:cNvSpPr/>
          <p:nvPr/>
        </p:nvSpPr>
        <p:spPr>
          <a:xfrm>
            <a:off x="168965" y="4852219"/>
            <a:ext cx="6718853" cy="182687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u="sng" dirty="0" smtClean="0"/>
              <a:t>CHALLENGE</a:t>
            </a:r>
            <a:r>
              <a:rPr lang="en-GB" dirty="0" smtClean="0"/>
              <a:t>: What does the conquest of Lydia tell us about Cyrus as a leader, and how he helped the Persian empire expand?</a:t>
            </a:r>
          </a:p>
          <a:p>
            <a:pPr algn="ctr"/>
            <a:endParaRPr lang="en-GB" dirty="0" smtClean="0"/>
          </a:p>
          <a:p>
            <a:pPr algn="ctr"/>
            <a:r>
              <a:rPr lang="en-GB" i="1" dirty="0" smtClean="0"/>
              <a:t>‘The conquest of Lydia demonstrates that as a King, Cyrus was…’</a:t>
            </a:r>
          </a:p>
          <a:p>
            <a:pPr algn="ctr"/>
            <a:r>
              <a:rPr lang="en-GB" i="1" dirty="0" smtClean="0"/>
              <a:t>‘His leadership as king helped the Persian empire expand </a:t>
            </a:r>
            <a:r>
              <a:rPr lang="en-GB" sz="2000" i="1" dirty="0" smtClean="0"/>
              <a:t>because…’</a:t>
            </a:r>
            <a:endParaRPr lang="en-GB" sz="2000" i="1" dirty="0"/>
          </a:p>
        </p:txBody>
      </p:sp>
    </p:spTree>
    <p:extLst>
      <p:ext uri="{BB962C8B-B14F-4D97-AF65-F5344CB8AC3E}">
        <p14:creationId xmlns:p14="http://schemas.microsoft.com/office/powerpoint/2010/main" val="297799480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89453" y="119271"/>
            <a:ext cx="4363418" cy="1464831"/>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1. </a:t>
            </a:r>
            <a:r>
              <a:rPr lang="en-GB" sz="1600" dirty="0" smtClean="0"/>
              <a:t>Croesus felt threatened by Cyrus’ new empire, so he lead an army across the river </a:t>
            </a:r>
            <a:r>
              <a:rPr lang="en-GB" sz="1600" dirty="0" err="1" smtClean="0"/>
              <a:t>Halys</a:t>
            </a:r>
            <a:r>
              <a:rPr lang="en-GB" sz="1600" dirty="0" smtClean="0"/>
              <a:t> (the nature border between the two powers) in 546, and the armies of Croesus and Cyrus prepared to go to war at </a:t>
            </a:r>
            <a:r>
              <a:rPr lang="en-GB" sz="1600" dirty="0" err="1" smtClean="0"/>
              <a:t>Pteria</a:t>
            </a:r>
            <a:r>
              <a:rPr lang="en-GB" sz="1600" dirty="0" smtClean="0"/>
              <a:t>. </a:t>
            </a:r>
            <a:endParaRPr lang="en-GB" sz="1600" dirty="0"/>
          </a:p>
        </p:txBody>
      </p:sp>
      <p:sp>
        <p:nvSpPr>
          <p:cNvPr id="5" name="Rectangle 4"/>
          <p:cNvSpPr/>
          <p:nvPr/>
        </p:nvSpPr>
        <p:spPr>
          <a:xfrm>
            <a:off x="4636393" y="709925"/>
            <a:ext cx="4378397" cy="1145006"/>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2.</a:t>
            </a:r>
            <a:r>
              <a:rPr lang="en-GB" sz="1600" dirty="0" smtClean="0"/>
              <a:t> Before the battle began, Cyrus sent messengers to the Ionians (</a:t>
            </a:r>
            <a:r>
              <a:rPr lang="en-GB" sz="1600" i="1" dirty="0" smtClean="0"/>
              <a:t>Greek people who lived on the coast of Asia Minor</a:t>
            </a:r>
            <a:r>
              <a:rPr lang="en-GB" sz="1600" dirty="0" smtClean="0"/>
              <a:t>) asking them to leave Croesus’ army, but the Ionians refused. </a:t>
            </a:r>
            <a:endParaRPr lang="en-GB" sz="1600" dirty="0"/>
          </a:p>
        </p:txBody>
      </p:sp>
      <p:sp>
        <p:nvSpPr>
          <p:cNvPr id="6" name="Rectangle 5"/>
          <p:cNvSpPr/>
          <p:nvPr/>
        </p:nvSpPr>
        <p:spPr>
          <a:xfrm>
            <a:off x="81963" y="1854932"/>
            <a:ext cx="4446671" cy="1416675"/>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400" b="1" dirty="0"/>
              <a:t>3</a:t>
            </a:r>
            <a:r>
              <a:rPr lang="en-GB" sz="1400" b="1" dirty="0" smtClean="0"/>
              <a:t>.</a:t>
            </a:r>
            <a:r>
              <a:rPr lang="en-GB" sz="1400" dirty="0" smtClean="0"/>
              <a:t> The battle at </a:t>
            </a:r>
            <a:r>
              <a:rPr lang="en-GB" sz="1400" dirty="0" err="1" smtClean="0"/>
              <a:t>Pteria</a:t>
            </a:r>
            <a:r>
              <a:rPr lang="en-GB" sz="1400" dirty="0" smtClean="0"/>
              <a:t> saw great loses on both sides, but it was inconclusive and neither side could say they had won. Croesus realised he needed a bigger army, so he withdrew to his capital, Sardis, so he could appeal to his allies (</a:t>
            </a:r>
            <a:r>
              <a:rPr lang="en-GB" sz="1400" i="1" dirty="0" smtClean="0"/>
              <a:t>the Babylonians, Egyptians and Spartans</a:t>
            </a:r>
            <a:r>
              <a:rPr lang="en-GB" sz="1400" dirty="0" smtClean="0"/>
              <a:t>) for more troops.</a:t>
            </a:r>
            <a:endParaRPr lang="en-GB" sz="1400" dirty="0"/>
          </a:p>
        </p:txBody>
      </p:sp>
      <p:sp>
        <p:nvSpPr>
          <p:cNvPr id="7" name="Rectangle 6"/>
          <p:cNvSpPr/>
          <p:nvPr/>
        </p:nvSpPr>
        <p:spPr>
          <a:xfrm>
            <a:off x="4636393" y="2156885"/>
            <a:ext cx="4378397" cy="1416675"/>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4.</a:t>
            </a:r>
            <a:r>
              <a:rPr lang="en-GB" sz="1600" dirty="0" smtClean="0"/>
              <a:t> In these times armies almost never fought in the winter months, so Croesus assumed that Cyrus wouldn’t attack for a few months at least. So Croesus decided to disband his troops and sent messages to his allies to supply extra troops in 4 moths time.</a:t>
            </a:r>
            <a:endParaRPr lang="en-GB" sz="1600" dirty="0"/>
          </a:p>
        </p:txBody>
      </p:sp>
      <p:sp>
        <p:nvSpPr>
          <p:cNvPr id="8" name="Rectangle 7"/>
          <p:cNvSpPr/>
          <p:nvPr/>
        </p:nvSpPr>
        <p:spPr>
          <a:xfrm>
            <a:off x="89453" y="3444677"/>
            <a:ext cx="4378397" cy="1972614"/>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5.</a:t>
            </a:r>
            <a:r>
              <a:rPr lang="en-GB" sz="1600" dirty="0" smtClean="0"/>
              <a:t> Cyrus actually did the complete opposite, and immediately followed Croesus to Sardis. Croesus brought together his strong cavalry (</a:t>
            </a:r>
            <a:r>
              <a:rPr lang="en-GB" sz="1600" i="1" dirty="0" smtClean="0"/>
              <a:t>horses</a:t>
            </a:r>
            <a:r>
              <a:rPr lang="en-GB" sz="1600" dirty="0" smtClean="0"/>
              <a:t>) to defend the capital, but Cyrus’ commander, </a:t>
            </a:r>
            <a:r>
              <a:rPr lang="en-GB" sz="1600" dirty="0" err="1" smtClean="0"/>
              <a:t>Harpagus</a:t>
            </a:r>
            <a:r>
              <a:rPr lang="en-GB" sz="1600" dirty="0" smtClean="0"/>
              <a:t>, came up with a plan to defeat this cavalry. He placed camels at the front of the Persian army, which were new to the Lydian horses and scared them.</a:t>
            </a:r>
            <a:endParaRPr lang="en-GB" sz="1600" dirty="0"/>
          </a:p>
        </p:txBody>
      </p:sp>
      <p:sp>
        <p:nvSpPr>
          <p:cNvPr id="9" name="Rectangle 8"/>
          <p:cNvSpPr/>
          <p:nvPr/>
        </p:nvSpPr>
        <p:spPr>
          <a:xfrm>
            <a:off x="4636393" y="3777101"/>
            <a:ext cx="4378397" cy="1640191"/>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6</a:t>
            </a:r>
            <a:r>
              <a:rPr lang="en-GB" sz="1600" dirty="0" smtClean="0"/>
              <a:t>. Croesus retreated into Sardis, prepared for Cyrus to begin sieging the city. He sent out appeals for help to his allies, and the Spartans were preparing their troops, when they received a second message saying that Sardis had already fallen and Lydia had been conquered…</a:t>
            </a:r>
            <a:endParaRPr lang="en-GB" sz="1600" dirty="0"/>
          </a:p>
        </p:txBody>
      </p:sp>
      <p:sp>
        <p:nvSpPr>
          <p:cNvPr id="10" name="Rectangle 9"/>
          <p:cNvSpPr/>
          <p:nvPr/>
        </p:nvSpPr>
        <p:spPr>
          <a:xfrm>
            <a:off x="2213204" y="5590362"/>
            <a:ext cx="4846376" cy="1145006"/>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7</a:t>
            </a:r>
            <a:r>
              <a:rPr lang="en-GB" sz="1600" dirty="0" smtClean="0"/>
              <a:t>. The Ionians now begged Cyrus for the same terms and standards of living they had, had under Croesus, but Cyrus refused. The Lydians did briefly attempt to rebel against the new Persian rule, but this was brutally put down by </a:t>
            </a:r>
            <a:r>
              <a:rPr lang="en-GB" sz="1600" dirty="0" err="1" smtClean="0"/>
              <a:t>Harpagus</a:t>
            </a:r>
            <a:r>
              <a:rPr lang="en-GB" sz="1600" dirty="0" smtClean="0"/>
              <a:t> in 545. </a:t>
            </a:r>
            <a:endParaRPr lang="en-GB" sz="1600" dirty="0"/>
          </a:p>
        </p:txBody>
      </p:sp>
      <p:cxnSp>
        <p:nvCxnSpPr>
          <p:cNvPr id="12" name="Straight Arrow Connector 11"/>
          <p:cNvCxnSpPr>
            <a:stCxn id="4" idx="3"/>
            <a:endCxn id="5" idx="1"/>
          </p:cNvCxnSpPr>
          <p:nvPr/>
        </p:nvCxnSpPr>
        <p:spPr>
          <a:xfrm>
            <a:off x="4452871" y="851686"/>
            <a:ext cx="183521" cy="430742"/>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365938" y="1805958"/>
            <a:ext cx="270455" cy="469588"/>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363767" y="2754368"/>
            <a:ext cx="345069" cy="460654"/>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452871" y="5190186"/>
            <a:ext cx="511936" cy="430646"/>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363767" y="4472996"/>
            <a:ext cx="345069" cy="364898"/>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285289" y="3461040"/>
            <a:ext cx="358594" cy="506451"/>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67702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89453" y="119271"/>
            <a:ext cx="4363418" cy="1464831"/>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marL="342900" indent="-342900" algn="ctr">
              <a:buAutoNum type="arabicPeriod"/>
            </a:pPr>
            <a:r>
              <a:rPr lang="en-GB" sz="1600" dirty="0" smtClean="0"/>
              <a:t>Croesus was worried about Cyrus’ new empire, so he attacked Cyrus first by taking his troops to the river </a:t>
            </a:r>
            <a:r>
              <a:rPr lang="en-GB" sz="1600" dirty="0" err="1" smtClean="0"/>
              <a:t>Halys</a:t>
            </a:r>
            <a:r>
              <a:rPr lang="en-GB" sz="1600" dirty="0" smtClean="0"/>
              <a:t> (the border between the Cyrus and Croesus) in 546. The two sides prepared for battle at a place called </a:t>
            </a:r>
            <a:r>
              <a:rPr lang="en-GB" sz="1600" dirty="0" err="1" smtClean="0"/>
              <a:t>Pteria</a:t>
            </a:r>
            <a:r>
              <a:rPr lang="en-GB" sz="1600" dirty="0" smtClean="0"/>
              <a:t>. </a:t>
            </a:r>
            <a:endParaRPr lang="en-GB" sz="1600" dirty="0"/>
          </a:p>
        </p:txBody>
      </p:sp>
      <p:sp>
        <p:nvSpPr>
          <p:cNvPr id="5" name="Rectangle 4"/>
          <p:cNvSpPr/>
          <p:nvPr/>
        </p:nvSpPr>
        <p:spPr>
          <a:xfrm>
            <a:off x="4636393" y="709925"/>
            <a:ext cx="4378397" cy="1145006"/>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2.</a:t>
            </a:r>
            <a:r>
              <a:rPr lang="en-GB" sz="1600" dirty="0" smtClean="0"/>
              <a:t> Before the battle began, Cyrus sent messengers to the Ionians (</a:t>
            </a:r>
            <a:r>
              <a:rPr lang="en-GB" sz="1600" i="1" dirty="0" smtClean="0"/>
              <a:t>Greek people who lived on the coast of Asia Minor</a:t>
            </a:r>
            <a:r>
              <a:rPr lang="en-GB" sz="1600" dirty="0" smtClean="0"/>
              <a:t>) asking them to leave Croesus’ army, but the Ionians refused. </a:t>
            </a:r>
            <a:endParaRPr lang="en-GB" sz="1600" dirty="0"/>
          </a:p>
        </p:txBody>
      </p:sp>
      <p:sp>
        <p:nvSpPr>
          <p:cNvPr id="6" name="Rectangle 5"/>
          <p:cNvSpPr/>
          <p:nvPr/>
        </p:nvSpPr>
        <p:spPr>
          <a:xfrm>
            <a:off x="81963" y="1854932"/>
            <a:ext cx="4378397" cy="1416675"/>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t>3</a:t>
            </a:r>
            <a:r>
              <a:rPr lang="en-GB" sz="1600" b="1" dirty="0" smtClean="0"/>
              <a:t>.</a:t>
            </a:r>
            <a:r>
              <a:rPr lang="en-GB" sz="1600" dirty="0" smtClean="0"/>
              <a:t> The battle at </a:t>
            </a:r>
            <a:r>
              <a:rPr lang="en-GB" sz="1600" dirty="0" err="1" smtClean="0"/>
              <a:t>Pteria</a:t>
            </a:r>
            <a:r>
              <a:rPr lang="en-GB" sz="1600" dirty="0" smtClean="0"/>
              <a:t> saw great loses on both sides, but neither side could say they had won. Croesus realised he needed a bigger army, so he went back to his capital, Sardis, so he could ask his allies for help.</a:t>
            </a:r>
            <a:endParaRPr lang="en-GB" sz="1600" dirty="0"/>
          </a:p>
        </p:txBody>
      </p:sp>
      <p:sp>
        <p:nvSpPr>
          <p:cNvPr id="7" name="Rectangle 6"/>
          <p:cNvSpPr/>
          <p:nvPr/>
        </p:nvSpPr>
        <p:spPr>
          <a:xfrm>
            <a:off x="4636393" y="2156885"/>
            <a:ext cx="4378397" cy="1416675"/>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4.</a:t>
            </a:r>
            <a:r>
              <a:rPr lang="en-GB" sz="1600" dirty="0" smtClean="0"/>
              <a:t> In these times armies almost never fought in the winter months, so Croesus thought that Cyrus wouldn’t attack for a few months at least. So Croesus decided to send his troops home and sent messages to his allies to ask for extra troops in 4 moths time.</a:t>
            </a:r>
            <a:endParaRPr lang="en-GB" sz="1600" dirty="0"/>
          </a:p>
        </p:txBody>
      </p:sp>
      <p:sp>
        <p:nvSpPr>
          <p:cNvPr id="8" name="Rectangle 7"/>
          <p:cNvSpPr/>
          <p:nvPr/>
        </p:nvSpPr>
        <p:spPr>
          <a:xfrm>
            <a:off x="89453" y="3444677"/>
            <a:ext cx="4378397" cy="1972614"/>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5.</a:t>
            </a:r>
            <a:r>
              <a:rPr lang="en-GB" sz="1600" dirty="0" smtClean="0"/>
              <a:t> Cyrus actually did the complete opposite, and followed Croesus to Sardis. Croesus brought together his strong cavalry (</a:t>
            </a:r>
            <a:r>
              <a:rPr lang="en-GB" sz="1600" i="1" dirty="0" smtClean="0"/>
              <a:t>horses</a:t>
            </a:r>
            <a:r>
              <a:rPr lang="en-GB" sz="1600" dirty="0" smtClean="0"/>
              <a:t>) to defend the capital, but Cyrus’ commander, </a:t>
            </a:r>
            <a:r>
              <a:rPr lang="en-GB" sz="1600" dirty="0" err="1" smtClean="0"/>
              <a:t>Harpagus</a:t>
            </a:r>
            <a:r>
              <a:rPr lang="en-GB" sz="1600" dirty="0" smtClean="0"/>
              <a:t>, came up with a plan to defeat this cavalry. He placed camels at the front of the Persian army, which were new to the Lydian horses and scared them.</a:t>
            </a:r>
            <a:endParaRPr lang="en-GB" sz="1600" dirty="0"/>
          </a:p>
        </p:txBody>
      </p:sp>
      <p:sp>
        <p:nvSpPr>
          <p:cNvPr id="9" name="Rectangle 8"/>
          <p:cNvSpPr/>
          <p:nvPr/>
        </p:nvSpPr>
        <p:spPr>
          <a:xfrm>
            <a:off x="4636393" y="3777101"/>
            <a:ext cx="4378397" cy="1640191"/>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6</a:t>
            </a:r>
            <a:r>
              <a:rPr lang="en-GB" sz="1600" dirty="0" smtClean="0"/>
              <a:t>. Croesus ran back to Sardis,  and prepared for Cyrus to begin sieging (attacking) the city. He sent out messages for help, but as his allies were preparing to send more soldiers, they got a second message saying that Cyrus had already won!</a:t>
            </a:r>
            <a:endParaRPr lang="en-GB" sz="1600" dirty="0"/>
          </a:p>
        </p:txBody>
      </p:sp>
      <p:sp>
        <p:nvSpPr>
          <p:cNvPr id="10" name="Rectangle 9"/>
          <p:cNvSpPr/>
          <p:nvPr/>
        </p:nvSpPr>
        <p:spPr>
          <a:xfrm>
            <a:off x="2213204" y="5590362"/>
            <a:ext cx="4846376" cy="1145006"/>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smtClean="0"/>
              <a:t>7</a:t>
            </a:r>
            <a:r>
              <a:rPr lang="en-GB" sz="1600" dirty="0" smtClean="0"/>
              <a:t>. The Lydians did briefly attempt to rebel against the new Persian rule, but this was stopped by </a:t>
            </a:r>
            <a:r>
              <a:rPr lang="en-GB" sz="1600" dirty="0" err="1" smtClean="0"/>
              <a:t>Harpagus</a:t>
            </a:r>
            <a:r>
              <a:rPr lang="en-GB" sz="1600" dirty="0" smtClean="0"/>
              <a:t> in 545. </a:t>
            </a:r>
            <a:endParaRPr lang="en-GB" sz="1600" dirty="0"/>
          </a:p>
        </p:txBody>
      </p:sp>
      <p:cxnSp>
        <p:nvCxnSpPr>
          <p:cNvPr id="12" name="Straight Arrow Connector 11"/>
          <p:cNvCxnSpPr>
            <a:stCxn id="4" idx="3"/>
            <a:endCxn id="5" idx="1"/>
          </p:cNvCxnSpPr>
          <p:nvPr/>
        </p:nvCxnSpPr>
        <p:spPr>
          <a:xfrm>
            <a:off x="4452871" y="851686"/>
            <a:ext cx="183521" cy="430742"/>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365938" y="1805958"/>
            <a:ext cx="270455" cy="469588"/>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363767" y="2754368"/>
            <a:ext cx="345069" cy="460654"/>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452871" y="5190186"/>
            <a:ext cx="511936" cy="430646"/>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363767" y="4472996"/>
            <a:ext cx="345069" cy="364898"/>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285289" y="3461040"/>
            <a:ext cx="358594" cy="506451"/>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83619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853</TotalTime>
  <Words>1673</Words>
  <Application>Microsoft Macintosh PowerPoint</Application>
  <PresentationFormat>On-screen Show (4:3)</PresentationFormat>
  <Paragraphs>114</Paragraphs>
  <Slides>11</Slides>
  <Notes>5</Notes>
  <HiddenSlides>2</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Who was King Croesus?</vt:lpstr>
      <vt:lpstr>Why did Croesus attack the Persian Empire?</vt:lpstr>
      <vt:lpstr>The conquest of Lydia</vt:lpstr>
      <vt:lpstr>PowerPoint Presentation</vt:lpstr>
      <vt:lpstr>PowerPoint Presentation</vt:lpstr>
      <vt:lpstr>The fate of King Croesus</vt:lpstr>
      <vt:lpstr>Plenary – Xenophanes fragment</vt:lpstr>
    </vt:vector>
  </TitlesOfParts>
  <Company>Aldridge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did Cyrus become King of Persia?</dc:title>
  <dc:creator>Kolaric A</dc:creator>
  <cp:lastModifiedBy>Michael Scott</cp:lastModifiedBy>
  <cp:revision>69</cp:revision>
  <cp:lastPrinted>2019-09-09T11:42:54Z</cp:lastPrinted>
  <dcterms:created xsi:type="dcterms:W3CDTF">2017-09-06T12:22:48Z</dcterms:created>
  <dcterms:modified xsi:type="dcterms:W3CDTF">2020-02-27T10:41:14Z</dcterms:modified>
</cp:coreProperties>
</file>