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82" d="100"/>
          <a:sy n="182" d="100"/>
        </p:scale>
        <p:origin x="-147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635F4F-BAAE-AE46-8D9B-7D9FF62D6F20}"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021C1F-1020-0846-BEED-45D3F0D4B2ED}" type="slidenum">
              <a:rPr lang="en-US" smtClean="0"/>
              <a:t>‹#›</a:t>
            </a:fld>
            <a:endParaRPr lang="en-US"/>
          </a:p>
        </p:txBody>
      </p:sp>
    </p:spTree>
    <p:extLst>
      <p:ext uri="{BB962C8B-B14F-4D97-AF65-F5344CB8AC3E}">
        <p14:creationId xmlns:p14="http://schemas.microsoft.com/office/powerpoint/2010/main" val="33417007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E1C4C4-57F4-476C-8906-2B6A2CC80B05}" type="slidenum">
              <a:rPr lang="en-GB" smtClean="0"/>
              <a:t>5</a:t>
            </a:fld>
            <a:endParaRPr lang="en-GB"/>
          </a:p>
        </p:txBody>
      </p:sp>
    </p:spTree>
    <p:extLst>
      <p:ext uri="{BB962C8B-B14F-4D97-AF65-F5344CB8AC3E}">
        <p14:creationId xmlns:p14="http://schemas.microsoft.com/office/powerpoint/2010/main" val="1260022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https://www.britannica.com/event/Battle-of-Marathon – print out</a:t>
            </a:r>
            <a:r>
              <a:rPr lang="en-GB" baseline="0" dirty="0" smtClean="0"/>
              <a:t> the website page as well for reading.</a:t>
            </a:r>
          </a:p>
          <a:p>
            <a:r>
              <a:rPr lang="en-GB" dirty="0" smtClean="0"/>
              <a:t>https://www.youtube.com/watch?v=vvBoCATqriM – 7min video</a:t>
            </a:r>
          </a:p>
          <a:p>
            <a:r>
              <a:rPr lang="en-GB" dirty="0" smtClean="0"/>
              <a:t>https://www.youtube.com/watch?v=KgijJ-zdHow – 21mis video!</a:t>
            </a:r>
            <a:endParaRPr lang="en-GB" dirty="0"/>
          </a:p>
        </p:txBody>
      </p:sp>
      <p:sp>
        <p:nvSpPr>
          <p:cNvPr id="4" name="Slide Number Placeholder 3"/>
          <p:cNvSpPr>
            <a:spLocks noGrp="1"/>
          </p:cNvSpPr>
          <p:nvPr>
            <p:ph type="sldNum" sz="quarter" idx="10"/>
          </p:nvPr>
        </p:nvSpPr>
        <p:spPr/>
        <p:txBody>
          <a:bodyPr/>
          <a:lstStyle/>
          <a:p>
            <a:fld id="{75E1C4C4-57F4-476C-8906-2B6A2CC80B05}" type="slidenum">
              <a:rPr lang="en-GB" smtClean="0"/>
              <a:t>9</a:t>
            </a:fld>
            <a:endParaRPr lang="en-GB"/>
          </a:p>
        </p:txBody>
      </p:sp>
    </p:spTree>
    <p:extLst>
      <p:ext uri="{BB962C8B-B14F-4D97-AF65-F5344CB8AC3E}">
        <p14:creationId xmlns:p14="http://schemas.microsoft.com/office/powerpoint/2010/main" val="3108580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https://www.britannica.com/event/Battle-of-Marathon – print out</a:t>
            </a:r>
            <a:r>
              <a:rPr lang="en-GB" baseline="0" dirty="0" smtClean="0"/>
              <a:t> the website page as well for reading.</a:t>
            </a:r>
            <a:endParaRPr lang="en-GB" dirty="0"/>
          </a:p>
        </p:txBody>
      </p:sp>
      <p:sp>
        <p:nvSpPr>
          <p:cNvPr id="4" name="Slide Number Placeholder 3"/>
          <p:cNvSpPr>
            <a:spLocks noGrp="1"/>
          </p:cNvSpPr>
          <p:nvPr>
            <p:ph type="sldNum" sz="quarter" idx="10"/>
          </p:nvPr>
        </p:nvSpPr>
        <p:spPr/>
        <p:txBody>
          <a:bodyPr/>
          <a:lstStyle/>
          <a:p>
            <a:fld id="{75E1C4C4-57F4-476C-8906-2B6A2CC80B05}" type="slidenum">
              <a:rPr lang="en-GB" smtClean="0"/>
              <a:t>11</a:t>
            </a:fld>
            <a:endParaRPr lang="en-GB"/>
          </a:p>
        </p:txBody>
      </p:sp>
    </p:spTree>
    <p:extLst>
      <p:ext uri="{BB962C8B-B14F-4D97-AF65-F5344CB8AC3E}">
        <p14:creationId xmlns:p14="http://schemas.microsoft.com/office/powerpoint/2010/main" val="3944692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2043755-B96C-EA4C-9C4C-53CE32827507}"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4040113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043755-B96C-EA4C-9C4C-53CE32827507}"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3663151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043755-B96C-EA4C-9C4C-53CE32827507}"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2505866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043755-B96C-EA4C-9C4C-53CE32827507}"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1934617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2043755-B96C-EA4C-9C4C-53CE32827507}"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1765676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2043755-B96C-EA4C-9C4C-53CE32827507}"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1359283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2043755-B96C-EA4C-9C4C-53CE32827507}"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3668952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2043755-B96C-EA4C-9C4C-53CE32827507}"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3066532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043755-B96C-EA4C-9C4C-53CE32827507}"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3205203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2043755-B96C-EA4C-9C4C-53CE32827507}"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1848474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2043755-B96C-EA4C-9C4C-53CE32827507}"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E055-EE2F-9246-9928-47DE4CD5F2A2}" type="slidenum">
              <a:rPr lang="en-US" smtClean="0"/>
              <a:t>‹#›</a:t>
            </a:fld>
            <a:endParaRPr lang="en-US"/>
          </a:p>
        </p:txBody>
      </p:sp>
    </p:spTree>
    <p:extLst>
      <p:ext uri="{BB962C8B-B14F-4D97-AF65-F5344CB8AC3E}">
        <p14:creationId xmlns:p14="http://schemas.microsoft.com/office/powerpoint/2010/main" val="12911989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043755-B96C-EA4C-9C4C-53CE32827507}"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1E055-EE2F-9246-9928-47DE4CD5F2A2}" type="slidenum">
              <a:rPr lang="en-US" smtClean="0"/>
              <a:t>‹#›</a:t>
            </a:fld>
            <a:endParaRPr lang="en-US"/>
          </a:p>
        </p:txBody>
      </p:sp>
    </p:spTree>
    <p:extLst>
      <p:ext uri="{BB962C8B-B14F-4D97-AF65-F5344CB8AC3E}">
        <p14:creationId xmlns:p14="http://schemas.microsoft.com/office/powerpoint/2010/main" val="1181521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youtube.com/watch?v=vvBoCATqriM%20%E2%80%93%207min%20vide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sp>
        <p:nvSpPr>
          <p:cNvPr id="14" name="TextBox 13"/>
          <p:cNvSpPr txBox="1"/>
          <p:nvPr/>
        </p:nvSpPr>
        <p:spPr>
          <a:xfrm>
            <a:off x="435254" y="4448955"/>
            <a:ext cx="2834405" cy="646331"/>
          </a:xfrm>
          <a:prstGeom prst="rect">
            <a:avLst/>
          </a:prstGeom>
          <a:noFill/>
        </p:spPr>
        <p:txBody>
          <a:bodyPr wrap="none">
            <a:spAutoFit/>
          </a:bodyPr>
          <a:lstStyle/>
          <a:p>
            <a:pPr>
              <a:defRPr/>
            </a:pPr>
            <a:r>
              <a:rPr lang="en-US" b="1" i="1" dirty="0" smtClean="0">
                <a:solidFill>
                  <a:srgbClr val="FFFFFF"/>
                </a:solidFill>
              </a:rPr>
              <a:t>Darius I</a:t>
            </a:r>
          </a:p>
          <a:p>
            <a:pPr>
              <a:defRPr/>
            </a:pPr>
            <a:r>
              <a:rPr lang="en-US" b="1" i="1" dirty="0" smtClean="0">
                <a:solidFill>
                  <a:srgbClr val="FFFFFF"/>
                </a:solidFill>
              </a:rPr>
              <a:t>10. The Battle of Marathon</a:t>
            </a:r>
            <a:endParaRPr lang="en-US" b="1" i="1" dirty="0">
              <a:solidFill>
                <a:srgbClr val="FFFFFF"/>
              </a:solidFill>
            </a:endParaRPr>
          </a:p>
        </p:txBody>
      </p:sp>
      <p:pic>
        <p:nvPicPr>
          <p:cNvPr id="3" name="Picture 2" descr="Screen Shot 2020-02-27 at 11.48.1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09" y="0"/>
            <a:ext cx="9123091" cy="6858000"/>
          </a:xfrm>
          <a:prstGeom prst="rect">
            <a:avLst/>
          </a:prstGeom>
        </p:spPr>
      </p:pic>
    </p:spTree>
    <p:extLst>
      <p:ext uri="{BB962C8B-B14F-4D97-AF65-F5344CB8AC3E}">
        <p14:creationId xmlns:p14="http://schemas.microsoft.com/office/powerpoint/2010/main" val="295018349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325563"/>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GB" b="1" u="sng" dirty="0" smtClean="0"/>
              <a:t>Practise 6 marker – outline the key features of the Battle of Marathon</a:t>
            </a:r>
            <a:endParaRPr lang="en-GB" b="1" u="sng" dirty="0"/>
          </a:p>
        </p:txBody>
      </p:sp>
      <p:sp>
        <p:nvSpPr>
          <p:cNvPr id="3" name="Content Placeholder 2"/>
          <p:cNvSpPr>
            <a:spLocks noGrp="1"/>
          </p:cNvSpPr>
          <p:nvPr>
            <p:ph idx="1"/>
          </p:nvPr>
        </p:nvSpPr>
        <p:spPr>
          <a:xfrm>
            <a:off x="155685" y="1557611"/>
            <a:ext cx="4763157" cy="5095437"/>
          </a:xfrm>
        </p:spPr>
        <p:txBody>
          <a:bodyPr>
            <a:normAutofit/>
          </a:bodyPr>
          <a:lstStyle/>
          <a:p>
            <a:pPr marL="0" indent="0">
              <a:buNone/>
            </a:pPr>
            <a:r>
              <a:rPr lang="en-GB" sz="1800" b="1" u="sng" dirty="0"/>
              <a:t>The ‘musts</a:t>
            </a:r>
            <a:r>
              <a:rPr lang="en-GB" sz="1800" b="1" u="sng" dirty="0" smtClean="0"/>
              <a:t>’</a:t>
            </a:r>
          </a:p>
          <a:p>
            <a:pPr marL="0" indent="0">
              <a:buNone/>
            </a:pPr>
            <a:endParaRPr lang="en-GB" sz="1800" b="1" u="sng" dirty="0"/>
          </a:p>
          <a:p>
            <a:r>
              <a:rPr lang="en-GB" sz="1800" dirty="0"/>
              <a:t>This answer should be a continuous prose, not bullet points! – write your answer in the form of a paragraph</a:t>
            </a:r>
            <a:r>
              <a:rPr lang="en-GB" sz="1800" dirty="0" smtClean="0"/>
              <a:t>.</a:t>
            </a:r>
          </a:p>
          <a:p>
            <a:endParaRPr lang="en-GB" sz="1800" dirty="0" smtClean="0"/>
          </a:p>
          <a:p>
            <a:r>
              <a:rPr lang="en-GB" sz="1800" dirty="0" smtClean="0"/>
              <a:t>Discuss 3 key points, use historical detail to illustrate the points you are making.</a:t>
            </a:r>
          </a:p>
          <a:p>
            <a:endParaRPr lang="en-GB" sz="1800" dirty="0" smtClean="0"/>
          </a:p>
          <a:p>
            <a:r>
              <a:rPr lang="en-GB" sz="1800" dirty="0" smtClean="0"/>
              <a:t>Keep it in chronological order if possible. </a:t>
            </a:r>
          </a:p>
          <a:p>
            <a:endParaRPr lang="en-GB" sz="1800" dirty="0"/>
          </a:p>
          <a:p>
            <a:r>
              <a:rPr lang="en-GB" sz="1800" dirty="0"/>
              <a:t>All historical information you include should be COMPLETELY RELEVANT to the topic in the question. – do not include information about other places or events that aren’t mentioned in the question!</a:t>
            </a:r>
          </a:p>
          <a:p>
            <a:endParaRPr lang="en-GB" sz="1800" dirty="0"/>
          </a:p>
        </p:txBody>
      </p:sp>
      <p:sp>
        <p:nvSpPr>
          <p:cNvPr id="4" name="Rounded Rectangle 3"/>
          <p:cNvSpPr/>
          <p:nvPr/>
        </p:nvSpPr>
        <p:spPr>
          <a:xfrm>
            <a:off x="5072555" y="1469818"/>
            <a:ext cx="3890141" cy="149328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2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Outline the key features of the Battle of Marathon (6).</a:t>
            </a:r>
            <a:endParaRPr lang="en-GB" sz="2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Rectangle 4"/>
          <p:cNvSpPr/>
          <p:nvPr/>
        </p:nvSpPr>
        <p:spPr>
          <a:xfrm>
            <a:off x="5072556" y="3051263"/>
            <a:ext cx="3890141" cy="360178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b="1" u="sng" dirty="0" smtClean="0"/>
              <a:t>What to include;</a:t>
            </a:r>
          </a:p>
          <a:p>
            <a:pPr algn="ctr"/>
            <a:endParaRPr lang="en-GB" sz="2000" dirty="0"/>
          </a:p>
          <a:p>
            <a:pPr marL="285750" indent="-285750" algn="ctr">
              <a:buFontTx/>
              <a:buChar char="-"/>
            </a:pPr>
            <a:r>
              <a:rPr lang="en-GB" sz="2000" dirty="0" smtClean="0"/>
              <a:t>Numbers from both sides.</a:t>
            </a:r>
          </a:p>
          <a:p>
            <a:pPr marL="285750" indent="-285750" algn="ctr">
              <a:buFontTx/>
              <a:buChar char="-"/>
            </a:pPr>
            <a:r>
              <a:rPr lang="en-GB" sz="2000" dirty="0" smtClean="0"/>
              <a:t>Why Sparta were not part of the battle.</a:t>
            </a:r>
          </a:p>
          <a:p>
            <a:pPr marL="285750" indent="-285750" algn="ctr">
              <a:buFontTx/>
              <a:buChar char="-"/>
            </a:pPr>
            <a:r>
              <a:rPr lang="en-GB" sz="2000" dirty="0" smtClean="0"/>
              <a:t>Miltiades’ tactics.</a:t>
            </a:r>
          </a:p>
          <a:p>
            <a:pPr marL="285750" indent="-285750" algn="ctr">
              <a:buFontTx/>
              <a:buChar char="-"/>
            </a:pPr>
            <a:r>
              <a:rPr lang="en-GB" sz="2000" dirty="0" smtClean="0"/>
              <a:t>Persian mistakes.</a:t>
            </a:r>
          </a:p>
          <a:p>
            <a:pPr marL="285750" indent="-285750" algn="ctr">
              <a:buFontTx/>
              <a:buChar char="-"/>
            </a:pPr>
            <a:r>
              <a:rPr lang="en-GB" sz="2000" dirty="0" smtClean="0"/>
              <a:t>How the Greeks won.</a:t>
            </a:r>
          </a:p>
          <a:p>
            <a:pPr marL="285750" indent="-285750" algn="ctr">
              <a:buFontTx/>
              <a:buChar char="-"/>
            </a:pPr>
            <a:r>
              <a:rPr lang="en-GB" sz="2000" dirty="0" smtClean="0"/>
              <a:t>Why the battle lived on in Athenian memory.</a:t>
            </a:r>
            <a:endParaRPr lang="en-GB" sz="2000" dirty="0"/>
          </a:p>
        </p:txBody>
      </p:sp>
    </p:spTree>
    <p:extLst>
      <p:ext uri="{BB962C8B-B14F-4D97-AF65-F5344CB8AC3E}">
        <p14:creationId xmlns:p14="http://schemas.microsoft.com/office/powerpoint/2010/main" val="17276088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68946"/>
          </a:xfrm>
        </p:spPr>
        <p:style>
          <a:lnRef idx="0">
            <a:schemeClr val="accent2"/>
          </a:lnRef>
          <a:fillRef idx="3">
            <a:schemeClr val="accent2"/>
          </a:fillRef>
          <a:effectRef idx="3">
            <a:schemeClr val="accent2"/>
          </a:effectRef>
          <a:fontRef idx="minor">
            <a:schemeClr val="lt1"/>
          </a:fontRef>
        </p:style>
        <p:txBody>
          <a:bodyPr>
            <a:normAutofit/>
          </a:bodyPr>
          <a:lstStyle/>
          <a:p>
            <a:r>
              <a:rPr lang="en-GB" sz="4000" b="1" u="sng" dirty="0" smtClean="0"/>
              <a:t>Christmas Homework</a:t>
            </a:r>
            <a:endParaRPr lang="en-GB" sz="4000" b="1" u="sng" dirty="0"/>
          </a:p>
        </p:txBody>
      </p:sp>
      <p:sp>
        <p:nvSpPr>
          <p:cNvPr id="3" name="Content Placeholder 2"/>
          <p:cNvSpPr>
            <a:spLocks noGrp="1"/>
          </p:cNvSpPr>
          <p:nvPr>
            <p:ph idx="1"/>
          </p:nvPr>
        </p:nvSpPr>
        <p:spPr>
          <a:xfrm>
            <a:off x="93960" y="1205692"/>
            <a:ext cx="6434837" cy="5505075"/>
          </a:xfrm>
        </p:spPr>
        <p:txBody>
          <a:bodyPr>
            <a:normAutofit/>
          </a:bodyPr>
          <a:lstStyle/>
          <a:p>
            <a:pPr marL="0" indent="0">
              <a:buNone/>
            </a:pPr>
            <a:r>
              <a:rPr lang="en-GB" sz="2000" b="1" u="sng" dirty="0" smtClean="0"/>
              <a:t>Create revision notes on the following topics</a:t>
            </a:r>
          </a:p>
          <a:p>
            <a:pPr marL="0" indent="0">
              <a:buNone/>
            </a:pPr>
            <a:endParaRPr lang="en-GB" sz="2000" b="1" u="sng" dirty="0" smtClean="0"/>
          </a:p>
          <a:p>
            <a:pPr marL="514350" indent="-514350">
              <a:buFont typeface="+mj-lt"/>
              <a:buAutoNum type="arabicPeriod"/>
            </a:pPr>
            <a:r>
              <a:rPr lang="en-GB" sz="2000" dirty="0" smtClean="0"/>
              <a:t>People Darius conquered</a:t>
            </a:r>
          </a:p>
          <a:p>
            <a:pPr marL="514350" indent="-514350">
              <a:buFont typeface="+mj-lt"/>
              <a:buAutoNum type="arabicPeriod"/>
            </a:pPr>
            <a:r>
              <a:rPr lang="en-GB" sz="2000" dirty="0" smtClean="0"/>
              <a:t>Darius’ building projects</a:t>
            </a:r>
          </a:p>
          <a:p>
            <a:pPr marL="514350" indent="-514350">
              <a:buFont typeface="+mj-lt"/>
              <a:buAutoNum type="arabicPeriod"/>
            </a:pPr>
            <a:r>
              <a:rPr lang="en-GB" sz="2000" dirty="0" smtClean="0"/>
              <a:t>Darius’ changes to administration (how the country was run)</a:t>
            </a:r>
          </a:p>
          <a:p>
            <a:pPr marL="514350" indent="-514350">
              <a:buFont typeface="+mj-lt"/>
              <a:buAutoNum type="arabicPeriod"/>
            </a:pPr>
            <a:r>
              <a:rPr lang="en-GB" sz="2000" dirty="0" smtClean="0"/>
              <a:t>Darius’ religious policy</a:t>
            </a:r>
          </a:p>
          <a:p>
            <a:pPr marL="514350" indent="-514350">
              <a:buFont typeface="+mj-lt"/>
              <a:buAutoNum type="arabicPeriod"/>
            </a:pPr>
            <a:r>
              <a:rPr lang="en-GB" sz="2000" dirty="0" smtClean="0"/>
              <a:t>Darius’ imperial expansions, and how they compare against other kings.</a:t>
            </a:r>
          </a:p>
          <a:p>
            <a:pPr marL="0" indent="0">
              <a:buNone/>
            </a:pPr>
            <a:endParaRPr lang="en-GB" sz="2000" dirty="0"/>
          </a:p>
          <a:p>
            <a:pPr marL="0" indent="0">
              <a:buNone/>
            </a:pPr>
            <a:r>
              <a:rPr lang="en-GB" sz="2000" b="1" dirty="0" smtClean="0"/>
              <a:t>Royal road, Satraps, Postal system, ideology = NOT EXPANSION! Because they are happening WITHIN the empire.</a:t>
            </a:r>
          </a:p>
          <a:p>
            <a:pPr>
              <a:buFontTx/>
              <a:buChar char="-"/>
            </a:pPr>
            <a:endParaRPr lang="en-GB" sz="2000" dirty="0"/>
          </a:p>
        </p:txBody>
      </p:sp>
      <p:sp>
        <p:nvSpPr>
          <p:cNvPr id="4" name="Rectangle 3"/>
          <p:cNvSpPr/>
          <p:nvPr/>
        </p:nvSpPr>
        <p:spPr>
          <a:xfrm>
            <a:off x="6615907" y="1205692"/>
            <a:ext cx="2440983" cy="550507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400" b="1" u="sng" dirty="0" smtClean="0"/>
              <a:t>Notes in your book</a:t>
            </a:r>
          </a:p>
          <a:p>
            <a:pPr algn="ctr"/>
            <a:endParaRPr lang="en-GB" sz="2400" b="1" u="sng" dirty="0" smtClean="0"/>
          </a:p>
          <a:p>
            <a:pPr algn="ctr"/>
            <a:r>
              <a:rPr lang="en-GB" sz="2400" b="1" u="sng" dirty="0" smtClean="0"/>
              <a:t>A3 spider diagram</a:t>
            </a:r>
          </a:p>
          <a:p>
            <a:pPr algn="ctr"/>
            <a:endParaRPr lang="en-GB" sz="2400" b="1" u="sng" dirty="0" smtClean="0"/>
          </a:p>
          <a:p>
            <a:pPr algn="ctr"/>
            <a:r>
              <a:rPr lang="en-GB" sz="2400" b="1" u="sng" dirty="0" smtClean="0"/>
              <a:t>PPT presentation</a:t>
            </a:r>
          </a:p>
          <a:p>
            <a:pPr algn="ctr"/>
            <a:endParaRPr lang="en-GB" sz="2400" b="1" u="sng" dirty="0" smtClean="0"/>
          </a:p>
          <a:p>
            <a:pPr algn="ctr"/>
            <a:r>
              <a:rPr lang="en-GB" sz="2400" b="1" u="sng" dirty="0" smtClean="0"/>
              <a:t>Revision cards</a:t>
            </a:r>
          </a:p>
          <a:p>
            <a:pPr algn="ctr"/>
            <a:endParaRPr lang="en-GB" sz="2400" b="1" u="sng" dirty="0" smtClean="0"/>
          </a:p>
          <a:p>
            <a:pPr algn="ctr"/>
            <a:r>
              <a:rPr lang="en-GB" sz="2400" b="1" u="sng" dirty="0" smtClean="0"/>
              <a:t>Etc…</a:t>
            </a:r>
            <a:endParaRPr lang="en-GB" sz="2400" dirty="0" smtClean="0"/>
          </a:p>
        </p:txBody>
      </p:sp>
    </p:spTree>
    <p:extLst>
      <p:ext uri="{BB962C8B-B14F-4D97-AF65-F5344CB8AC3E}">
        <p14:creationId xmlns:p14="http://schemas.microsoft.com/office/powerpoint/2010/main" val="232319414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800443" cy="707886"/>
          </a:xfrm>
          <a:prstGeom prst="rect">
            <a:avLst/>
          </a:prstGeom>
          <a:noFill/>
        </p:spPr>
        <p:txBody>
          <a:bodyPr wrap="none" rtlCol="0">
            <a:spAutoFit/>
          </a:bodyPr>
          <a:lstStyle/>
          <a:p>
            <a:r>
              <a:rPr lang="en-GB" sz="4000" b="1" u="sng" dirty="0" smtClean="0"/>
              <a:t>Starter:</a:t>
            </a:r>
            <a:endParaRPr lang="en-GB" sz="4000" b="1" u="sng" dirty="0"/>
          </a:p>
        </p:txBody>
      </p:sp>
      <p:sp>
        <p:nvSpPr>
          <p:cNvPr id="2" name="TextBox 1"/>
          <p:cNvSpPr txBox="1"/>
          <p:nvPr/>
        </p:nvSpPr>
        <p:spPr>
          <a:xfrm>
            <a:off x="260131" y="1261241"/>
            <a:ext cx="3058199" cy="2677656"/>
          </a:xfrm>
          <a:prstGeom prst="rect">
            <a:avLst/>
          </a:prstGeom>
          <a:noFill/>
        </p:spPr>
        <p:txBody>
          <a:bodyPr wrap="none" rtlCol="0">
            <a:spAutoFit/>
          </a:bodyPr>
          <a:lstStyle/>
          <a:p>
            <a:r>
              <a:rPr lang="en-GB" sz="2400" dirty="0" smtClean="0"/>
              <a:t>Questions for answers:</a:t>
            </a:r>
          </a:p>
          <a:p>
            <a:endParaRPr lang="en-GB" sz="2400" dirty="0"/>
          </a:p>
          <a:p>
            <a:r>
              <a:rPr lang="en-GB" sz="2400" dirty="0" smtClean="0"/>
              <a:t>BATTLE OF LADE</a:t>
            </a:r>
          </a:p>
          <a:p>
            <a:endParaRPr lang="en-GB" sz="2400" dirty="0"/>
          </a:p>
          <a:p>
            <a:r>
              <a:rPr lang="en-GB" sz="2400" dirty="0" smtClean="0"/>
              <a:t>ARISTOGORAS</a:t>
            </a:r>
          </a:p>
          <a:p>
            <a:endParaRPr lang="en-GB" sz="2400" dirty="0"/>
          </a:p>
          <a:p>
            <a:endParaRPr lang="en-GB" sz="2400" dirty="0"/>
          </a:p>
        </p:txBody>
      </p:sp>
    </p:spTree>
    <p:extLst>
      <p:ext uri="{BB962C8B-B14F-4D97-AF65-F5344CB8AC3E}">
        <p14:creationId xmlns:p14="http://schemas.microsoft.com/office/powerpoint/2010/main" val="23724239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0797" y="215223"/>
            <a:ext cx="8529034" cy="2387600"/>
          </a:xfrm>
        </p:spPr>
        <p:txBody>
          <a:bodyPr>
            <a:noAutofit/>
          </a:bodyPr>
          <a:lstStyle/>
          <a:p>
            <a:r>
              <a:rPr lang="en-GB" sz="4800" b="1" u="sng" dirty="0" smtClean="0"/>
              <a:t>Challenges to mainland Greece and the Battle of Marathon</a:t>
            </a:r>
            <a:endParaRPr lang="en-GB" sz="4800" b="1" u="sng" dirty="0"/>
          </a:p>
        </p:txBody>
      </p:sp>
      <p:sp>
        <p:nvSpPr>
          <p:cNvPr id="3" name="Subtitle 2"/>
          <p:cNvSpPr>
            <a:spLocks noGrp="1"/>
          </p:cNvSpPr>
          <p:nvPr>
            <p:ph type="subTitle" idx="1"/>
          </p:nvPr>
        </p:nvSpPr>
        <p:spPr>
          <a:xfrm>
            <a:off x="1096313" y="2452619"/>
            <a:ext cx="6858000" cy="1655762"/>
          </a:xfrm>
        </p:spPr>
        <p:txBody>
          <a:bodyPr>
            <a:normAutofit/>
          </a:bodyPr>
          <a:lstStyle/>
          <a:p>
            <a:r>
              <a:rPr lang="en-GB" sz="2400" dirty="0" smtClean="0"/>
              <a:t>L.O. to understand and explain the events of the battle of Marathon.</a:t>
            </a:r>
            <a:endParaRPr lang="en-GB" sz="2400" dirty="0"/>
          </a:p>
        </p:txBody>
      </p:sp>
      <p:pic>
        <p:nvPicPr>
          <p:cNvPr id="4" name="Picture 3"/>
          <p:cNvPicPr>
            <a:picLocks noChangeAspect="1"/>
          </p:cNvPicPr>
          <p:nvPr/>
        </p:nvPicPr>
        <p:blipFill>
          <a:blip r:embed="rId2"/>
          <a:stretch>
            <a:fillRect/>
          </a:stretch>
        </p:blipFill>
        <p:spPr>
          <a:xfrm>
            <a:off x="0" y="3843580"/>
            <a:ext cx="4916837" cy="3014420"/>
          </a:xfrm>
          <a:prstGeom prst="rect">
            <a:avLst/>
          </a:prstGeom>
        </p:spPr>
      </p:pic>
      <p:pic>
        <p:nvPicPr>
          <p:cNvPr id="6" name="Picture 5"/>
          <p:cNvPicPr>
            <a:picLocks noChangeAspect="1"/>
          </p:cNvPicPr>
          <p:nvPr/>
        </p:nvPicPr>
        <p:blipFill>
          <a:blip r:embed="rId3"/>
          <a:stretch>
            <a:fillRect/>
          </a:stretch>
        </p:blipFill>
        <p:spPr>
          <a:xfrm>
            <a:off x="4916837" y="3858352"/>
            <a:ext cx="4227164" cy="2999649"/>
          </a:xfrm>
          <a:prstGeom prst="rect">
            <a:avLst/>
          </a:prstGeom>
        </p:spPr>
      </p:pic>
    </p:spTree>
    <p:extLst>
      <p:ext uri="{BB962C8B-B14F-4D97-AF65-F5344CB8AC3E}">
        <p14:creationId xmlns:p14="http://schemas.microsoft.com/office/powerpoint/2010/main" val="36150664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62885"/>
          </a:xfrm>
        </p:spPr>
        <p:style>
          <a:lnRef idx="1">
            <a:schemeClr val="accent2"/>
          </a:lnRef>
          <a:fillRef idx="3">
            <a:schemeClr val="accent2"/>
          </a:fillRef>
          <a:effectRef idx="2">
            <a:schemeClr val="accent2"/>
          </a:effectRef>
          <a:fontRef idx="minor">
            <a:schemeClr val="lt1"/>
          </a:fontRef>
        </p:style>
        <p:txBody>
          <a:bodyPr>
            <a:normAutofit fontScale="90000"/>
          </a:bodyPr>
          <a:lstStyle/>
          <a:p>
            <a:r>
              <a:rPr lang="en-GB" b="1" u="sng" dirty="0" smtClean="0"/>
              <a:t>Darius begins to move into the Aegean…</a:t>
            </a:r>
            <a:endParaRPr lang="en-GB" b="1" u="sng" dirty="0"/>
          </a:p>
        </p:txBody>
      </p:sp>
      <p:sp>
        <p:nvSpPr>
          <p:cNvPr id="3" name="Content Placeholder 2"/>
          <p:cNvSpPr>
            <a:spLocks noGrp="1"/>
          </p:cNvSpPr>
          <p:nvPr>
            <p:ph idx="1"/>
          </p:nvPr>
        </p:nvSpPr>
        <p:spPr>
          <a:xfrm>
            <a:off x="107056" y="1027134"/>
            <a:ext cx="4847258" cy="5830866"/>
          </a:xfrm>
        </p:spPr>
        <p:txBody>
          <a:bodyPr>
            <a:normAutofit fontScale="92500" lnSpcReduction="20000"/>
          </a:bodyPr>
          <a:lstStyle/>
          <a:p>
            <a:pPr marL="0" indent="0">
              <a:buNone/>
            </a:pPr>
            <a:r>
              <a:rPr lang="en-GB" sz="2400" dirty="0" smtClean="0"/>
              <a:t>After Darius had finally successfully dealt with the Ionian Revolt, his eye turned and he looked to deal with the Greek nations that had become involved in the revolt, or that he suspected had been involved.</a:t>
            </a:r>
          </a:p>
          <a:p>
            <a:pPr marL="0" indent="0">
              <a:buNone/>
            </a:pPr>
            <a:r>
              <a:rPr lang="en-GB" sz="2400" dirty="0" smtClean="0"/>
              <a:t>Herodotus tells us that Darius first expedition, lead by his general </a:t>
            </a:r>
            <a:r>
              <a:rPr lang="en-GB" sz="2400" dirty="0" err="1" smtClean="0"/>
              <a:t>Mardonius</a:t>
            </a:r>
            <a:r>
              <a:rPr lang="en-GB" sz="2400" dirty="0" smtClean="0"/>
              <a:t> in 492BC, had the initial aim of attacking Eretria and Athens. But more historians think that Darius was actually looking to begin securing territory in northern Greece. </a:t>
            </a:r>
          </a:p>
          <a:p>
            <a:pPr marL="0" indent="0">
              <a:buNone/>
            </a:pPr>
            <a:r>
              <a:rPr lang="en-GB" sz="2400" dirty="0" smtClean="0"/>
              <a:t>This first attempt by </a:t>
            </a:r>
            <a:r>
              <a:rPr lang="en-GB" sz="2400" dirty="0" err="1" smtClean="0"/>
              <a:t>Mardonius</a:t>
            </a:r>
            <a:r>
              <a:rPr lang="en-GB" sz="2400" dirty="0" smtClean="0"/>
              <a:t> is a complete failure, but Darius continues to pursue his aims in Greece, and bit by bit moves his empire towards Athens…</a:t>
            </a:r>
          </a:p>
          <a:p>
            <a:pPr marL="0" indent="0">
              <a:buNone/>
            </a:pPr>
            <a:r>
              <a:rPr lang="en-GB" sz="2400" dirty="0" smtClean="0"/>
              <a:t>He visits the islands of Naxos, then Delos and then Eretria, before landing near Athens as the Bay of Marathon.</a:t>
            </a:r>
            <a:endParaRPr lang="en-GB" sz="2400" dirty="0"/>
          </a:p>
        </p:txBody>
      </p:sp>
      <p:pic>
        <p:nvPicPr>
          <p:cNvPr id="4" name="Picture 3"/>
          <p:cNvPicPr>
            <a:picLocks noChangeAspect="1"/>
          </p:cNvPicPr>
          <p:nvPr/>
        </p:nvPicPr>
        <p:blipFill rotWithShape="1">
          <a:blip r:embed="rId2"/>
          <a:srcRect l="16704"/>
          <a:stretch/>
        </p:blipFill>
        <p:spPr>
          <a:xfrm>
            <a:off x="5032996" y="862886"/>
            <a:ext cx="4111004" cy="5925585"/>
          </a:xfrm>
          <a:prstGeom prst="rect">
            <a:avLst/>
          </a:prstGeom>
        </p:spPr>
      </p:pic>
      <p:sp>
        <p:nvSpPr>
          <p:cNvPr id="5" name="Oval 4"/>
          <p:cNvSpPr/>
          <p:nvPr/>
        </p:nvSpPr>
        <p:spPr>
          <a:xfrm>
            <a:off x="7088498" y="4708555"/>
            <a:ext cx="434662" cy="1947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056013" y="4923250"/>
            <a:ext cx="434662" cy="1947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6186244" y="3782441"/>
            <a:ext cx="434662" cy="1947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67687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62885"/>
          </a:xfrm>
        </p:spPr>
        <p:style>
          <a:lnRef idx="0">
            <a:schemeClr val="accent2"/>
          </a:lnRef>
          <a:fillRef idx="3">
            <a:schemeClr val="accent2"/>
          </a:fillRef>
          <a:effectRef idx="3">
            <a:schemeClr val="accent2"/>
          </a:effectRef>
          <a:fontRef idx="minor">
            <a:schemeClr val="lt1"/>
          </a:fontRef>
        </p:style>
        <p:txBody>
          <a:bodyPr/>
          <a:lstStyle/>
          <a:p>
            <a:r>
              <a:rPr lang="en-GB" b="1" u="sng" dirty="0" smtClean="0"/>
              <a:t>Darius’ actions in Greece</a:t>
            </a:r>
            <a:endParaRPr lang="en-GB" b="1" u="sng" dirty="0"/>
          </a:p>
        </p:txBody>
      </p:sp>
      <p:sp>
        <p:nvSpPr>
          <p:cNvPr id="3" name="Content Placeholder 2"/>
          <p:cNvSpPr>
            <a:spLocks noGrp="1"/>
          </p:cNvSpPr>
          <p:nvPr>
            <p:ph idx="1"/>
          </p:nvPr>
        </p:nvSpPr>
        <p:spPr>
          <a:xfrm>
            <a:off x="136034" y="1027135"/>
            <a:ext cx="4594824" cy="5531320"/>
          </a:xfrm>
        </p:spPr>
        <p:txBody>
          <a:bodyPr>
            <a:normAutofit/>
          </a:bodyPr>
          <a:lstStyle/>
          <a:p>
            <a:pPr marL="0" indent="0">
              <a:buNone/>
            </a:pPr>
            <a:r>
              <a:rPr lang="en-GB" sz="1800" dirty="0" smtClean="0"/>
              <a:t>Before the battle of Marathon, there were a series of important events involving Darius’ Persian empire and various peoples of Greece. They tell us a lot about the style of fighting and tactics of the Persians, as well as the attitudes of the Greeks.</a:t>
            </a:r>
          </a:p>
          <a:p>
            <a:pPr marL="0" indent="0">
              <a:buNone/>
            </a:pPr>
            <a:endParaRPr lang="en-GB" sz="1800" dirty="0"/>
          </a:p>
          <a:p>
            <a:pPr marL="0" indent="0">
              <a:buNone/>
            </a:pPr>
            <a:r>
              <a:rPr lang="en-GB" sz="1800" b="1" u="sng" dirty="0" smtClean="0"/>
              <a:t>TASK</a:t>
            </a:r>
            <a:r>
              <a:rPr lang="en-GB" sz="1800" dirty="0" smtClean="0"/>
              <a:t>: using the information on p.47, from the subheading </a:t>
            </a:r>
            <a:r>
              <a:rPr lang="en-GB" sz="1800" i="1" dirty="0" smtClean="0"/>
              <a:t>‘Challenges to Mainland Greece’</a:t>
            </a:r>
            <a:r>
              <a:rPr lang="en-GB" sz="1800" dirty="0" smtClean="0"/>
              <a:t>, and sections of Herodotus, complete the flowchart on Darius’ actions up until the Battle of Marathon.</a:t>
            </a:r>
            <a:endParaRPr lang="en-GB" sz="1800" dirty="0"/>
          </a:p>
        </p:txBody>
      </p:sp>
      <p:sp>
        <p:nvSpPr>
          <p:cNvPr id="4" name="Rectangle 3"/>
          <p:cNvSpPr/>
          <p:nvPr/>
        </p:nvSpPr>
        <p:spPr>
          <a:xfrm>
            <a:off x="4859721" y="1101008"/>
            <a:ext cx="4102976" cy="5400799"/>
          </a:xfrm>
          <a:prstGeom prst="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600" b="1" u="sng" dirty="0" smtClean="0"/>
              <a:t>CHALLENGE</a:t>
            </a:r>
            <a:r>
              <a:rPr lang="en-GB" sz="1600" dirty="0" smtClean="0"/>
              <a:t>: using the sections from Herodotus on Naxos, Delos and Eretria, answer the following question;</a:t>
            </a:r>
          </a:p>
          <a:p>
            <a:pPr algn="ctr"/>
            <a:endParaRPr lang="en-GB" sz="1600" dirty="0" smtClean="0"/>
          </a:p>
          <a:p>
            <a:pPr algn="ctr"/>
            <a:r>
              <a:rPr lang="en-GB" sz="1600" dirty="0" smtClean="0"/>
              <a:t>‘</a:t>
            </a:r>
            <a:r>
              <a:rPr lang="en-GB" sz="1600" i="1" dirty="0" smtClean="0"/>
              <a:t>What can we learn from the passages about Darius’ treatment of foreign peoples?</a:t>
            </a:r>
            <a:r>
              <a:rPr lang="en-GB" sz="1600" dirty="0" smtClean="0"/>
              <a:t>’ (10).</a:t>
            </a:r>
          </a:p>
          <a:p>
            <a:pPr algn="ctr"/>
            <a:endParaRPr lang="en-GB" sz="1600" dirty="0"/>
          </a:p>
          <a:p>
            <a:pPr algn="ctr"/>
            <a:endParaRPr lang="en-GB" sz="1600" dirty="0" smtClean="0"/>
          </a:p>
          <a:p>
            <a:pPr algn="ctr"/>
            <a:endParaRPr lang="en-GB" sz="1600" dirty="0"/>
          </a:p>
          <a:p>
            <a:pPr algn="ctr"/>
            <a:endParaRPr lang="en-GB" sz="1600" dirty="0" smtClean="0"/>
          </a:p>
          <a:p>
            <a:pPr algn="ctr"/>
            <a:endParaRPr lang="en-GB" sz="1600"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a:p>
        </p:txBody>
      </p:sp>
      <p:sp>
        <p:nvSpPr>
          <p:cNvPr id="5" name="Rounded Rectangle 4"/>
          <p:cNvSpPr/>
          <p:nvPr/>
        </p:nvSpPr>
        <p:spPr>
          <a:xfrm>
            <a:off x="4992535" y="3437010"/>
            <a:ext cx="3877663" cy="2778736"/>
          </a:xfrm>
          <a:prstGeom prst="roundRect">
            <a:avLst/>
          </a:prstGeom>
          <a:ln w="3810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u="sng" dirty="0" smtClean="0"/>
              <a:t>Remember!</a:t>
            </a:r>
          </a:p>
          <a:p>
            <a:pPr algn="ctr"/>
            <a:endParaRPr lang="en-GB" sz="1600" b="1" u="sng" dirty="0" smtClean="0"/>
          </a:p>
          <a:p>
            <a:pPr marL="342900" indent="-342900" algn="ctr">
              <a:buFont typeface="+mj-lt"/>
              <a:buAutoNum type="arabicPeriod"/>
            </a:pPr>
            <a:r>
              <a:rPr lang="en-GB" sz="1600" b="1" dirty="0" smtClean="0"/>
              <a:t>Point</a:t>
            </a:r>
            <a:r>
              <a:rPr lang="en-GB" sz="1600" dirty="0" smtClean="0"/>
              <a:t>, what can we learn?</a:t>
            </a:r>
          </a:p>
          <a:p>
            <a:pPr marL="342900" indent="-342900" algn="ctr">
              <a:buFont typeface="+mj-lt"/>
              <a:buAutoNum type="arabicPeriod"/>
            </a:pPr>
            <a:endParaRPr lang="en-GB" sz="1600" dirty="0" smtClean="0"/>
          </a:p>
          <a:p>
            <a:pPr marL="342900" indent="-342900" algn="ctr">
              <a:buFont typeface="+mj-lt"/>
              <a:buAutoNum type="arabicPeriod"/>
            </a:pPr>
            <a:r>
              <a:rPr lang="en-GB" sz="1600" b="1" dirty="0" smtClean="0"/>
              <a:t>Evidence</a:t>
            </a:r>
            <a:r>
              <a:rPr lang="en-GB" sz="1600" dirty="0" smtClean="0"/>
              <a:t>, which quote from the passage supports your point?</a:t>
            </a:r>
          </a:p>
          <a:p>
            <a:pPr marL="1714500" lvl="3" indent="-342900" algn="ctr">
              <a:buFont typeface="+mj-lt"/>
              <a:buAutoNum type="arabicPeriod"/>
            </a:pPr>
            <a:endParaRPr lang="en-GB" sz="1600" dirty="0" smtClean="0"/>
          </a:p>
          <a:p>
            <a:pPr marL="342900" indent="-342900" algn="ctr">
              <a:buFont typeface="+mj-lt"/>
              <a:buAutoNum type="arabicPeriod"/>
            </a:pPr>
            <a:r>
              <a:rPr lang="en-GB" sz="1600" b="1" dirty="0" smtClean="0"/>
              <a:t>Explain</a:t>
            </a:r>
            <a:r>
              <a:rPr lang="en-GB" sz="1600" dirty="0" smtClean="0"/>
              <a:t>, how does that quote prove your point? What more historical detail can you add to support your explanation?</a:t>
            </a:r>
            <a:endParaRPr lang="en-GB" sz="1600" dirty="0"/>
          </a:p>
        </p:txBody>
      </p:sp>
    </p:spTree>
    <p:extLst>
      <p:ext uri="{BB962C8B-B14F-4D97-AF65-F5344CB8AC3E}">
        <p14:creationId xmlns:p14="http://schemas.microsoft.com/office/powerpoint/2010/main" val="166968340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5569" y="128789"/>
            <a:ext cx="4298324" cy="2099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i="1" dirty="0" smtClean="0"/>
              <a:t>In 492 BC, </a:t>
            </a:r>
            <a:r>
              <a:rPr lang="en-GB" i="1" dirty="0" err="1" smtClean="0"/>
              <a:t>Mardonius</a:t>
            </a:r>
            <a:r>
              <a:rPr lang="en-GB" i="1" dirty="0" smtClean="0"/>
              <a:t> lead the first expedition into mainland Greece on behalf of Darius, the aim of this was…</a:t>
            </a:r>
          </a:p>
          <a:p>
            <a:endParaRPr lang="en-GB" dirty="0" smtClean="0"/>
          </a:p>
          <a:p>
            <a:pPr algn="ctr"/>
            <a:endParaRPr lang="en-GB" dirty="0"/>
          </a:p>
          <a:p>
            <a:pPr marL="342900" indent="-342900" algn="ctr">
              <a:buAutoNum type="arabicPeriod"/>
            </a:pPr>
            <a:endParaRPr lang="en-GB" dirty="0" smtClean="0"/>
          </a:p>
          <a:p>
            <a:pPr marL="342900" indent="-342900" algn="ctr">
              <a:buAutoNum type="arabicPeriod"/>
            </a:pPr>
            <a:endParaRPr lang="en-GB" dirty="0"/>
          </a:p>
          <a:p>
            <a:pPr marL="342900" indent="-342900">
              <a:buAutoNum type="arabicPeriod"/>
            </a:pPr>
            <a:endParaRPr lang="en-GB" dirty="0"/>
          </a:p>
        </p:txBody>
      </p:sp>
      <p:sp>
        <p:nvSpPr>
          <p:cNvPr id="9" name="Rectangle 8"/>
          <p:cNvSpPr/>
          <p:nvPr/>
        </p:nvSpPr>
        <p:spPr>
          <a:xfrm>
            <a:off x="4713668" y="770586"/>
            <a:ext cx="4304764" cy="2099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i="1" dirty="0" smtClean="0"/>
              <a:t>The following year Darius sent heralds to Greek nations demanding that they submit to him as their leader, most nations… </a:t>
            </a:r>
          </a:p>
          <a:p>
            <a:endParaRPr lang="en-GB" dirty="0"/>
          </a:p>
          <a:p>
            <a:endParaRPr lang="en-GB" dirty="0" smtClean="0"/>
          </a:p>
          <a:p>
            <a:pPr marL="342900" indent="-342900" algn="ctr">
              <a:buAutoNum type="arabicPeriod"/>
            </a:pPr>
            <a:endParaRPr lang="en-GB" dirty="0"/>
          </a:p>
          <a:p>
            <a:pPr marL="342900" indent="-342900">
              <a:buAutoNum type="arabicPeriod"/>
            </a:pPr>
            <a:endParaRPr lang="en-GB" dirty="0"/>
          </a:p>
        </p:txBody>
      </p:sp>
      <p:sp>
        <p:nvSpPr>
          <p:cNvPr id="10" name="Rectangle 9"/>
          <p:cNvSpPr/>
          <p:nvPr/>
        </p:nvSpPr>
        <p:spPr>
          <a:xfrm>
            <a:off x="125570" y="2386884"/>
            <a:ext cx="4304764" cy="2099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i="1" dirty="0" smtClean="0"/>
              <a:t>In 490BC  a new invasion came, lead by…</a:t>
            </a:r>
          </a:p>
          <a:p>
            <a:endParaRPr lang="en-GB" i="1" dirty="0"/>
          </a:p>
          <a:p>
            <a:r>
              <a:rPr lang="en-GB" i="1" dirty="0" smtClean="0"/>
              <a:t>The first islands Darius’ troops moved against was Naxos, here the Persians…</a:t>
            </a:r>
          </a:p>
          <a:p>
            <a:pPr algn="ctr"/>
            <a:endParaRPr lang="en-GB" dirty="0"/>
          </a:p>
          <a:p>
            <a:pPr marL="342900" indent="-342900" algn="ctr">
              <a:buAutoNum type="arabicPeriod"/>
            </a:pPr>
            <a:endParaRPr lang="en-GB" dirty="0" smtClean="0"/>
          </a:p>
          <a:p>
            <a:pPr marL="342900" indent="-342900" algn="ctr">
              <a:buAutoNum type="arabicPeriod"/>
            </a:pPr>
            <a:endParaRPr lang="en-GB" dirty="0"/>
          </a:p>
          <a:p>
            <a:pPr marL="342900" indent="-342900">
              <a:buAutoNum type="arabicPeriod"/>
            </a:pPr>
            <a:endParaRPr lang="en-GB" dirty="0"/>
          </a:p>
        </p:txBody>
      </p:sp>
      <p:sp>
        <p:nvSpPr>
          <p:cNvPr id="11" name="Rectangle 10"/>
          <p:cNvSpPr/>
          <p:nvPr/>
        </p:nvSpPr>
        <p:spPr>
          <a:xfrm>
            <a:off x="4713667" y="3200400"/>
            <a:ext cx="4304764" cy="2099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i="1" dirty="0" smtClean="0"/>
              <a:t>Next, the Persian fleet moved on to the island of Delos, in contrast to their behaviour at Naxos, the Persians…</a:t>
            </a:r>
          </a:p>
          <a:p>
            <a:endParaRPr lang="en-GB" dirty="0" smtClean="0"/>
          </a:p>
          <a:p>
            <a:pPr algn="ctr"/>
            <a:endParaRPr lang="en-GB" dirty="0"/>
          </a:p>
          <a:p>
            <a:pPr marL="342900" indent="-342900" algn="ctr">
              <a:buAutoNum type="arabicPeriod"/>
            </a:pPr>
            <a:endParaRPr lang="en-GB" dirty="0" smtClean="0"/>
          </a:p>
          <a:p>
            <a:pPr marL="342900" indent="-342900" algn="ctr">
              <a:buAutoNum type="arabicPeriod"/>
            </a:pPr>
            <a:endParaRPr lang="en-GB" dirty="0"/>
          </a:p>
          <a:p>
            <a:pPr marL="342900" indent="-342900">
              <a:buAutoNum type="arabicPeriod"/>
            </a:pPr>
            <a:endParaRPr lang="en-GB" dirty="0"/>
          </a:p>
        </p:txBody>
      </p:sp>
      <p:sp>
        <p:nvSpPr>
          <p:cNvPr id="12" name="Rectangle 11"/>
          <p:cNvSpPr/>
          <p:nvPr/>
        </p:nvSpPr>
        <p:spPr>
          <a:xfrm>
            <a:off x="125570" y="4644980"/>
            <a:ext cx="4304764" cy="2099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i="1" dirty="0" smtClean="0"/>
              <a:t>Finally, before arriving at Marathon, the Persians landed at Eretria, here they…</a:t>
            </a:r>
          </a:p>
          <a:p>
            <a:endParaRPr lang="en-GB" dirty="0" smtClean="0"/>
          </a:p>
          <a:p>
            <a:pPr algn="ctr"/>
            <a:endParaRPr lang="en-GB" dirty="0"/>
          </a:p>
          <a:p>
            <a:pPr marL="342900" indent="-342900" algn="ctr">
              <a:buAutoNum type="arabicPeriod"/>
            </a:pPr>
            <a:endParaRPr lang="en-GB" dirty="0" smtClean="0"/>
          </a:p>
          <a:p>
            <a:pPr marL="342900" indent="-342900" algn="ctr">
              <a:buAutoNum type="arabicPeriod"/>
            </a:pPr>
            <a:endParaRPr lang="en-GB" dirty="0"/>
          </a:p>
          <a:p>
            <a:pPr marL="342900" indent="-342900">
              <a:buAutoNum type="arabicPeriod"/>
            </a:pPr>
            <a:endParaRPr lang="en-GB" dirty="0"/>
          </a:p>
        </p:txBody>
      </p:sp>
      <p:cxnSp>
        <p:nvCxnSpPr>
          <p:cNvPr id="14" name="Straight Arrow Connector 13"/>
          <p:cNvCxnSpPr>
            <a:stCxn id="5" idx="3"/>
            <a:endCxn id="9" idx="1"/>
          </p:cNvCxnSpPr>
          <p:nvPr/>
        </p:nvCxnSpPr>
        <p:spPr>
          <a:xfrm>
            <a:off x="4423893" y="1178418"/>
            <a:ext cx="289775" cy="641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a:stCxn id="9" idx="1"/>
            <a:endCxn id="10" idx="3"/>
          </p:cNvCxnSpPr>
          <p:nvPr/>
        </p:nvCxnSpPr>
        <p:spPr>
          <a:xfrm flipH="1">
            <a:off x="4430334" y="1820214"/>
            <a:ext cx="283334" cy="16162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a:stCxn id="10" idx="3"/>
            <a:endCxn id="11" idx="1"/>
          </p:cNvCxnSpPr>
          <p:nvPr/>
        </p:nvCxnSpPr>
        <p:spPr>
          <a:xfrm>
            <a:off x="4430333" y="3436512"/>
            <a:ext cx="283334" cy="8135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a:stCxn id="11" idx="1"/>
            <a:endCxn id="12" idx="3"/>
          </p:cNvCxnSpPr>
          <p:nvPr/>
        </p:nvCxnSpPr>
        <p:spPr>
          <a:xfrm flipH="1">
            <a:off x="4430333" y="4250028"/>
            <a:ext cx="283334" cy="14445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650036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69" y="1"/>
            <a:ext cx="8235235" cy="1325563"/>
          </a:xfrm>
        </p:spPr>
        <p:txBody>
          <a:bodyPr>
            <a:normAutofit/>
          </a:bodyPr>
          <a:lstStyle/>
          <a:p>
            <a:r>
              <a:rPr lang="en-GB" sz="4000" b="1" u="sng" dirty="0" smtClean="0"/>
              <a:t>Herodotus on </a:t>
            </a:r>
            <a:r>
              <a:rPr lang="en-GB" sz="4000" b="1" u="sng" dirty="0" err="1" smtClean="0"/>
              <a:t>Mardonius</a:t>
            </a:r>
            <a:r>
              <a:rPr lang="en-GB" sz="4000" b="1" u="sng" dirty="0" smtClean="0"/>
              <a:t>’ expedition of 492BC.</a:t>
            </a:r>
            <a:endParaRPr lang="en-GB" sz="4000" b="1" u="sng" dirty="0"/>
          </a:p>
        </p:txBody>
      </p:sp>
      <p:sp>
        <p:nvSpPr>
          <p:cNvPr id="3" name="Content Placeholder 2"/>
          <p:cNvSpPr>
            <a:spLocks noGrp="1"/>
          </p:cNvSpPr>
          <p:nvPr>
            <p:ph idx="1"/>
          </p:nvPr>
        </p:nvSpPr>
        <p:spPr>
          <a:xfrm>
            <a:off x="125569" y="1341335"/>
            <a:ext cx="8896082" cy="5030743"/>
          </a:xfrm>
        </p:spPr>
        <p:txBody>
          <a:bodyPr>
            <a:normAutofit/>
          </a:bodyPr>
          <a:lstStyle/>
          <a:p>
            <a:r>
              <a:rPr lang="en-GB" sz="1800" dirty="0"/>
              <a:t>But at the beginning of </a:t>
            </a:r>
            <a:r>
              <a:rPr lang="en-GB" sz="1800" dirty="0" smtClean="0"/>
              <a:t>spring </a:t>
            </a:r>
            <a:r>
              <a:rPr lang="en-GB" sz="1800" dirty="0" err="1"/>
              <a:t>Mardonius</a:t>
            </a:r>
            <a:r>
              <a:rPr lang="en-GB" sz="1800" dirty="0"/>
              <a:t> son of </a:t>
            </a:r>
            <a:r>
              <a:rPr lang="en-GB" sz="1800" dirty="0" err="1"/>
              <a:t>Gobryas</a:t>
            </a:r>
            <a:r>
              <a:rPr lang="en-GB" sz="1800" dirty="0"/>
              <a:t>, a man young in years and recently married to Darius' daughter </a:t>
            </a:r>
            <a:r>
              <a:rPr lang="en-GB" sz="1800" dirty="0" err="1"/>
              <a:t>Artozostre</a:t>
            </a:r>
            <a:r>
              <a:rPr lang="en-GB" sz="1800" dirty="0"/>
              <a:t>, came down to the coast at the head of a very great army and fleet. </a:t>
            </a:r>
            <a:endParaRPr lang="en-GB" sz="1800" dirty="0" smtClean="0"/>
          </a:p>
          <a:p>
            <a:r>
              <a:rPr lang="en-GB" sz="1800" dirty="0"/>
              <a:t>When a great multitude of ships and a great army were assembled, the Persians crossed the Hellespont on shipboard and marched through Europe, with Eretria and Athens as their goal. </a:t>
            </a:r>
            <a:endParaRPr lang="en-GB" sz="1800" dirty="0" smtClean="0"/>
          </a:p>
          <a:p>
            <a:r>
              <a:rPr lang="en-GB" sz="1800" dirty="0"/>
              <a:t>This was the stated end of their expedition, but they intended to subdue as many of the Greek cities as they could. Their fleet subdued the </a:t>
            </a:r>
            <a:r>
              <a:rPr lang="en-GB" sz="1800" dirty="0" err="1"/>
              <a:t>Thasians</a:t>
            </a:r>
            <a:r>
              <a:rPr lang="en-GB" sz="1800" dirty="0"/>
              <a:t>, who did not so much as lift up their hands against it; their land army added the Macedonians to the slaves that they had </a:t>
            </a:r>
            <a:r>
              <a:rPr lang="en-GB" sz="1800" dirty="0" smtClean="0"/>
              <a:t>already… Crossing </a:t>
            </a:r>
            <a:r>
              <a:rPr lang="en-GB" sz="1800" dirty="0"/>
              <a:t>over from Thasos they travelled near the land as far as Acanthus, and putting out from there they tried to round Athos. But a </a:t>
            </a:r>
            <a:r>
              <a:rPr lang="en-GB" sz="1800" dirty="0" smtClean="0"/>
              <a:t>great </a:t>
            </a:r>
            <a:r>
              <a:rPr lang="en-GB" sz="1800" dirty="0"/>
              <a:t>north wind fell upon them as they sailed past and dealt very roughly with them, driving many of their ships upon Athos</a:t>
            </a:r>
            <a:r>
              <a:rPr lang="en-GB" sz="1800" dirty="0" smtClean="0"/>
              <a:t>.</a:t>
            </a:r>
          </a:p>
          <a:p>
            <a:r>
              <a:rPr lang="en-GB" sz="1800" dirty="0"/>
              <a:t>It is said that about three hundred ships were lost, and more than twenty thousand men. Since the coasts of Athos abound in wild beasts, some men were carried off by beasts and so perished; others were dashed against the rocks; those who could not swim </a:t>
            </a:r>
            <a:r>
              <a:rPr lang="en-GB" sz="1800" dirty="0" smtClean="0"/>
              <a:t>*perished </a:t>
            </a:r>
            <a:r>
              <a:rPr lang="en-GB" sz="1800" dirty="0"/>
              <a:t>because of that, and still others by the cold.</a:t>
            </a:r>
          </a:p>
        </p:txBody>
      </p:sp>
      <p:sp>
        <p:nvSpPr>
          <p:cNvPr id="4" name="TextBox 3"/>
          <p:cNvSpPr txBox="1"/>
          <p:nvPr/>
        </p:nvSpPr>
        <p:spPr>
          <a:xfrm>
            <a:off x="543809" y="6281507"/>
            <a:ext cx="3902298" cy="369332"/>
          </a:xfrm>
          <a:prstGeom prst="rect">
            <a:avLst/>
          </a:prstGeom>
          <a:noFill/>
        </p:spPr>
        <p:txBody>
          <a:bodyPr wrap="square" rtlCol="0">
            <a:spAutoFit/>
          </a:bodyPr>
          <a:lstStyle/>
          <a:p>
            <a:r>
              <a:rPr lang="en-GB" dirty="0" smtClean="0"/>
              <a:t>*Perished = died</a:t>
            </a:r>
            <a:endParaRPr lang="en-GB" dirty="0"/>
          </a:p>
        </p:txBody>
      </p:sp>
    </p:spTree>
    <p:extLst>
      <p:ext uri="{BB962C8B-B14F-4D97-AF65-F5344CB8AC3E}">
        <p14:creationId xmlns:p14="http://schemas.microsoft.com/office/powerpoint/2010/main" val="37021213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25" y="1"/>
            <a:ext cx="8331826" cy="862885"/>
          </a:xfrm>
        </p:spPr>
        <p:txBody>
          <a:bodyPr>
            <a:normAutofit fontScale="90000"/>
          </a:bodyPr>
          <a:lstStyle/>
          <a:p>
            <a:r>
              <a:rPr lang="en-GB" u="sng" dirty="0" smtClean="0"/>
              <a:t>Herodotus on Naxos, Delos and Eretria</a:t>
            </a:r>
            <a:endParaRPr lang="en-GB" u="sng" dirty="0"/>
          </a:p>
        </p:txBody>
      </p:sp>
      <p:sp>
        <p:nvSpPr>
          <p:cNvPr id="3" name="Content Placeholder 2"/>
          <p:cNvSpPr>
            <a:spLocks noGrp="1"/>
          </p:cNvSpPr>
          <p:nvPr>
            <p:ph idx="1"/>
          </p:nvPr>
        </p:nvSpPr>
        <p:spPr>
          <a:xfrm>
            <a:off x="86933" y="862885"/>
            <a:ext cx="8925059" cy="5640946"/>
          </a:xfrm>
        </p:spPr>
        <p:txBody>
          <a:bodyPr>
            <a:normAutofit/>
          </a:bodyPr>
          <a:lstStyle/>
          <a:p>
            <a:r>
              <a:rPr lang="en-GB" sz="1800" b="1" u="sng" dirty="0"/>
              <a:t>On Naxos </a:t>
            </a:r>
            <a:r>
              <a:rPr lang="en-GB" sz="1800" dirty="0"/>
              <a:t>= </a:t>
            </a:r>
            <a:r>
              <a:rPr lang="en-GB" sz="1800" i="1" dirty="0" smtClean="0"/>
              <a:t>“When </a:t>
            </a:r>
            <a:r>
              <a:rPr lang="en-GB" sz="1800" i="1" dirty="0"/>
              <a:t>they approached Naxos from the Icarian sea and came to land (for it was Naxos which the Persians intended to attack first), the </a:t>
            </a:r>
            <a:r>
              <a:rPr lang="en-GB" sz="1800" i="1" dirty="0" err="1"/>
              <a:t>Naxians</a:t>
            </a:r>
            <a:r>
              <a:rPr lang="en-GB" sz="1800" i="1" dirty="0"/>
              <a:t>, remembering what had happened before</a:t>
            </a:r>
            <a:r>
              <a:rPr lang="en-GB" sz="1800" i="1" dirty="0" smtClean="0"/>
              <a:t>, </a:t>
            </a:r>
            <a:r>
              <a:rPr lang="en-GB" sz="1800" i="1" dirty="0"/>
              <a:t>fled away to the mountains instead of waiting for them. The Persians enslaved all of them that they caught, and burnt their temples and their city. After doing this, they set sail for the other </a:t>
            </a:r>
            <a:r>
              <a:rPr lang="en-GB" sz="1800" i="1" dirty="0" smtClean="0"/>
              <a:t>islands”. </a:t>
            </a:r>
          </a:p>
          <a:p>
            <a:endParaRPr lang="en-GB" sz="1800" i="1" dirty="0" smtClean="0"/>
          </a:p>
          <a:p>
            <a:r>
              <a:rPr lang="en-GB" sz="1800" b="1" u="sng" dirty="0"/>
              <a:t>On Delos </a:t>
            </a:r>
            <a:r>
              <a:rPr lang="en-GB" sz="1800" dirty="0" smtClean="0"/>
              <a:t>= “</a:t>
            </a:r>
            <a:r>
              <a:rPr lang="en-GB" sz="1800" i="1" dirty="0" err="1" smtClean="0"/>
              <a:t>Datis</a:t>
            </a:r>
            <a:r>
              <a:rPr lang="en-GB" sz="1800" i="1" dirty="0" smtClean="0"/>
              <a:t> said to the people of Delos, </a:t>
            </a:r>
            <a:r>
              <a:rPr lang="en-GB" sz="1800" i="1" dirty="0"/>
              <a:t>“Holy men, why have you fled away, and so misjudged my intent? It is my own desire, and the king's command to me, to do no harm to the land where the two </a:t>
            </a:r>
            <a:r>
              <a:rPr lang="en-GB" sz="1800" i="1" dirty="0" smtClean="0"/>
              <a:t>gods </a:t>
            </a:r>
            <a:r>
              <a:rPr lang="en-GB" sz="1800" i="1" dirty="0"/>
              <a:t>were born, neither to the land itself nor to its inhabitants. So return now to your homes and dwell on your island.” He made this proclamation to the Delians, and then piled up three hundred talents of frankincense on the altar and burnt </a:t>
            </a:r>
            <a:r>
              <a:rPr lang="en-GB" sz="1800" i="1" dirty="0" smtClean="0"/>
              <a:t>it”. </a:t>
            </a:r>
            <a:r>
              <a:rPr lang="en-GB" sz="1800" dirty="0" smtClean="0"/>
              <a:t>(Burning Frankincense would be RESPECTFUL thing to do at a temple!)</a:t>
            </a:r>
          </a:p>
          <a:p>
            <a:endParaRPr lang="en-GB" sz="1800" dirty="0" smtClean="0"/>
          </a:p>
          <a:p>
            <a:r>
              <a:rPr lang="en-GB" sz="1800" b="1" u="sng" dirty="0" smtClean="0"/>
              <a:t>On Eretria </a:t>
            </a:r>
            <a:r>
              <a:rPr lang="en-GB" sz="1800" dirty="0"/>
              <a:t>= </a:t>
            </a:r>
            <a:r>
              <a:rPr lang="en-GB" sz="1800" i="1" dirty="0" smtClean="0"/>
              <a:t>“After sieging the city of Eretria for 6 days, the Persians finally broke through with the help of a traitorous </a:t>
            </a:r>
            <a:r>
              <a:rPr lang="en-GB" sz="1800" i="1" dirty="0" err="1" smtClean="0"/>
              <a:t>Eretrian</a:t>
            </a:r>
            <a:r>
              <a:rPr lang="en-GB" sz="1800" i="1" dirty="0" smtClean="0"/>
              <a:t>. They </a:t>
            </a:r>
            <a:r>
              <a:rPr lang="en-GB" sz="1800" i="1" dirty="0"/>
              <a:t>entered the city and plundered and burnt the temples, in revenge for the temples that were burnt at Sardis; moreover, they enslaved the townspeople, according to Darius' </a:t>
            </a:r>
            <a:r>
              <a:rPr lang="en-GB" sz="1800" i="1" dirty="0" smtClean="0"/>
              <a:t>command”.</a:t>
            </a:r>
          </a:p>
          <a:p>
            <a:endParaRPr lang="en-GB" sz="1800" dirty="0"/>
          </a:p>
        </p:txBody>
      </p:sp>
    </p:spTree>
    <p:extLst>
      <p:ext uri="{BB962C8B-B14F-4D97-AF65-F5344CB8AC3E}">
        <p14:creationId xmlns:p14="http://schemas.microsoft.com/office/powerpoint/2010/main" val="29330257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68946"/>
          </a:xfrm>
        </p:spPr>
        <p:style>
          <a:lnRef idx="0">
            <a:schemeClr val="accent2"/>
          </a:lnRef>
          <a:fillRef idx="3">
            <a:schemeClr val="accent2"/>
          </a:fillRef>
          <a:effectRef idx="3">
            <a:schemeClr val="accent2"/>
          </a:effectRef>
          <a:fontRef idx="minor">
            <a:schemeClr val="lt1"/>
          </a:fontRef>
        </p:style>
        <p:txBody>
          <a:bodyPr>
            <a:normAutofit/>
          </a:bodyPr>
          <a:lstStyle/>
          <a:p>
            <a:r>
              <a:rPr lang="en-GB" sz="4000" b="1" u="sng" dirty="0" smtClean="0"/>
              <a:t>The Battle of Marathon, 490BC.</a:t>
            </a:r>
            <a:endParaRPr lang="en-GB" sz="4000" b="1" u="sng" dirty="0"/>
          </a:p>
        </p:txBody>
      </p:sp>
      <p:sp>
        <p:nvSpPr>
          <p:cNvPr id="3" name="Content Placeholder 2"/>
          <p:cNvSpPr>
            <a:spLocks noGrp="1"/>
          </p:cNvSpPr>
          <p:nvPr>
            <p:ph idx="1"/>
          </p:nvPr>
        </p:nvSpPr>
        <p:spPr>
          <a:xfrm>
            <a:off x="93960" y="1205692"/>
            <a:ext cx="5427914" cy="5505075"/>
          </a:xfrm>
        </p:spPr>
        <p:txBody>
          <a:bodyPr>
            <a:noAutofit/>
          </a:bodyPr>
          <a:lstStyle/>
          <a:p>
            <a:pPr marL="0" indent="0">
              <a:buNone/>
            </a:pPr>
            <a:r>
              <a:rPr lang="en-GB" sz="1800" dirty="0" smtClean="0"/>
              <a:t>After destroying and enslaving Eretria, the Persians landed in the Bay of Marathon, north of the city of Athens. An Athenian army met them, and there was a tense 2-day stalemate in which neither side wanted to be the one to attack first.</a:t>
            </a:r>
          </a:p>
          <a:p>
            <a:pPr marL="0" indent="0">
              <a:buNone/>
            </a:pPr>
            <a:r>
              <a:rPr lang="en-GB" sz="1800" dirty="0" smtClean="0"/>
              <a:t>The Athenians had appealed to the Spartans for help in the battle, but the Spartans were days away from being able offer support because they were in the middle of a religious celebration. The Athenians only had help from a few Plataeans.</a:t>
            </a:r>
          </a:p>
          <a:p>
            <a:pPr marL="0" indent="0">
              <a:buNone/>
            </a:pPr>
            <a:r>
              <a:rPr lang="en-GB" sz="1800" dirty="0" smtClean="0"/>
              <a:t>Lead by the great Athenian general Miltiades, the Athenians took the opportunity of the Persians putting their cavalry back on their ships, and attacked the Persians. Tricking the Persians into attacking the middle of their ranks by making that part of the Athenian army look weaker. The Athenians then </a:t>
            </a:r>
            <a:r>
              <a:rPr lang="en-GB" sz="1800" dirty="0" err="1" smtClean="0"/>
              <a:t>pincered</a:t>
            </a:r>
            <a:r>
              <a:rPr lang="en-GB" sz="1800" dirty="0" smtClean="0"/>
              <a:t> their enemy. </a:t>
            </a:r>
            <a:endParaRPr lang="en-GB" sz="1800" dirty="0"/>
          </a:p>
        </p:txBody>
      </p:sp>
      <p:sp>
        <p:nvSpPr>
          <p:cNvPr id="4" name="Rectangle 3"/>
          <p:cNvSpPr/>
          <p:nvPr/>
        </p:nvSpPr>
        <p:spPr>
          <a:xfrm>
            <a:off x="5665524" y="1124310"/>
            <a:ext cx="3338507" cy="378071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u="sng" dirty="0" smtClean="0"/>
              <a:t>TASK 1</a:t>
            </a:r>
            <a:r>
              <a:rPr lang="en-GB" sz="1600" dirty="0" smtClean="0"/>
              <a:t>: </a:t>
            </a:r>
            <a:r>
              <a:rPr lang="en-GB" sz="1600" dirty="0" smtClean="0">
                <a:hlinkClick r:id="rId3"/>
              </a:rPr>
              <a:t>watch the video on the Battle of Marathon and note down the key events and details in chronological order. </a:t>
            </a:r>
            <a:endParaRPr lang="en-GB" sz="1600" dirty="0" smtClean="0"/>
          </a:p>
          <a:p>
            <a:pPr algn="ctr"/>
            <a:endParaRPr lang="en-GB" sz="1600" dirty="0" smtClean="0"/>
          </a:p>
          <a:p>
            <a:pPr algn="ctr"/>
            <a:r>
              <a:rPr lang="en-GB" sz="1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Challenge</a:t>
            </a:r>
            <a:r>
              <a:rPr lang="en-GB" sz="1600" dirty="0" smtClean="0"/>
              <a:t> yourself by noting down any evidence you see that would explain the Athenian victory.</a:t>
            </a:r>
          </a:p>
          <a:p>
            <a:pPr algn="ctr"/>
            <a:endParaRPr lang="en-GB" sz="1600" dirty="0"/>
          </a:p>
          <a:p>
            <a:pPr algn="ctr"/>
            <a:r>
              <a:rPr lang="en-GB" sz="1600" b="1" u="sng" dirty="0" smtClean="0"/>
              <a:t>TASK 2</a:t>
            </a:r>
            <a:r>
              <a:rPr lang="en-GB" sz="1600" dirty="0" smtClean="0"/>
              <a:t>: using p.48 of the textbook, add to your notes with any details not gained from the video clip.</a:t>
            </a:r>
          </a:p>
        </p:txBody>
      </p:sp>
      <p:sp>
        <p:nvSpPr>
          <p:cNvPr id="5" name="5-Point Star 4"/>
          <p:cNvSpPr/>
          <p:nvPr/>
        </p:nvSpPr>
        <p:spPr>
          <a:xfrm>
            <a:off x="8738796" y="2494733"/>
            <a:ext cx="212835" cy="236483"/>
          </a:xfrm>
          <a:prstGeom prst="star5">
            <a:avLst/>
          </a:prstGeom>
          <a:solidFill>
            <a:srgbClr val="FFFF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5-Point Star 5"/>
          <p:cNvSpPr/>
          <p:nvPr/>
        </p:nvSpPr>
        <p:spPr>
          <a:xfrm>
            <a:off x="8632379" y="2790072"/>
            <a:ext cx="212835" cy="236483"/>
          </a:xfrm>
          <a:prstGeom prst="star5">
            <a:avLst/>
          </a:prstGeom>
          <a:solidFill>
            <a:srgbClr val="FFFF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5-Point Star 6"/>
          <p:cNvSpPr/>
          <p:nvPr/>
        </p:nvSpPr>
        <p:spPr>
          <a:xfrm>
            <a:off x="5681967" y="1816655"/>
            <a:ext cx="212835" cy="236483"/>
          </a:xfrm>
          <a:prstGeom prst="star5">
            <a:avLst/>
          </a:prstGeom>
          <a:solidFill>
            <a:srgbClr val="FFFF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5-Point Star 7"/>
          <p:cNvSpPr/>
          <p:nvPr/>
        </p:nvSpPr>
        <p:spPr>
          <a:xfrm>
            <a:off x="5578272" y="2141687"/>
            <a:ext cx="212835" cy="236483"/>
          </a:xfrm>
          <a:prstGeom prst="star5">
            <a:avLst/>
          </a:prstGeom>
          <a:solidFill>
            <a:srgbClr val="FFFF00"/>
          </a:solidFill>
          <a:ln>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521874" y="5092263"/>
            <a:ext cx="3482157" cy="1618505"/>
          </a:xfrm>
          <a:prstGeom prst="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smtClean="0">
                <a:solidFill>
                  <a:schemeClr val="tx1"/>
                </a:solidFill>
              </a:rPr>
              <a:t>EXTENSION</a:t>
            </a:r>
          </a:p>
          <a:p>
            <a:pPr algn="ctr"/>
            <a:endParaRPr lang="en-GB" b="1" u="sng" dirty="0" smtClean="0">
              <a:solidFill>
                <a:schemeClr val="tx1"/>
              </a:solidFill>
            </a:endParaRPr>
          </a:p>
          <a:p>
            <a:pPr algn="ctr"/>
            <a:r>
              <a:rPr lang="en-GB" dirty="0" smtClean="0">
                <a:solidFill>
                  <a:schemeClr val="tx1"/>
                </a:solidFill>
              </a:rPr>
              <a:t>To what extent do you agree that the Battle of Marathon was a greater defeat than the expedition to Scythia?</a:t>
            </a:r>
            <a:endParaRPr lang="en-GB" dirty="0">
              <a:solidFill>
                <a:schemeClr val="tx1"/>
              </a:solidFill>
            </a:endParaRPr>
          </a:p>
        </p:txBody>
      </p:sp>
    </p:spTree>
    <p:extLst>
      <p:ext uri="{BB962C8B-B14F-4D97-AF65-F5344CB8AC3E}">
        <p14:creationId xmlns:p14="http://schemas.microsoft.com/office/powerpoint/2010/main" val="39982269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1552</Words>
  <Application>Microsoft Macintosh PowerPoint</Application>
  <PresentationFormat>On-screen Show (4:3)</PresentationFormat>
  <Paragraphs>128</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Challenges to mainland Greece and the Battle of Marathon</vt:lpstr>
      <vt:lpstr>Darius begins to move into the Aegean…</vt:lpstr>
      <vt:lpstr>Darius’ actions in Greece</vt:lpstr>
      <vt:lpstr>PowerPoint Presentation</vt:lpstr>
      <vt:lpstr>Herodotus on Mardonius’ expedition of 492BC.</vt:lpstr>
      <vt:lpstr>Herodotus on Naxos, Delos and Eretria</vt:lpstr>
      <vt:lpstr>The Battle of Marathon, 490BC.</vt:lpstr>
      <vt:lpstr>Practise 6 marker – outline the key features of the Battle of Marathon</vt:lpstr>
      <vt:lpstr>Christmas Homework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3</cp:revision>
  <dcterms:created xsi:type="dcterms:W3CDTF">2020-02-17T11:35:21Z</dcterms:created>
  <dcterms:modified xsi:type="dcterms:W3CDTF">2020-02-27T11:48:32Z</dcterms:modified>
</cp:coreProperties>
</file>