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82" d="100"/>
          <a:sy n="182" d="100"/>
        </p:scale>
        <p:origin x="-147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0160A2-1884-2F4F-9609-08DEFA26F097}" type="datetimeFigureOut">
              <a:rPr lang="en-US" smtClean="0"/>
              <a:t>27/02/20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DF7F89-9EC3-0446-A522-A14CF972B90D}" type="slidenum">
              <a:rPr lang="en-US" smtClean="0"/>
              <a:t>‹#›</a:t>
            </a:fld>
            <a:endParaRPr lang="en-US"/>
          </a:p>
        </p:txBody>
      </p:sp>
    </p:spTree>
    <p:extLst>
      <p:ext uri="{BB962C8B-B14F-4D97-AF65-F5344CB8AC3E}">
        <p14:creationId xmlns:p14="http://schemas.microsoft.com/office/powerpoint/2010/main" val="30478920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CAFDDB-172E-6940-8D28-C3FFB09A094B}" type="slidenum">
              <a:rPr lang="en-US" smtClean="0"/>
              <a:t>1</a:t>
            </a:fld>
            <a:endParaRPr lang="en-US"/>
          </a:p>
        </p:txBody>
      </p:sp>
    </p:spTree>
    <p:extLst>
      <p:ext uri="{BB962C8B-B14F-4D97-AF65-F5344CB8AC3E}">
        <p14:creationId xmlns:p14="http://schemas.microsoft.com/office/powerpoint/2010/main" val="676736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ln/>
        </p:spPr>
      </p:sp>
      <p:sp>
        <p:nvSpPr>
          <p:cNvPr id="6147" name="Notes Placeholder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smtClean="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F7256-FD5D-407F-9989-6C314074609A}"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654532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https://www.youtube.com/watch?v=8L4E9m27aKY – first 2mins.</a:t>
            </a:r>
            <a:endParaRPr lang="en-GB" dirty="0"/>
          </a:p>
        </p:txBody>
      </p:sp>
      <p:sp>
        <p:nvSpPr>
          <p:cNvPr id="4" name="Slide Number Placeholder 3"/>
          <p:cNvSpPr>
            <a:spLocks noGrp="1"/>
          </p:cNvSpPr>
          <p:nvPr>
            <p:ph type="sldNum" sz="quarter" idx="10"/>
          </p:nvPr>
        </p:nvSpPr>
        <p:spPr/>
        <p:txBody>
          <a:bodyPr/>
          <a:lstStyle/>
          <a:p>
            <a:fld id="{F4BF78BD-666C-4CBA-A316-8D4FB95EEAA6}" type="slidenum">
              <a:rPr lang="en-GB" smtClean="0"/>
              <a:t>3</a:t>
            </a:fld>
            <a:endParaRPr lang="en-GB"/>
          </a:p>
        </p:txBody>
      </p:sp>
    </p:spTree>
    <p:extLst>
      <p:ext uri="{BB962C8B-B14F-4D97-AF65-F5344CB8AC3E}">
        <p14:creationId xmlns:p14="http://schemas.microsoft.com/office/powerpoint/2010/main" val="86504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B234E86-1CF4-3448-AD5B-BF521E4ACD2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3861112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B234E86-1CF4-3448-AD5B-BF521E4ACD2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1554850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B234E86-1CF4-3448-AD5B-BF521E4ACD2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1745411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B234E86-1CF4-3448-AD5B-BF521E4ACD2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356080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B234E86-1CF4-3448-AD5B-BF521E4ACD2F}"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2428949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B234E86-1CF4-3448-AD5B-BF521E4ACD2F}"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851452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B234E86-1CF4-3448-AD5B-BF521E4ACD2F}" type="datetimeFigureOut">
              <a:rPr lang="en-US" smtClean="0"/>
              <a:t>27/02/20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2144434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B234E86-1CF4-3448-AD5B-BF521E4ACD2F}" type="datetimeFigureOut">
              <a:rPr lang="en-US" smtClean="0"/>
              <a:t>27/02/20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4224691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34E86-1CF4-3448-AD5B-BF521E4ACD2F}" type="datetimeFigureOut">
              <a:rPr lang="en-US" smtClean="0"/>
              <a:t>27/02/20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57155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B234E86-1CF4-3448-AD5B-BF521E4ACD2F}"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263919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B234E86-1CF4-3448-AD5B-BF521E4ACD2F}"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A9E6C6-DBB1-784F-92C4-ED99F6614003}" type="slidenum">
              <a:rPr lang="en-US" smtClean="0"/>
              <a:t>‹#›</a:t>
            </a:fld>
            <a:endParaRPr lang="en-US"/>
          </a:p>
        </p:txBody>
      </p:sp>
    </p:spTree>
    <p:extLst>
      <p:ext uri="{BB962C8B-B14F-4D97-AF65-F5344CB8AC3E}">
        <p14:creationId xmlns:p14="http://schemas.microsoft.com/office/powerpoint/2010/main" val="373452420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234E86-1CF4-3448-AD5B-BF521E4ACD2F}" type="datetimeFigureOut">
              <a:rPr lang="en-US" smtClean="0"/>
              <a:t>27/02/20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9E6C6-DBB1-784F-92C4-ED99F6614003}" type="slidenum">
              <a:rPr lang="en-US" smtClean="0"/>
              <a:t>‹#›</a:t>
            </a:fld>
            <a:endParaRPr lang="en-US"/>
          </a:p>
        </p:txBody>
      </p:sp>
    </p:spTree>
    <p:extLst>
      <p:ext uri="{BB962C8B-B14F-4D97-AF65-F5344CB8AC3E}">
        <p14:creationId xmlns:p14="http://schemas.microsoft.com/office/powerpoint/2010/main" val="621642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jpe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youtube.com/watch?v=8L4E9m27aKY%20%E2%80%93%20first%202min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447988"/>
            <a:ext cx="9144000" cy="256265"/>
          </a:xfrm>
          <a:prstGeom prst="rect">
            <a:avLst/>
          </a:prstGeom>
        </p:spPr>
      </p:pic>
      <p:pic>
        <p:nvPicPr>
          <p:cNvPr id="10" name="Picture 9" descr="Screen Shot 2020-02-14 at 18.01.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01735"/>
            <a:ext cx="9144000" cy="256265"/>
          </a:xfrm>
          <a:prstGeom prst="rect">
            <a:avLst/>
          </a:prstGeom>
        </p:spPr>
      </p:pic>
      <p:sp>
        <p:nvSpPr>
          <p:cNvPr id="14" name="TextBox 13"/>
          <p:cNvSpPr txBox="1"/>
          <p:nvPr/>
        </p:nvSpPr>
        <p:spPr>
          <a:xfrm>
            <a:off x="435254" y="4448955"/>
            <a:ext cx="2665000" cy="646331"/>
          </a:xfrm>
          <a:prstGeom prst="rect">
            <a:avLst/>
          </a:prstGeom>
          <a:noFill/>
        </p:spPr>
        <p:txBody>
          <a:bodyPr wrap="none">
            <a:spAutoFit/>
          </a:bodyPr>
          <a:lstStyle/>
          <a:p>
            <a:pPr>
              <a:defRPr/>
            </a:pPr>
            <a:r>
              <a:rPr lang="en-US" b="1" i="1" dirty="0" smtClean="0">
                <a:solidFill>
                  <a:srgbClr val="FFFFFF"/>
                </a:solidFill>
              </a:rPr>
              <a:t>Darius I</a:t>
            </a:r>
          </a:p>
          <a:p>
            <a:pPr>
              <a:defRPr/>
            </a:pPr>
            <a:r>
              <a:rPr lang="en-US" b="1" i="1" dirty="0">
                <a:solidFill>
                  <a:srgbClr val="FFFFFF"/>
                </a:solidFill>
              </a:rPr>
              <a:t>4</a:t>
            </a:r>
            <a:r>
              <a:rPr lang="en-US" b="1" i="1" dirty="0" smtClean="0">
                <a:solidFill>
                  <a:srgbClr val="FFFFFF"/>
                </a:solidFill>
              </a:rPr>
              <a:t>. The Apadana Staircase</a:t>
            </a:r>
            <a:endParaRPr lang="en-US" b="1" i="1" dirty="0">
              <a:solidFill>
                <a:srgbClr val="FFFFFF"/>
              </a:solidFill>
            </a:endParaRPr>
          </a:p>
        </p:txBody>
      </p:sp>
      <p:pic>
        <p:nvPicPr>
          <p:cNvPr id="3" name="Picture 2" descr="Screen Shot 2020-02-27 at 11.45.2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39349" cy="6858000"/>
          </a:xfrm>
          <a:prstGeom prst="rect">
            <a:avLst/>
          </a:prstGeom>
        </p:spPr>
      </p:pic>
    </p:spTree>
    <p:extLst>
      <p:ext uri="{BB962C8B-B14F-4D97-AF65-F5344CB8AC3E}">
        <p14:creationId xmlns:p14="http://schemas.microsoft.com/office/powerpoint/2010/main" val="122698811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35744" y="1"/>
            <a:ext cx="7886700" cy="1325563"/>
          </a:xfrm>
        </p:spPr>
        <p:txBody>
          <a:bodyPr>
            <a:normAutofit/>
          </a:bodyPr>
          <a:lstStyle/>
          <a:p>
            <a:r>
              <a:rPr lang="en-GB" sz="4000" b="1" u="sng" dirty="0" smtClean="0"/>
              <a:t>Babylonians and </a:t>
            </a:r>
            <a:r>
              <a:rPr lang="en-GB" sz="4000" b="1" u="sng" dirty="0" err="1" smtClean="0"/>
              <a:t>Lydians</a:t>
            </a:r>
            <a:endParaRPr lang="en-GB" sz="4000" b="1" u="sng" dirty="0"/>
          </a:p>
        </p:txBody>
      </p:sp>
      <p:sp>
        <p:nvSpPr>
          <p:cNvPr id="3" name="Content Placeholder 2"/>
          <p:cNvSpPr>
            <a:spLocks noGrp="1"/>
          </p:cNvSpPr>
          <p:nvPr>
            <p:ph idx="1"/>
          </p:nvPr>
        </p:nvSpPr>
        <p:spPr>
          <a:xfrm>
            <a:off x="235744" y="1042989"/>
            <a:ext cx="8636794" cy="5754687"/>
          </a:xfrm>
        </p:spPr>
        <p:txBody>
          <a:bodyPr>
            <a:normAutofit/>
          </a:bodyPr>
          <a:lstStyle/>
          <a:p>
            <a:pPr fontAlgn="base"/>
            <a:r>
              <a:rPr lang="en-GB" sz="2000" dirty="0"/>
              <a:t>Below is the Babylonian embassy, wearing conical caps with odd tassels. In his </a:t>
            </a:r>
            <a:r>
              <a:rPr lang="en-GB" sz="2000" i="1" dirty="0"/>
              <a:t>Histories</a:t>
            </a:r>
            <a:r>
              <a:rPr lang="en-GB" sz="2000" dirty="0"/>
              <a:t>, the Greek researcher Herodotus of Halicarnassus tells us that Babylonia was very wealthy and paid an immense tribute - enough to pay a third of the Persian army. The Babylonians offer shallow bowls and a garment with a netted and </a:t>
            </a:r>
            <a:r>
              <a:rPr lang="en-GB" sz="2000" dirty="0" err="1"/>
              <a:t>tasseled</a:t>
            </a:r>
            <a:r>
              <a:rPr lang="en-GB" sz="2000" dirty="0"/>
              <a:t> border. The last man leads a humped bull. These are small presents, which seems to contradict the literary sources. On the other hand, the relief is a piece of art and not an account book</a:t>
            </a:r>
            <a:r>
              <a:rPr lang="en-GB" sz="2000" dirty="0" smtClean="0"/>
              <a:t>.</a:t>
            </a:r>
          </a:p>
          <a:p>
            <a:pPr fontAlgn="base"/>
            <a:endParaRPr lang="en-GB" sz="2000" dirty="0"/>
          </a:p>
          <a:p>
            <a:pPr fontAlgn="base"/>
            <a:r>
              <a:rPr lang="en-GB" sz="2000" dirty="0"/>
              <a:t>The Lydian embassy is at the beginning of the lower register, suggesting the importance of their country. Their king Croesus, proverbially rich, had been defeated by Cyrus the Great in or after 547 BCE. The Lydian presents are two metal phials, two bowls, two beautifully decorated metal rings with griffins' heads, and a chariot, drawn by two stallions. The chariot seems to be a bit too small to be used in warfare, but this may, again, be the artist's liberty. The </a:t>
            </a:r>
            <a:r>
              <a:rPr lang="en-GB" sz="2000" dirty="0" err="1"/>
              <a:t>Lydians</a:t>
            </a:r>
            <a:r>
              <a:rPr lang="en-GB" sz="2000" dirty="0"/>
              <a:t> are dressed in long garments with horizontal stripes. They also have remarkable, conical hats that are not otherwise known. Their shoes are </a:t>
            </a:r>
            <a:r>
              <a:rPr lang="en-GB" sz="2000" dirty="0" smtClean="0"/>
              <a:t>remarkably </a:t>
            </a:r>
            <a:r>
              <a:rPr lang="en-GB" sz="2000" dirty="0"/>
              <a:t>pointed</a:t>
            </a:r>
            <a:r>
              <a:rPr lang="en-GB" sz="2000" dirty="0" smtClean="0"/>
              <a:t>.</a:t>
            </a:r>
            <a:endParaRPr lang="en-GB" sz="2000" dirty="0"/>
          </a:p>
        </p:txBody>
      </p:sp>
    </p:spTree>
    <p:extLst>
      <p:ext uri="{BB962C8B-B14F-4D97-AF65-F5344CB8AC3E}">
        <p14:creationId xmlns:p14="http://schemas.microsoft.com/office/powerpoint/2010/main" val="12350088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06475"/>
          </a:xfrm>
        </p:spPr>
        <p:style>
          <a:lnRef idx="3">
            <a:schemeClr val="lt1"/>
          </a:lnRef>
          <a:fillRef idx="1">
            <a:schemeClr val="accent2"/>
          </a:fillRef>
          <a:effectRef idx="1">
            <a:schemeClr val="accent2"/>
          </a:effectRef>
          <a:fontRef idx="minor">
            <a:schemeClr val="lt1"/>
          </a:fontRef>
        </p:style>
        <p:txBody>
          <a:bodyPr>
            <a:normAutofit/>
          </a:bodyPr>
          <a:lstStyle/>
          <a:p>
            <a:r>
              <a:rPr lang="en-GB" sz="4000" b="1" u="sng" dirty="0" smtClean="0"/>
              <a:t>Question 4 (15.) – source based and S.O.C</a:t>
            </a:r>
            <a:endParaRPr lang="en-GB" sz="4000" b="1" u="sng" dirty="0"/>
          </a:p>
        </p:txBody>
      </p:sp>
      <p:sp>
        <p:nvSpPr>
          <p:cNvPr id="3" name="Content Placeholder 2"/>
          <p:cNvSpPr>
            <a:spLocks noGrp="1"/>
          </p:cNvSpPr>
          <p:nvPr>
            <p:ph idx="1"/>
          </p:nvPr>
        </p:nvSpPr>
        <p:spPr>
          <a:xfrm>
            <a:off x="157163" y="1128714"/>
            <a:ext cx="5361384" cy="5500687"/>
          </a:xfrm>
        </p:spPr>
        <p:txBody>
          <a:bodyPr>
            <a:normAutofit/>
          </a:bodyPr>
          <a:lstStyle/>
          <a:p>
            <a:pPr marL="0" indent="0">
              <a:buNone/>
            </a:pPr>
            <a:r>
              <a:rPr lang="en-GB" sz="1600" b="1" u="sng" dirty="0" smtClean="0"/>
              <a:t>Question 4</a:t>
            </a:r>
            <a:r>
              <a:rPr lang="en-GB" sz="1600" dirty="0" smtClean="0"/>
              <a:t>; S.O.C of ‘significance (importance)’.</a:t>
            </a:r>
          </a:p>
          <a:p>
            <a:pPr marL="0" indent="0">
              <a:buNone/>
            </a:pPr>
            <a:r>
              <a:rPr lang="en-GB" sz="1600" dirty="0" smtClean="0"/>
              <a:t>It requires you to develop the content of the unseen source with your own knowledge in order to create an argument. </a:t>
            </a:r>
          </a:p>
          <a:p>
            <a:pPr marL="0" indent="0">
              <a:buNone/>
            </a:pPr>
            <a:endParaRPr lang="en-GB" sz="1600" dirty="0" smtClean="0"/>
          </a:p>
          <a:p>
            <a:pPr marL="0" indent="0">
              <a:buNone/>
            </a:pPr>
            <a:r>
              <a:rPr lang="en-GB" sz="1600" b="1" u="sng" dirty="0"/>
              <a:t>AO3 = 5 marks = </a:t>
            </a:r>
            <a:r>
              <a:rPr lang="en-GB" sz="1600" dirty="0"/>
              <a:t>Use and analyse ancient sources within their historical context to make judgements and draw conclusions about historical events and historical periods studied</a:t>
            </a:r>
            <a:r>
              <a:rPr lang="en-GB" sz="1600" dirty="0" smtClean="0"/>
              <a:t>. -  </a:t>
            </a:r>
            <a:r>
              <a:rPr lang="en-GB" sz="1600" b="1" dirty="0" smtClean="0">
                <a:solidFill>
                  <a:srgbClr val="FF0000"/>
                </a:solidFill>
              </a:rPr>
              <a:t>can you use evidence from the source to support your answer? </a:t>
            </a:r>
          </a:p>
          <a:p>
            <a:pPr marL="0" indent="0">
              <a:buNone/>
            </a:pPr>
            <a:endParaRPr lang="en-GB" sz="1600" b="1" dirty="0" smtClean="0">
              <a:solidFill>
                <a:srgbClr val="FF0000"/>
              </a:solidFill>
            </a:endParaRPr>
          </a:p>
          <a:p>
            <a:pPr marL="0" indent="0">
              <a:buNone/>
            </a:pPr>
            <a:r>
              <a:rPr lang="en-GB" sz="1600" b="1" u="sng" dirty="0" smtClean="0"/>
              <a:t>AO1 </a:t>
            </a:r>
            <a:r>
              <a:rPr lang="en-GB" sz="1600" b="1" u="sng" dirty="0"/>
              <a:t>= 5 marks = </a:t>
            </a:r>
            <a:r>
              <a:rPr lang="en-GB" sz="1600" dirty="0"/>
              <a:t>Demonstrate knowledge and understanding of the key features and characteristics of the historical periods </a:t>
            </a:r>
            <a:r>
              <a:rPr lang="en-GB" sz="1600" dirty="0" smtClean="0"/>
              <a:t>studied. -  </a:t>
            </a:r>
            <a:r>
              <a:rPr lang="en-GB" sz="1600" b="1" dirty="0" smtClean="0">
                <a:solidFill>
                  <a:srgbClr val="FF0000"/>
                </a:solidFill>
              </a:rPr>
              <a:t>can you use your own historical knowledge to support your answer?</a:t>
            </a:r>
          </a:p>
          <a:p>
            <a:pPr marL="0" indent="0">
              <a:buNone/>
            </a:pPr>
            <a:endParaRPr lang="en-GB" sz="1600" b="1" dirty="0" smtClean="0">
              <a:solidFill>
                <a:srgbClr val="FF0000"/>
              </a:solidFill>
            </a:endParaRPr>
          </a:p>
          <a:p>
            <a:pPr marL="0" indent="0">
              <a:buNone/>
            </a:pPr>
            <a:r>
              <a:rPr lang="en-GB" sz="1600" b="1" u="sng" dirty="0" smtClean="0"/>
              <a:t>AO2 </a:t>
            </a:r>
            <a:r>
              <a:rPr lang="en-GB" sz="1600" b="1" u="sng" dirty="0"/>
              <a:t>= 5 marks = </a:t>
            </a:r>
            <a:r>
              <a:rPr lang="en-GB" sz="1600" dirty="0"/>
              <a:t>Analyse and explain historical events and historical periods to arrive at substantiated </a:t>
            </a:r>
            <a:r>
              <a:rPr lang="en-GB" sz="1600" dirty="0" smtClean="0"/>
              <a:t>judgements – </a:t>
            </a:r>
            <a:r>
              <a:rPr lang="en-GB" sz="1600" b="1" dirty="0" smtClean="0">
                <a:solidFill>
                  <a:srgbClr val="FF0000"/>
                </a:solidFill>
              </a:rPr>
              <a:t>can you come to a conclusion on the question, that is supported by what your argument as already said?</a:t>
            </a:r>
          </a:p>
        </p:txBody>
      </p:sp>
      <p:sp>
        <p:nvSpPr>
          <p:cNvPr id="4" name="Rectangle 3"/>
          <p:cNvSpPr/>
          <p:nvPr/>
        </p:nvSpPr>
        <p:spPr>
          <a:xfrm>
            <a:off x="5657850" y="1128714"/>
            <a:ext cx="3353991" cy="2714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u="sng" dirty="0" smtClean="0"/>
              <a:t>Question 4</a:t>
            </a:r>
            <a:r>
              <a:rPr lang="en-GB" sz="1600" dirty="0" smtClean="0"/>
              <a:t>. Using details from Source A and your own knowledge, explain the importance of the Apadana and Southern Staircase to Darius. </a:t>
            </a:r>
            <a:endParaRPr lang="en-GB" sz="1600" dirty="0"/>
          </a:p>
        </p:txBody>
      </p:sp>
      <p:sp>
        <p:nvSpPr>
          <p:cNvPr id="5" name="Rectangle 4"/>
          <p:cNvSpPr/>
          <p:nvPr/>
        </p:nvSpPr>
        <p:spPr>
          <a:xfrm>
            <a:off x="5518548" y="4071939"/>
            <a:ext cx="3493294" cy="2657475"/>
          </a:xfrm>
          <a:prstGeom prst="rect">
            <a:avLst/>
          </a:prstGeom>
          <a:noFill/>
          <a:ln w="38100" cap="flat" cmpd="sng" algn="ctr">
            <a:solidFill>
              <a:schemeClr val="accent6"/>
            </a:solidFill>
            <a:prstDash val="dashDot"/>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r>
              <a:rPr lang="en-GB" sz="1600" b="1" u="sng" dirty="0" smtClean="0"/>
              <a:t>HINT</a:t>
            </a:r>
            <a:r>
              <a:rPr lang="en-GB" sz="1600" dirty="0" smtClean="0"/>
              <a:t>; what does the Apadana make people think? Why might it help Darius if people think that/ feel like that about Darius?</a:t>
            </a:r>
          </a:p>
          <a:p>
            <a:pPr algn="ctr"/>
            <a:endParaRPr lang="en-GB" sz="1600" dirty="0" smtClean="0"/>
          </a:p>
          <a:p>
            <a:pPr algn="ctr"/>
            <a:r>
              <a:rPr lang="en-GB" sz="1600" dirty="0" smtClean="0"/>
              <a:t>What events has Darius had to deal with in his first year of rule?</a:t>
            </a:r>
            <a:endParaRPr lang="en-GB" sz="1600" dirty="0"/>
          </a:p>
        </p:txBody>
      </p:sp>
    </p:spTree>
    <p:extLst>
      <p:ext uri="{BB962C8B-B14F-4D97-AF65-F5344CB8AC3E}">
        <p14:creationId xmlns:p14="http://schemas.microsoft.com/office/powerpoint/2010/main" val="12023389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5803" y="195746"/>
            <a:ext cx="4883319" cy="6437934"/>
          </a:xfrm>
          <a:prstGeom prst="rect">
            <a:avLst/>
          </a:prstGeom>
        </p:spPr>
      </p:pic>
      <p:sp>
        <p:nvSpPr>
          <p:cNvPr id="5" name="TextBox 4"/>
          <p:cNvSpPr txBox="1"/>
          <p:nvPr/>
        </p:nvSpPr>
        <p:spPr>
          <a:xfrm>
            <a:off x="5100637" y="5433352"/>
            <a:ext cx="3911204" cy="1015663"/>
          </a:xfrm>
          <a:prstGeom prst="rect">
            <a:avLst/>
          </a:prstGeom>
          <a:noFill/>
        </p:spPr>
        <p:txBody>
          <a:bodyPr wrap="square" rtlCol="0">
            <a:spAutoFit/>
          </a:bodyPr>
          <a:lstStyle/>
          <a:p>
            <a:r>
              <a:rPr lang="en-GB" sz="2000" b="1" u="sng" dirty="0" smtClean="0"/>
              <a:t>Source A. </a:t>
            </a:r>
          </a:p>
          <a:p>
            <a:r>
              <a:rPr lang="en-GB" sz="2000" dirty="0" smtClean="0"/>
              <a:t>southern section of the eastern wall of the Apadana staircase. </a:t>
            </a:r>
            <a:endParaRPr lang="en-GB" sz="2000" dirty="0"/>
          </a:p>
        </p:txBody>
      </p:sp>
      <p:sp>
        <p:nvSpPr>
          <p:cNvPr id="6" name="Rectangle 5"/>
          <p:cNvSpPr/>
          <p:nvPr/>
        </p:nvSpPr>
        <p:spPr>
          <a:xfrm>
            <a:off x="5100637" y="1457237"/>
            <a:ext cx="3911204" cy="27146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b="1" u="sng" dirty="0" smtClean="0"/>
              <a:t>Question 4</a:t>
            </a:r>
            <a:r>
              <a:rPr lang="en-GB" dirty="0" smtClean="0"/>
              <a:t>. Using details from Source A and your own knowledge, explain the importance of the Apadana and Eastern Staircase to Darius. </a:t>
            </a:r>
            <a:endParaRPr lang="en-GB" dirty="0"/>
          </a:p>
        </p:txBody>
      </p:sp>
    </p:spTree>
    <p:extLst>
      <p:ext uri="{BB962C8B-B14F-4D97-AF65-F5344CB8AC3E}">
        <p14:creationId xmlns:p14="http://schemas.microsoft.com/office/powerpoint/2010/main" val="620194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98050" y="1463495"/>
            <a:ext cx="1555640" cy="4770537"/>
          </a:xfrm>
          <a:prstGeom prst="rect">
            <a:avLst/>
          </a:prstGeom>
          <a:solidFill>
            <a:srgbClr val="FCC02E"/>
          </a:solidFill>
          <a:ln>
            <a:noFill/>
          </a:ln>
          <a:scene3d>
            <a:camera prst="orthographicFront"/>
            <a:lightRig rig="threePt" dir="t"/>
          </a:scene3d>
          <a:sp3d>
            <a:bevelT/>
          </a:sp3d>
        </p:spPr>
        <p:txBody>
          <a:bodyPr wrap="square">
            <a:spAutoFit/>
          </a:bodyPr>
          <a:lstStyle/>
          <a:p>
            <a:pPr defTabSz="289322">
              <a:defRPr/>
            </a:pPr>
            <a:r>
              <a:rPr lang="en-GB" sz="1600" b="1" dirty="0">
                <a:solidFill>
                  <a:prstClr val="black"/>
                </a:solidFill>
                <a:cs typeface="Arial" panose="020B0604020202020204" pitchFamily="34" charset="0"/>
              </a:rPr>
              <a:t>Lesson Objectives:</a:t>
            </a:r>
          </a:p>
          <a:p>
            <a:pPr defTabSz="289322">
              <a:defRPr/>
            </a:pPr>
            <a:endParaRPr lang="en-GB" sz="1600" b="1" dirty="0">
              <a:solidFill>
                <a:prstClr val="black"/>
              </a:solidFill>
              <a:cs typeface="Arial" panose="020B0604020202020204" pitchFamily="34" charset="0"/>
            </a:endParaRPr>
          </a:p>
          <a:p>
            <a:r>
              <a:rPr lang="en-GB" sz="1600" dirty="0"/>
              <a:t>L.O. to investigate the significance of the Apadana Staircase, and assess what it can tell us about the reign of Darius</a:t>
            </a:r>
            <a:r>
              <a:rPr lang="en-GB" sz="1600" dirty="0" smtClean="0"/>
              <a:t>.</a:t>
            </a:r>
          </a:p>
          <a:p>
            <a:endParaRPr lang="en-GB" sz="1600" dirty="0"/>
          </a:p>
          <a:p>
            <a:endParaRPr lang="en-GB" sz="1600" dirty="0" smtClean="0"/>
          </a:p>
          <a:p>
            <a:endParaRPr lang="en-GB" sz="1600" dirty="0"/>
          </a:p>
          <a:p>
            <a:r>
              <a:rPr lang="en-GB" sz="1600" dirty="0"/>
              <a:t>L.O. to practise essay-style exam questions</a:t>
            </a:r>
            <a:r>
              <a:rPr lang="en-GB" sz="1600" dirty="0" smtClean="0"/>
              <a:t>.</a:t>
            </a:r>
          </a:p>
          <a:p>
            <a:endParaRPr lang="en-GB" sz="1600" dirty="0"/>
          </a:p>
        </p:txBody>
      </p:sp>
      <p:sp>
        <p:nvSpPr>
          <p:cNvPr id="7" name="TextBox 6"/>
          <p:cNvSpPr txBox="1"/>
          <p:nvPr/>
        </p:nvSpPr>
        <p:spPr>
          <a:xfrm>
            <a:off x="984455" y="307633"/>
            <a:ext cx="5486514" cy="1323439"/>
          </a:xfrm>
          <a:prstGeom prst="rect">
            <a:avLst/>
          </a:prstGeom>
          <a:noFill/>
        </p:spPr>
        <p:txBody>
          <a:bodyPr wrap="square" rtlCol="0">
            <a:spAutoFit/>
          </a:bodyPr>
          <a:lstStyle/>
          <a:p>
            <a:pPr algn="ctr"/>
            <a:r>
              <a:rPr lang="en-GB" sz="4000" b="1" u="sng" dirty="0"/>
              <a:t>Title: The </a:t>
            </a:r>
            <a:r>
              <a:rPr lang="en-GB" sz="4000" b="1" u="sng" dirty="0" err="1"/>
              <a:t>Apadana</a:t>
            </a:r>
            <a:r>
              <a:rPr lang="en-GB" sz="4000" b="1" u="sng" dirty="0"/>
              <a:t> Staircase</a:t>
            </a:r>
          </a:p>
        </p:txBody>
      </p:sp>
      <p:sp>
        <p:nvSpPr>
          <p:cNvPr id="20" name="TextBox 19"/>
          <p:cNvSpPr txBox="1"/>
          <p:nvPr/>
        </p:nvSpPr>
        <p:spPr>
          <a:xfrm>
            <a:off x="7037692" y="261565"/>
            <a:ext cx="1978049" cy="323165"/>
          </a:xfrm>
          <a:prstGeom prst="rect">
            <a:avLst/>
          </a:prstGeom>
          <a:noFill/>
        </p:spPr>
        <p:txBody>
          <a:bodyPr wrap="square" rtlCol="0">
            <a:spAutoFit/>
          </a:bodyPr>
          <a:lstStyle/>
          <a:p>
            <a:pPr algn="r"/>
            <a:fld id="{3C3CF9CA-01E0-44F4-86AE-C98869E16A83}" type="datetime4">
              <a:rPr lang="en-GB" sz="1500" b="1" u="sng">
                <a:latin typeface="Century Gothic" panose="020B0502020202020204" pitchFamily="34" charset="0"/>
              </a:rPr>
              <a:t>February 27, 2020</a:t>
            </a:fld>
            <a:endParaRPr lang="en-GB" sz="1050" b="1" u="sng" dirty="0">
              <a:latin typeface="Century Gothic" panose="020B0502020202020204" pitchFamily="34" charset="0"/>
            </a:endParaRPr>
          </a:p>
        </p:txBody>
      </p:sp>
      <p:sp>
        <p:nvSpPr>
          <p:cNvPr id="19" name="TextBox 18"/>
          <p:cNvSpPr txBox="1"/>
          <p:nvPr/>
        </p:nvSpPr>
        <p:spPr>
          <a:xfrm>
            <a:off x="5979345" y="1101874"/>
            <a:ext cx="2569607" cy="461665"/>
          </a:xfrm>
          <a:prstGeom prst="rect">
            <a:avLst/>
          </a:prstGeom>
          <a:solidFill>
            <a:srgbClr val="FCC02E"/>
          </a:solidFill>
          <a:ln>
            <a:noFill/>
          </a:ln>
          <a:scene3d>
            <a:camera prst="orthographicFront"/>
            <a:lightRig rig="threePt" dir="t"/>
          </a:scene3d>
          <a:sp3d>
            <a:bevelT/>
          </a:sp3d>
        </p:spPr>
        <p:txBody>
          <a:bodyPr wrap="square">
            <a:spAutoFit/>
          </a:bodyPr>
          <a:lstStyle/>
          <a:p>
            <a:pPr>
              <a:defRPr/>
            </a:pPr>
            <a:r>
              <a:rPr lang="en-GB" sz="1200" b="1" dirty="0">
                <a:solidFill>
                  <a:prstClr val="black"/>
                </a:solidFill>
                <a:latin typeface="Calibri" panose="020F0502020204030204"/>
                <a:cs typeface="Arial" panose="020B0604020202020204" pitchFamily="34" charset="0"/>
              </a:rPr>
              <a:t>RRR:  </a:t>
            </a:r>
            <a:r>
              <a:rPr lang="en-GB" sz="1200" b="1" dirty="0" smtClean="0">
                <a:solidFill>
                  <a:prstClr val="black"/>
                </a:solidFill>
                <a:latin typeface="Calibri" panose="020F0502020204030204"/>
                <a:cs typeface="Arial" panose="020B0604020202020204" pitchFamily="34" charset="0"/>
              </a:rPr>
              <a:t>what was the significance of the </a:t>
            </a:r>
            <a:r>
              <a:rPr lang="en-GB" sz="1200" b="1" dirty="0" err="1" smtClean="0">
                <a:solidFill>
                  <a:prstClr val="black"/>
                </a:solidFill>
                <a:latin typeface="Calibri" panose="020F0502020204030204"/>
                <a:cs typeface="Arial" panose="020B0604020202020204" pitchFamily="34" charset="0"/>
              </a:rPr>
              <a:t>Apadana</a:t>
            </a:r>
            <a:r>
              <a:rPr lang="en-GB" sz="1200" b="1" dirty="0" smtClean="0">
                <a:solidFill>
                  <a:prstClr val="black"/>
                </a:solidFill>
                <a:latin typeface="Calibri" panose="020F0502020204030204"/>
                <a:cs typeface="Arial" panose="020B0604020202020204" pitchFamily="34" charset="0"/>
              </a:rPr>
              <a:t> Staircase?</a:t>
            </a:r>
            <a:endParaRPr lang="en-GB" sz="1200" dirty="0">
              <a:solidFill>
                <a:prstClr val="black"/>
              </a:solidFill>
              <a:latin typeface="Calibri" panose="020F0502020204030204"/>
              <a:cs typeface="Arial" panose="020B0604020202020204" pitchFamily="34" charset="0"/>
            </a:endParaRPr>
          </a:p>
        </p:txBody>
      </p:sp>
      <p:pic>
        <p:nvPicPr>
          <p:cNvPr id="13" name="Picture 12"/>
          <p:cNvPicPr>
            <a:picLocks noChangeAspect="1"/>
          </p:cNvPicPr>
          <p:nvPr/>
        </p:nvPicPr>
        <p:blipFill>
          <a:blip r:embed="rId3"/>
          <a:stretch>
            <a:fillRect/>
          </a:stretch>
        </p:blipFill>
        <p:spPr>
          <a:xfrm>
            <a:off x="5896030" y="1815584"/>
            <a:ext cx="2737724" cy="1976121"/>
          </a:xfrm>
          <a:prstGeom prst="rect">
            <a:avLst/>
          </a:prstGeom>
        </p:spPr>
      </p:pic>
      <p:pic>
        <p:nvPicPr>
          <p:cNvPr id="14" name="Picture 2" descr="Image result for Apadana Persepolis stai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8922"/>
          <a:stretch/>
        </p:blipFill>
        <p:spPr bwMode="auto">
          <a:xfrm>
            <a:off x="2213148" y="1689615"/>
            <a:ext cx="2213020" cy="197628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5"/>
          <a:stretch>
            <a:fillRect/>
          </a:stretch>
        </p:blipFill>
        <p:spPr>
          <a:xfrm>
            <a:off x="2213148" y="3921780"/>
            <a:ext cx="3452310" cy="2312252"/>
          </a:xfrm>
          <a:prstGeom prst="rect">
            <a:avLst/>
          </a:prstGeom>
        </p:spPr>
      </p:pic>
    </p:spTree>
    <p:extLst>
      <p:ext uri="{BB962C8B-B14F-4D97-AF65-F5344CB8AC3E}">
        <p14:creationId xmlns:p14="http://schemas.microsoft.com/office/powerpoint/2010/main" val="256391987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11212"/>
          </a:xfrm>
        </p:spPr>
        <p:style>
          <a:lnRef idx="3">
            <a:schemeClr val="lt1"/>
          </a:lnRef>
          <a:fillRef idx="1">
            <a:schemeClr val="accent2"/>
          </a:fillRef>
          <a:effectRef idx="1">
            <a:schemeClr val="accent2"/>
          </a:effectRef>
          <a:fontRef idx="minor">
            <a:schemeClr val="lt1"/>
          </a:fontRef>
        </p:style>
        <p:txBody>
          <a:bodyPr>
            <a:normAutofit/>
          </a:bodyPr>
          <a:lstStyle/>
          <a:p>
            <a:r>
              <a:rPr lang="en-GB" sz="4000" b="1" u="sng" dirty="0" smtClean="0"/>
              <a:t>Persepolis – Apadana Staircase</a:t>
            </a:r>
            <a:endParaRPr lang="en-GB" sz="4000" b="1" u="sng" dirty="0"/>
          </a:p>
        </p:txBody>
      </p:sp>
      <p:sp>
        <p:nvSpPr>
          <p:cNvPr id="3" name="Content Placeholder 2"/>
          <p:cNvSpPr>
            <a:spLocks noGrp="1"/>
          </p:cNvSpPr>
          <p:nvPr>
            <p:ph idx="1"/>
          </p:nvPr>
        </p:nvSpPr>
        <p:spPr>
          <a:xfrm>
            <a:off x="189311" y="1025524"/>
            <a:ext cx="3657600" cy="5603875"/>
          </a:xfrm>
        </p:spPr>
        <p:txBody>
          <a:bodyPr>
            <a:normAutofit/>
          </a:bodyPr>
          <a:lstStyle/>
          <a:p>
            <a:pPr marL="0" indent="0">
              <a:buNone/>
            </a:pPr>
            <a:r>
              <a:rPr lang="en-GB" sz="2000" dirty="0" smtClean="0"/>
              <a:t>The Apadana is the name given to the great Square and entrance hall of the palace at Persepolis, as built by Darius. There are many incredible features, such as the hall of 100 pillars, and numerous great carved statues.</a:t>
            </a:r>
          </a:p>
          <a:p>
            <a:pPr marL="0" indent="0">
              <a:buNone/>
            </a:pPr>
            <a:r>
              <a:rPr lang="en-GB" sz="2000" dirty="0" smtClean="0"/>
              <a:t>A particularly outstanding feature is the stair of the Apadana, which has carved into it the images of the many nations under the control of Darius/ the Persian empire.</a:t>
            </a:r>
          </a:p>
          <a:p>
            <a:pPr marL="0" indent="0">
              <a:buNone/>
            </a:pPr>
            <a:r>
              <a:rPr lang="en-GB" sz="2000" dirty="0" smtClean="0"/>
              <a:t>It’s a catalogue of Darius’ subjects.</a:t>
            </a:r>
            <a:endParaRPr lang="en-GB" sz="2000" dirty="0"/>
          </a:p>
        </p:txBody>
      </p:sp>
      <p:sp>
        <p:nvSpPr>
          <p:cNvPr id="4" name="Rounded Rectangle 3"/>
          <p:cNvSpPr/>
          <p:nvPr/>
        </p:nvSpPr>
        <p:spPr>
          <a:xfrm>
            <a:off x="3975498" y="1255712"/>
            <a:ext cx="4832747" cy="372903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2000" b="1" u="sng" dirty="0" smtClean="0"/>
              <a:t>TASK</a:t>
            </a:r>
            <a:r>
              <a:rPr lang="en-GB" sz="2000" dirty="0" smtClean="0"/>
              <a:t>; </a:t>
            </a:r>
            <a:r>
              <a:rPr lang="en-GB" sz="2000" dirty="0" smtClean="0">
                <a:hlinkClick r:id="rId3"/>
              </a:rPr>
              <a:t>watch the first 2-3mins of the video </a:t>
            </a:r>
            <a:r>
              <a:rPr lang="en-GB" sz="2000" dirty="0" smtClean="0"/>
              <a:t>and make notes to answer the following questions.</a:t>
            </a:r>
          </a:p>
          <a:p>
            <a:pPr algn="ctr"/>
            <a:endParaRPr lang="en-GB" sz="2000" dirty="0" smtClean="0"/>
          </a:p>
          <a:p>
            <a:pPr marL="342900" indent="-342900" algn="ctr">
              <a:buAutoNum type="arabicPeriod"/>
            </a:pPr>
            <a:r>
              <a:rPr lang="en-GB" sz="2000" dirty="0" smtClean="0"/>
              <a:t>What are the key physical features of the Apadana?</a:t>
            </a:r>
          </a:p>
          <a:p>
            <a:pPr marL="342900" indent="-342900" algn="ctr">
              <a:buAutoNum type="arabicPeriod"/>
            </a:pPr>
            <a:r>
              <a:rPr lang="en-GB" sz="2000" dirty="0" smtClean="0"/>
              <a:t>What kinds of details are depicted on the staircase?</a:t>
            </a:r>
          </a:p>
          <a:p>
            <a:pPr marL="342900" indent="-342900" algn="ctr">
              <a:buAutoNum type="arabicPeriod"/>
            </a:pPr>
            <a:r>
              <a:rPr lang="en-GB" sz="2000" dirty="0" smtClean="0"/>
              <a:t>What might the purpose of decorating the staircase in this way be?</a:t>
            </a:r>
            <a:endParaRPr lang="en-GB" sz="2000" dirty="0"/>
          </a:p>
        </p:txBody>
      </p:sp>
      <p:sp>
        <p:nvSpPr>
          <p:cNvPr id="5" name="Rounded Rectangle 4"/>
          <p:cNvSpPr/>
          <p:nvPr/>
        </p:nvSpPr>
        <p:spPr>
          <a:xfrm>
            <a:off x="3846910" y="5429251"/>
            <a:ext cx="5089922" cy="120014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000" b="1" u="sng" dirty="0" smtClean="0"/>
              <a:t>CHALLENGE</a:t>
            </a:r>
            <a:r>
              <a:rPr lang="en-GB" sz="2000" dirty="0" smtClean="0"/>
              <a:t>: what impression would the staircase have given to visiting subjects first arriving at Persepolis and entering the Apadana?</a:t>
            </a:r>
            <a:endParaRPr lang="en-GB" sz="2000" dirty="0"/>
          </a:p>
        </p:txBody>
      </p:sp>
    </p:spTree>
    <p:extLst>
      <p:ext uri="{BB962C8B-B14F-4D97-AF65-F5344CB8AC3E}">
        <p14:creationId xmlns:p14="http://schemas.microsoft.com/office/powerpoint/2010/main" val="40380594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14300" y="128587"/>
            <a:ext cx="5297091" cy="3153030"/>
          </a:xfrm>
          <a:prstGeom prst="rect">
            <a:avLst/>
          </a:prstGeom>
        </p:spPr>
      </p:pic>
      <p:pic>
        <p:nvPicPr>
          <p:cNvPr id="5" name="Picture 4"/>
          <p:cNvPicPr>
            <a:picLocks noChangeAspect="1"/>
          </p:cNvPicPr>
          <p:nvPr/>
        </p:nvPicPr>
        <p:blipFill>
          <a:blip r:embed="rId3"/>
          <a:stretch>
            <a:fillRect/>
          </a:stretch>
        </p:blipFill>
        <p:spPr>
          <a:xfrm>
            <a:off x="4543425" y="3416554"/>
            <a:ext cx="4486275" cy="3238246"/>
          </a:xfrm>
          <a:prstGeom prst="rect">
            <a:avLst/>
          </a:prstGeom>
        </p:spPr>
      </p:pic>
      <p:pic>
        <p:nvPicPr>
          <p:cNvPr id="6" name="Picture 5"/>
          <p:cNvPicPr>
            <a:picLocks noChangeAspect="1"/>
          </p:cNvPicPr>
          <p:nvPr/>
        </p:nvPicPr>
        <p:blipFill>
          <a:blip r:embed="rId4"/>
          <a:stretch>
            <a:fillRect/>
          </a:stretch>
        </p:blipFill>
        <p:spPr>
          <a:xfrm>
            <a:off x="114300" y="3406399"/>
            <a:ext cx="4195163" cy="3347209"/>
          </a:xfrm>
          <a:prstGeom prst="rect">
            <a:avLst/>
          </a:prstGeom>
        </p:spPr>
      </p:pic>
      <p:pic>
        <p:nvPicPr>
          <p:cNvPr id="7" name="Picture 6"/>
          <p:cNvPicPr>
            <a:picLocks noChangeAspect="1"/>
          </p:cNvPicPr>
          <p:nvPr/>
        </p:nvPicPr>
        <p:blipFill>
          <a:blip r:embed="rId5"/>
          <a:stretch>
            <a:fillRect/>
          </a:stretch>
        </p:blipFill>
        <p:spPr>
          <a:xfrm>
            <a:off x="5535001" y="128587"/>
            <a:ext cx="3494699" cy="3153030"/>
          </a:xfrm>
          <a:prstGeom prst="rect">
            <a:avLst/>
          </a:prstGeom>
        </p:spPr>
      </p:pic>
    </p:spTree>
    <p:extLst>
      <p:ext uri="{BB962C8B-B14F-4D97-AF65-F5344CB8AC3E}">
        <p14:creationId xmlns:p14="http://schemas.microsoft.com/office/powerpoint/2010/main" val="203147245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74447129"/>
              </p:ext>
            </p:extLst>
          </p:nvPr>
        </p:nvGraphicFramePr>
        <p:xfrm>
          <a:off x="139303" y="262466"/>
          <a:ext cx="4404124" cy="6338361"/>
        </p:xfrm>
        <a:graphic>
          <a:graphicData uri="http://schemas.openxmlformats.org/drawingml/2006/table">
            <a:tbl>
              <a:tblPr firstRow="1" bandRow="1">
                <a:tableStyleId>{5940675A-B579-460E-94D1-54222C63F5DA}</a:tableStyleId>
              </a:tblPr>
              <a:tblGrid>
                <a:gridCol w="1650207">
                  <a:extLst>
                    <a:ext uri="{9D8B030D-6E8A-4147-A177-3AD203B41FA5}">
                      <a16:colId xmlns="" xmlns:a16="http://schemas.microsoft.com/office/drawing/2014/main" val="4083341695"/>
                    </a:ext>
                  </a:extLst>
                </a:gridCol>
                <a:gridCol w="2753917">
                  <a:extLst>
                    <a:ext uri="{9D8B030D-6E8A-4147-A177-3AD203B41FA5}">
                      <a16:colId xmlns="" xmlns:a16="http://schemas.microsoft.com/office/drawing/2014/main" val="1049375735"/>
                    </a:ext>
                  </a:extLst>
                </a:gridCol>
              </a:tblGrid>
              <a:tr h="21127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t>1. What are the key physical features of the Apadana?</a:t>
                      </a:r>
                    </a:p>
                  </a:txBody>
                  <a:tcPr marL="68580" marR="68580"/>
                </a:tc>
                <a:tc>
                  <a:txBody>
                    <a:bodyPr/>
                    <a:lstStyle/>
                    <a:p>
                      <a:endParaRPr lang="en-GB" dirty="0" smtClean="0"/>
                    </a:p>
                    <a:p>
                      <a:endParaRPr lang="en-GB" dirty="0" smtClean="0"/>
                    </a:p>
                    <a:p>
                      <a:endParaRPr lang="en-GB" dirty="0"/>
                    </a:p>
                  </a:txBody>
                  <a:tcPr marL="68580" marR="68580"/>
                </a:tc>
                <a:extLst>
                  <a:ext uri="{0D108BD9-81ED-4DB2-BD59-A6C34878D82A}">
                    <a16:rowId xmlns="" xmlns:a16="http://schemas.microsoft.com/office/drawing/2014/main" val="2128934291"/>
                  </a:ext>
                </a:extLst>
              </a:tr>
              <a:tr h="21127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t>2. What kinds of details are depicted on the staircase?</a:t>
                      </a:r>
                    </a:p>
                  </a:txBody>
                  <a:tcPr marL="68580" marR="68580"/>
                </a:tc>
                <a:tc>
                  <a:txBody>
                    <a:bodyPr/>
                    <a:lstStyle/>
                    <a:p>
                      <a:endParaRPr lang="en-GB" dirty="0" smtClean="0"/>
                    </a:p>
                    <a:p>
                      <a:endParaRPr lang="en-GB" dirty="0" smtClean="0"/>
                    </a:p>
                    <a:p>
                      <a:endParaRPr lang="en-GB" dirty="0"/>
                    </a:p>
                  </a:txBody>
                  <a:tcPr marL="68580" marR="68580"/>
                </a:tc>
                <a:extLst>
                  <a:ext uri="{0D108BD9-81ED-4DB2-BD59-A6C34878D82A}">
                    <a16:rowId xmlns="" xmlns:a16="http://schemas.microsoft.com/office/drawing/2014/main" val="3734422682"/>
                  </a:ext>
                </a:extLst>
              </a:tr>
              <a:tr h="21127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t>3. What might the purpose of decorating the staircase in this way be?</a:t>
                      </a:r>
                    </a:p>
                  </a:txBody>
                  <a:tcPr marL="68580" marR="68580"/>
                </a:tc>
                <a:tc>
                  <a:txBody>
                    <a:bodyPr/>
                    <a:lstStyle/>
                    <a:p>
                      <a:endParaRPr lang="en-GB" dirty="0" smtClean="0"/>
                    </a:p>
                    <a:p>
                      <a:endParaRPr lang="en-GB" dirty="0" smtClean="0"/>
                    </a:p>
                    <a:p>
                      <a:endParaRPr lang="en-GB" dirty="0"/>
                    </a:p>
                  </a:txBody>
                  <a:tcPr marL="68580" marR="68580"/>
                </a:tc>
                <a:extLst>
                  <a:ext uri="{0D108BD9-81ED-4DB2-BD59-A6C34878D82A}">
                    <a16:rowId xmlns="" xmlns:a16="http://schemas.microsoft.com/office/drawing/2014/main" val="516945941"/>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910966621"/>
              </p:ext>
            </p:extLst>
          </p:nvPr>
        </p:nvGraphicFramePr>
        <p:xfrm>
          <a:off x="4625578" y="262465"/>
          <a:ext cx="4404125" cy="6450614"/>
        </p:xfrm>
        <a:graphic>
          <a:graphicData uri="http://schemas.openxmlformats.org/drawingml/2006/table">
            <a:tbl>
              <a:tblPr firstRow="1" bandRow="1">
                <a:tableStyleId>{5940675A-B579-460E-94D1-54222C63F5DA}</a:tableStyleId>
              </a:tblPr>
              <a:tblGrid>
                <a:gridCol w="1535907">
                  <a:extLst>
                    <a:ext uri="{9D8B030D-6E8A-4147-A177-3AD203B41FA5}">
                      <a16:colId xmlns="" xmlns:a16="http://schemas.microsoft.com/office/drawing/2014/main" val="4083341695"/>
                    </a:ext>
                  </a:extLst>
                </a:gridCol>
                <a:gridCol w="2868218">
                  <a:extLst>
                    <a:ext uri="{9D8B030D-6E8A-4147-A177-3AD203B41FA5}">
                      <a16:colId xmlns="" xmlns:a16="http://schemas.microsoft.com/office/drawing/2014/main" val="1049375735"/>
                    </a:ext>
                  </a:extLst>
                </a:gridCol>
              </a:tblGrid>
              <a:tr h="21127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t>1. What are the key physical features of the Apadana?</a:t>
                      </a:r>
                    </a:p>
                  </a:txBody>
                  <a:tcPr marL="68580" marR="68580"/>
                </a:tc>
                <a:tc>
                  <a:txBody>
                    <a:bodyPr/>
                    <a:lstStyle/>
                    <a:p>
                      <a:endParaRPr lang="en-GB" dirty="0" smtClean="0"/>
                    </a:p>
                    <a:p>
                      <a:endParaRPr lang="en-GB" dirty="0" smtClean="0"/>
                    </a:p>
                    <a:p>
                      <a:endParaRPr lang="en-GB" dirty="0"/>
                    </a:p>
                  </a:txBody>
                  <a:tcPr marL="68580" marR="68580"/>
                </a:tc>
                <a:extLst>
                  <a:ext uri="{0D108BD9-81ED-4DB2-BD59-A6C34878D82A}">
                    <a16:rowId xmlns="" xmlns:a16="http://schemas.microsoft.com/office/drawing/2014/main" val="2128934291"/>
                  </a:ext>
                </a:extLst>
              </a:tr>
              <a:tr h="21127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t>2. What kinds of details are depicted on the staircase?</a:t>
                      </a:r>
                    </a:p>
                  </a:txBody>
                  <a:tcPr marL="68580" marR="68580"/>
                </a:tc>
                <a:tc>
                  <a:txBody>
                    <a:bodyPr/>
                    <a:lstStyle/>
                    <a:p>
                      <a:endParaRPr lang="en-GB" dirty="0" smtClean="0"/>
                    </a:p>
                    <a:p>
                      <a:endParaRPr lang="en-GB" dirty="0" smtClean="0"/>
                    </a:p>
                    <a:p>
                      <a:endParaRPr lang="en-GB" dirty="0"/>
                    </a:p>
                  </a:txBody>
                  <a:tcPr marL="68580" marR="68580"/>
                </a:tc>
                <a:extLst>
                  <a:ext uri="{0D108BD9-81ED-4DB2-BD59-A6C34878D82A}">
                    <a16:rowId xmlns="" xmlns:a16="http://schemas.microsoft.com/office/drawing/2014/main" val="3734422682"/>
                  </a:ext>
                </a:extLst>
              </a:tr>
              <a:tr h="21127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1" dirty="0" smtClean="0"/>
                        <a:t>3. What might the purpose of decorating the staircase in this way be?</a:t>
                      </a:r>
                    </a:p>
                  </a:txBody>
                  <a:tcPr marL="68580" marR="68580"/>
                </a:tc>
                <a:tc>
                  <a:txBody>
                    <a:bodyPr/>
                    <a:lstStyle/>
                    <a:p>
                      <a:endParaRPr lang="en-GB" dirty="0" smtClean="0"/>
                    </a:p>
                    <a:p>
                      <a:endParaRPr lang="en-GB" dirty="0" smtClean="0"/>
                    </a:p>
                    <a:p>
                      <a:endParaRPr lang="en-GB" dirty="0"/>
                    </a:p>
                  </a:txBody>
                  <a:tcPr marL="68580" marR="68580"/>
                </a:tc>
                <a:extLst>
                  <a:ext uri="{0D108BD9-81ED-4DB2-BD59-A6C34878D82A}">
                    <a16:rowId xmlns="" xmlns:a16="http://schemas.microsoft.com/office/drawing/2014/main" val="516945941"/>
                  </a:ext>
                </a:extLst>
              </a:tr>
            </a:tbl>
          </a:graphicData>
        </a:graphic>
      </p:graphicFrame>
    </p:spTree>
    <p:extLst>
      <p:ext uri="{BB962C8B-B14F-4D97-AF65-F5344CB8AC3E}">
        <p14:creationId xmlns:p14="http://schemas.microsoft.com/office/powerpoint/2010/main" val="380291623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43897"/>
          </a:xfrm>
        </p:spPr>
        <p:style>
          <a:lnRef idx="3">
            <a:schemeClr val="lt1"/>
          </a:lnRef>
          <a:fillRef idx="1">
            <a:schemeClr val="accent2"/>
          </a:fillRef>
          <a:effectRef idx="1">
            <a:schemeClr val="accent2"/>
          </a:effectRef>
          <a:fontRef idx="minor">
            <a:schemeClr val="lt1"/>
          </a:fontRef>
        </p:style>
        <p:txBody>
          <a:bodyPr>
            <a:normAutofit/>
          </a:bodyPr>
          <a:lstStyle/>
          <a:p>
            <a:r>
              <a:rPr lang="en-GB" sz="4000" b="1" u="sng" dirty="0" smtClean="0"/>
              <a:t>Identifying the people of Persia</a:t>
            </a:r>
            <a:endParaRPr lang="en-GB" sz="4000" b="1" u="sng" dirty="0"/>
          </a:p>
        </p:txBody>
      </p:sp>
      <p:sp>
        <p:nvSpPr>
          <p:cNvPr id="3" name="Content Placeholder 2"/>
          <p:cNvSpPr>
            <a:spLocks noGrp="1"/>
          </p:cNvSpPr>
          <p:nvPr>
            <p:ph idx="1"/>
          </p:nvPr>
        </p:nvSpPr>
        <p:spPr>
          <a:xfrm>
            <a:off x="103929" y="1047137"/>
            <a:ext cx="8756164" cy="4306529"/>
          </a:xfrm>
        </p:spPr>
        <p:txBody>
          <a:bodyPr>
            <a:normAutofit/>
          </a:bodyPr>
          <a:lstStyle/>
          <a:p>
            <a:pPr marL="0" indent="0" fontAlgn="base">
              <a:buNone/>
            </a:pPr>
            <a:r>
              <a:rPr lang="en-GB" sz="2000" dirty="0" smtClean="0"/>
              <a:t>The </a:t>
            </a:r>
            <a:r>
              <a:rPr lang="en-GB" sz="2000" dirty="0"/>
              <a:t>relief, which has miraculously survived the sack of Persepolis by the soldiers of Alexander the </a:t>
            </a:r>
            <a:r>
              <a:rPr lang="en-GB" sz="2000" dirty="0" smtClean="0"/>
              <a:t>Great</a:t>
            </a:r>
            <a:r>
              <a:rPr lang="en-GB" sz="2000" dirty="0"/>
              <a:t> in 330 BCE, consists of three parts and is flanked by the Old Persian inscription known as </a:t>
            </a:r>
            <a:r>
              <a:rPr lang="en-GB" sz="2000" i="1" dirty="0" err="1" smtClean="0"/>
              <a:t>XPb</a:t>
            </a:r>
            <a:r>
              <a:rPr lang="en-GB" sz="2000" dirty="0"/>
              <a:t>:</a:t>
            </a:r>
          </a:p>
          <a:p>
            <a:pPr fontAlgn="base"/>
            <a:r>
              <a:rPr lang="en-GB" sz="2000" dirty="0"/>
              <a:t>The</a:t>
            </a:r>
            <a:r>
              <a:rPr lang="en-GB" sz="2000" b="1" dirty="0"/>
              <a:t> northern wall</a:t>
            </a:r>
            <a:r>
              <a:rPr lang="en-GB" sz="2000" dirty="0"/>
              <a:t>: representations of all kinds of Persian dignitaries, horsemen, and chariots.</a:t>
            </a:r>
          </a:p>
          <a:p>
            <a:pPr fontAlgn="base"/>
            <a:r>
              <a:rPr lang="en-GB" sz="2000" dirty="0"/>
              <a:t>The</a:t>
            </a:r>
            <a:r>
              <a:rPr lang="en-GB" sz="2000" b="1" dirty="0"/>
              <a:t> </a:t>
            </a:r>
            <a:r>
              <a:rPr lang="en-GB" sz="2000" b="1" dirty="0" smtClean="0"/>
              <a:t>centre</a:t>
            </a:r>
            <a:r>
              <a:rPr lang="en-GB" sz="2000" dirty="0" smtClean="0"/>
              <a:t>: </a:t>
            </a:r>
            <a:r>
              <a:rPr lang="en-GB" sz="2000" dirty="0"/>
              <a:t>eight soldiers.</a:t>
            </a:r>
          </a:p>
          <a:p>
            <a:pPr fontAlgn="base"/>
            <a:r>
              <a:rPr lang="en-GB" sz="2000" dirty="0"/>
              <a:t>The </a:t>
            </a:r>
            <a:r>
              <a:rPr lang="en-GB" sz="2000" b="1" dirty="0"/>
              <a:t>southern wall</a:t>
            </a:r>
            <a:r>
              <a:rPr lang="en-GB" sz="2000" dirty="0"/>
              <a:t> (picture above): all nations of the Persian Empire, in the following arrangement</a:t>
            </a:r>
            <a:r>
              <a:rPr lang="en-GB" sz="2000" dirty="0" smtClean="0"/>
              <a:t>:</a:t>
            </a:r>
          </a:p>
          <a:p>
            <a:pPr marL="0" indent="0" fontAlgn="base">
              <a:buNone/>
            </a:pPr>
            <a:endParaRPr lang="en-GB" sz="2000" dirty="0"/>
          </a:p>
          <a:p>
            <a:pPr marL="0" indent="0">
              <a:buNone/>
            </a:pPr>
            <a:r>
              <a:rPr lang="en-GB" sz="2000" b="1" u="sng" dirty="0" smtClean="0"/>
              <a:t>TASK</a:t>
            </a:r>
            <a:r>
              <a:rPr lang="en-GB" sz="2000" dirty="0" smtClean="0"/>
              <a:t>: using the information about the details of the Southern Wall of the Apadana, annotate your diagram with information about those peoples.</a:t>
            </a:r>
            <a:endParaRPr lang="en-GB" sz="2000" dirty="0"/>
          </a:p>
        </p:txBody>
      </p:sp>
      <p:sp>
        <p:nvSpPr>
          <p:cNvPr id="9" name="Rectangle 8"/>
          <p:cNvSpPr/>
          <p:nvPr/>
        </p:nvSpPr>
        <p:spPr>
          <a:xfrm>
            <a:off x="214312" y="5457825"/>
            <a:ext cx="4446985" cy="115728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b="1" u="sng" dirty="0" smtClean="0"/>
              <a:t>CHALLENGE</a:t>
            </a:r>
            <a:r>
              <a:rPr lang="en-GB" dirty="0" smtClean="0"/>
              <a:t>: What message would the image of so many different, controlled, peoples send to those visiting Darius at Persepolis?</a:t>
            </a:r>
            <a:endParaRPr lang="en-GB" dirty="0"/>
          </a:p>
        </p:txBody>
      </p:sp>
      <p:sp>
        <p:nvSpPr>
          <p:cNvPr id="10" name="Rectangle 9"/>
          <p:cNvSpPr/>
          <p:nvPr/>
        </p:nvSpPr>
        <p:spPr>
          <a:xfrm>
            <a:off x="5127483" y="5457825"/>
            <a:ext cx="3732610" cy="115728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u="sng" dirty="0" smtClean="0"/>
              <a:t>EXT</a:t>
            </a:r>
            <a:r>
              <a:rPr lang="en-GB" dirty="0" smtClean="0"/>
              <a:t>: In terms of his building projects, how does Darius compare to Cyrus the Great?</a:t>
            </a:r>
            <a:endParaRPr lang="en-GB" dirty="0"/>
          </a:p>
        </p:txBody>
      </p:sp>
    </p:spTree>
    <p:extLst>
      <p:ext uri="{BB962C8B-B14F-4D97-AF65-F5344CB8AC3E}">
        <p14:creationId xmlns:p14="http://schemas.microsoft.com/office/powerpoint/2010/main" val="421064593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a:stretch>
            <a:fillRect/>
          </a:stretch>
        </p:blipFill>
        <p:spPr>
          <a:xfrm>
            <a:off x="122212" y="210319"/>
            <a:ext cx="6736904" cy="3344043"/>
          </a:xfrm>
          <a:prstGeom prst="rect">
            <a:avLst/>
          </a:prstGeom>
        </p:spPr>
      </p:pic>
      <p:pic>
        <p:nvPicPr>
          <p:cNvPr id="5" name="Picture 4"/>
          <p:cNvPicPr>
            <a:picLocks noChangeAspect="1"/>
          </p:cNvPicPr>
          <p:nvPr/>
        </p:nvPicPr>
        <p:blipFill>
          <a:blip r:embed="rId3"/>
          <a:stretch>
            <a:fillRect/>
          </a:stretch>
        </p:blipFill>
        <p:spPr>
          <a:xfrm>
            <a:off x="1106666" y="3709168"/>
            <a:ext cx="4479285" cy="2984208"/>
          </a:xfrm>
          <a:prstGeom prst="rect">
            <a:avLst/>
          </a:prstGeom>
        </p:spPr>
      </p:pic>
      <p:sp>
        <p:nvSpPr>
          <p:cNvPr id="6" name="Rectangle 5"/>
          <p:cNvSpPr/>
          <p:nvPr/>
        </p:nvSpPr>
        <p:spPr>
          <a:xfrm>
            <a:off x="5862484" y="4542504"/>
            <a:ext cx="2964426" cy="1843549"/>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fontAlgn="base"/>
            <a:r>
              <a:rPr lang="en-GB" sz="2000" dirty="0" smtClean="0"/>
              <a:t>The</a:t>
            </a:r>
            <a:r>
              <a:rPr lang="en-GB" sz="2000" b="1" dirty="0" smtClean="0"/>
              <a:t> northern wall</a:t>
            </a:r>
            <a:r>
              <a:rPr lang="en-GB" sz="2000" dirty="0" smtClean="0"/>
              <a:t>: representations of all kinds of Persian dignitaries, horsemen, and chariots.</a:t>
            </a:r>
            <a:endParaRPr lang="en-GB" sz="2000" dirty="0"/>
          </a:p>
        </p:txBody>
      </p:sp>
      <p:sp>
        <p:nvSpPr>
          <p:cNvPr id="7" name="Rectangle 6"/>
          <p:cNvSpPr/>
          <p:nvPr/>
        </p:nvSpPr>
        <p:spPr>
          <a:xfrm>
            <a:off x="7034980" y="418742"/>
            <a:ext cx="1986808" cy="142675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fontAlgn="base"/>
            <a:r>
              <a:rPr lang="en-GB" sz="2000" dirty="0" smtClean="0"/>
              <a:t>The</a:t>
            </a:r>
            <a:r>
              <a:rPr lang="en-GB" sz="2000" b="1" dirty="0" smtClean="0"/>
              <a:t> centre</a:t>
            </a:r>
            <a:r>
              <a:rPr lang="en-GB" sz="2000" dirty="0" smtClean="0"/>
              <a:t>: eight soldiers.</a:t>
            </a:r>
            <a:endParaRPr lang="en-GB" sz="2000" dirty="0"/>
          </a:p>
        </p:txBody>
      </p:sp>
      <p:sp>
        <p:nvSpPr>
          <p:cNvPr id="9" name="Oval 8"/>
          <p:cNvSpPr/>
          <p:nvPr/>
        </p:nvSpPr>
        <p:spPr>
          <a:xfrm>
            <a:off x="2143933" y="1389035"/>
            <a:ext cx="121674" cy="20110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2457989" y="1406884"/>
            <a:ext cx="121674" cy="20110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2772044" y="1389036"/>
            <a:ext cx="121674" cy="20110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3086100" y="1389037"/>
            <a:ext cx="121674" cy="20110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4053291" y="3059073"/>
            <a:ext cx="121674" cy="20110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372877" y="3092205"/>
            <a:ext cx="121674" cy="20110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705927" y="3092205"/>
            <a:ext cx="121674" cy="20110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5025513" y="3092205"/>
            <a:ext cx="121674" cy="201101"/>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332185" y="3843338"/>
            <a:ext cx="1114425"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smtClean="0"/>
              <a:t>Two horses </a:t>
            </a:r>
            <a:endParaRPr lang="en-GB" dirty="0"/>
          </a:p>
        </p:txBody>
      </p:sp>
      <p:sp>
        <p:nvSpPr>
          <p:cNvPr id="18" name="TextBox 17"/>
          <p:cNvSpPr txBox="1"/>
          <p:nvPr/>
        </p:nvSpPr>
        <p:spPr>
          <a:xfrm>
            <a:off x="3258452" y="6386052"/>
            <a:ext cx="111442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smtClean="0"/>
              <a:t>chariot</a:t>
            </a:r>
            <a:endParaRPr lang="en-GB" dirty="0"/>
          </a:p>
        </p:txBody>
      </p:sp>
      <p:sp>
        <p:nvSpPr>
          <p:cNvPr id="19" name="TextBox 18"/>
          <p:cNvSpPr txBox="1"/>
          <p:nvPr/>
        </p:nvSpPr>
        <p:spPr>
          <a:xfrm>
            <a:off x="4977965" y="3841424"/>
            <a:ext cx="111442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smtClean="0"/>
              <a:t>Dignitary</a:t>
            </a:r>
            <a:endParaRPr lang="en-GB" dirty="0"/>
          </a:p>
        </p:txBody>
      </p:sp>
      <p:cxnSp>
        <p:nvCxnSpPr>
          <p:cNvPr id="21" name="Straight Arrow Connector 20"/>
          <p:cNvCxnSpPr>
            <a:stCxn id="19" idx="1"/>
          </p:cNvCxnSpPr>
          <p:nvPr/>
        </p:nvCxnSpPr>
        <p:spPr>
          <a:xfrm flipH="1">
            <a:off x="4286250" y="4026090"/>
            <a:ext cx="691715" cy="1865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stCxn id="17" idx="2"/>
          </p:cNvCxnSpPr>
          <p:nvPr/>
        </p:nvCxnSpPr>
        <p:spPr>
          <a:xfrm>
            <a:off x="889398" y="4489669"/>
            <a:ext cx="343361" cy="702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stCxn id="18" idx="0"/>
          </p:cNvCxnSpPr>
          <p:nvPr/>
        </p:nvCxnSpPr>
        <p:spPr>
          <a:xfrm flipV="1">
            <a:off x="3815665" y="5829894"/>
            <a:ext cx="237626" cy="5561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4639928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32410" y="221620"/>
            <a:ext cx="4879181" cy="6432387"/>
          </a:xfrm>
          <a:prstGeom prst="rect">
            <a:avLst/>
          </a:prstGeom>
        </p:spPr>
      </p:pic>
      <p:sp>
        <p:nvSpPr>
          <p:cNvPr id="5" name="Rectangle 4"/>
          <p:cNvSpPr/>
          <p:nvPr/>
        </p:nvSpPr>
        <p:spPr>
          <a:xfrm>
            <a:off x="7211617" y="221619"/>
            <a:ext cx="1735931" cy="63514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b="1" u="sng" dirty="0" smtClean="0"/>
              <a:t>Parthians</a:t>
            </a:r>
            <a:r>
              <a:rPr lang="en-GB" dirty="0" smtClean="0"/>
              <a:t> and the </a:t>
            </a:r>
            <a:r>
              <a:rPr lang="en-GB" b="1" u="sng" dirty="0" smtClean="0"/>
              <a:t>Armenians</a:t>
            </a:r>
            <a:r>
              <a:rPr lang="en-GB" dirty="0" smtClean="0"/>
              <a:t>.</a:t>
            </a:r>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p:txBody>
      </p:sp>
      <p:sp>
        <p:nvSpPr>
          <p:cNvPr id="10" name="Rectangle 9"/>
          <p:cNvSpPr/>
          <p:nvPr/>
        </p:nvSpPr>
        <p:spPr>
          <a:xfrm>
            <a:off x="196453" y="221620"/>
            <a:ext cx="1735931" cy="643238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b="1" u="sng" dirty="0" err="1" smtClean="0"/>
              <a:t>Babylonins</a:t>
            </a:r>
            <a:r>
              <a:rPr lang="en-GB" b="1" u="sng" dirty="0" smtClean="0"/>
              <a:t> </a:t>
            </a:r>
            <a:r>
              <a:rPr lang="en-GB" dirty="0" smtClean="0"/>
              <a:t>and the </a:t>
            </a:r>
            <a:r>
              <a:rPr lang="en-GB" b="1" u="sng" dirty="0" err="1" smtClean="0"/>
              <a:t>Lydians</a:t>
            </a:r>
            <a:endParaRPr lang="en-GB" b="1" u="sng" dirty="0" smtClean="0"/>
          </a:p>
          <a:p>
            <a:pPr algn="ctr"/>
            <a:endParaRPr lang="en-GB" b="1" u="sng" dirty="0"/>
          </a:p>
          <a:p>
            <a:pPr algn="ctr"/>
            <a:endParaRPr lang="en-GB" b="1" u="sng" dirty="0" smtClean="0"/>
          </a:p>
          <a:p>
            <a:pPr algn="ctr"/>
            <a:endParaRPr lang="en-GB" b="1" u="sng" dirty="0"/>
          </a:p>
          <a:p>
            <a:pPr algn="ctr"/>
            <a:endParaRPr lang="en-GB" b="1" u="sng" dirty="0" smtClean="0"/>
          </a:p>
          <a:p>
            <a:pPr algn="ctr"/>
            <a:endParaRPr lang="en-GB" b="1" u="sng" dirty="0"/>
          </a:p>
          <a:p>
            <a:pPr algn="ctr"/>
            <a:endParaRPr lang="en-GB" b="1" u="sng" dirty="0" smtClean="0"/>
          </a:p>
          <a:p>
            <a:pPr algn="ctr"/>
            <a:endParaRPr lang="en-GB" b="1" u="sng" dirty="0"/>
          </a:p>
          <a:p>
            <a:pPr algn="ctr"/>
            <a:endParaRPr lang="en-GB" b="1" u="sng" dirty="0" smtClean="0"/>
          </a:p>
          <a:p>
            <a:pPr algn="ctr"/>
            <a:endParaRPr lang="en-GB" b="1" u="sng" dirty="0"/>
          </a:p>
          <a:p>
            <a:pPr algn="ctr"/>
            <a:endParaRPr lang="en-GB" b="1" u="sng" dirty="0" smtClean="0"/>
          </a:p>
          <a:p>
            <a:pPr algn="ctr"/>
            <a:endParaRPr lang="en-GB" b="1" u="sng" dirty="0"/>
          </a:p>
          <a:p>
            <a:pPr algn="ctr"/>
            <a:endParaRPr lang="en-GB" b="1" u="sng" dirty="0" smtClean="0"/>
          </a:p>
          <a:p>
            <a:pPr algn="ctr"/>
            <a:endParaRPr lang="en-GB" b="1" u="sng" dirty="0" smtClean="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a:p>
            <a:pPr algn="ctr"/>
            <a:endParaRPr lang="en-GB" dirty="0" smtClean="0"/>
          </a:p>
          <a:p>
            <a:pPr algn="ctr"/>
            <a:endParaRPr lang="en-GB" dirty="0"/>
          </a:p>
        </p:txBody>
      </p:sp>
      <p:sp>
        <p:nvSpPr>
          <p:cNvPr id="19" name="Rectangle 18"/>
          <p:cNvSpPr/>
          <p:nvPr/>
        </p:nvSpPr>
        <p:spPr>
          <a:xfrm>
            <a:off x="3970734" y="485760"/>
            <a:ext cx="1219872" cy="4776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Parthians</a:t>
            </a:r>
            <a:endParaRPr lang="en-GB" dirty="0"/>
          </a:p>
        </p:txBody>
      </p:sp>
      <p:sp>
        <p:nvSpPr>
          <p:cNvPr id="20" name="Rectangle 19"/>
          <p:cNvSpPr/>
          <p:nvPr/>
        </p:nvSpPr>
        <p:spPr>
          <a:xfrm>
            <a:off x="5802294" y="2096773"/>
            <a:ext cx="1567084" cy="3143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Armenian</a:t>
            </a:r>
            <a:endParaRPr lang="en-GB" dirty="0"/>
          </a:p>
        </p:txBody>
      </p:sp>
      <p:sp>
        <p:nvSpPr>
          <p:cNvPr id="21" name="Rectangle 20"/>
          <p:cNvSpPr/>
          <p:nvPr/>
        </p:nvSpPr>
        <p:spPr>
          <a:xfrm>
            <a:off x="2778919" y="4163698"/>
            <a:ext cx="1765045" cy="3143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Babylonians</a:t>
            </a:r>
            <a:endParaRPr lang="en-GB" dirty="0"/>
          </a:p>
        </p:txBody>
      </p:sp>
      <p:sp>
        <p:nvSpPr>
          <p:cNvPr id="22" name="Rectangle 21"/>
          <p:cNvSpPr/>
          <p:nvPr/>
        </p:nvSpPr>
        <p:spPr>
          <a:xfrm>
            <a:off x="5872163" y="6258720"/>
            <a:ext cx="1039415" cy="3143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smtClean="0"/>
              <a:t>Lydians</a:t>
            </a:r>
            <a:endParaRPr lang="en-GB" dirty="0"/>
          </a:p>
        </p:txBody>
      </p:sp>
      <p:cxnSp>
        <p:nvCxnSpPr>
          <p:cNvPr id="24" name="Straight Arrow Connector 23"/>
          <p:cNvCxnSpPr>
            <a:stCxn id="20" idx="0"/>
          </p:cNvCxnSpPr>
          <p:nvPr/>
        </p:nvCxnSpPr>
        <p:spPr>
          <a:xfrm flipH="1" flipV="1">
            <a:off x="6279360" y="1843089"/>
            <a:ext cx="306476" cy="253684"/>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860562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00025" y="165101"/>
            <a:ext cx="7886700" cy="1325563"/>
          </a:xfrm>
        </p:spPr>
        <p:txBody>
          <a:bodyPr>
            <a:normAutofit/>
          </a:bodyPr>
          <a:lstStyle/>
          <a:p>
            <a:r>
              <a:rPr lang="en-GB" sz="4000" b="1" u="sng" dirty="0" smtClean="0"/>
              <a:t>Parthians and Armenians</a:t>
            </a:r>
            <a:endParaRPr lang="en-GB" sz="4000" b="1" u="sng" dirty="0"/>
          </a:p>
        </p:txBody>
      </p:sp>
      <p:sp>
        <p:nvSpPr>
          <p:cNvPr id="3" name="Content Placeholder 2"/>
          <p:cNvSpPr>
            <a:spLocks noGrp="1"/>
          </p:cNvSpPr>
          <p:nvPr>
            <p:ph idx="1"/>
          </p:nvPr>
        </p:nvSpPr>
        <p:spPr>
          <a:xfrm>
            <a:off x="200025" y="1314451"/>
            <a:ext cx="8801100" cy="5300663"/>
          </a:xfrm>
        </p:spPr>
        <p:txBody>
          <a:bodyPr>
            <a:normAutofit/>
          </a:bodyPr>
          <a:lstStyle/>
          <a:p>
            <a:pPr fontAlgn="base"/>
            <a:r>
              <a:rPr lang="en-GB" sz="2000" dirty="0"/>
              <a:t>Like their </a:t>
            </a:r>
            <a:r>
              <a:rPr lang="en-GB" sz="2000" dirty="0" smtClean="0"/>
              <a:t>neighbours</a:t>
            </a:r>
            <a:r>
              <a:rPr lang="en-GB" sz="2000" dirty="0"/>
              <a:t>, the Medes, the Armenians wear horseman's dresses and cloaks. Their tribute consists of a/o a bridled stallion, which more or less confirms the statement by the Greek geographer Strabo of </a:t>
            </a:r>
            <a:r>
              <a:rPr lang="en-GB" sz="2000" dirty="0" err="1"/>
              <a:t>Amasia</a:t>
            </a:r>
            <a:r>
              <a:rPr lang="en-GB" sz="2000" dirty="0"/>
              <a:t> that the Armenians paid 20,000 colts. The Armenians carry the other present for the king: a beautiful metal vessel with griffin handles. These objects have been found. The Armenian's turban resembles the Median headgear, although he has the cheek parts tied in his neck</a:t>
            </a:r>
            <a:r>
              <a:rPr lang="en-GB" sz="2000" dirty="0" smtClean="0"/>
              <a:t>.</a:t>
            </a:r>
          </a:p>
          <a:p>
            <a:pPr marL="0" indent="0" fontAlgn="base">
              <a:buNone/>
            </a:pPr>
            <a:endParaRPr lang="en-GB" sz="2000" dirty="0"/>
          </a:p>
          <a:p>
            <a:pPr fontAlgn="base"/>
            <a:r>
              <a:rPr lang="en-GB" sz="2000" dirty="0"/>
              <a:t>The Parthians are also dressed in a Median horseman's dress and cloaks, but they have a completely different turban, which is better suited to their country, close to the desert. It protects the face. The leader of the Parthian delegation almost hides himself in his cloak. The presents they offer are two bowls and a Bactrian (i.e. two-humped) camel. The last member of the delegation wears the skin of a feline. It may be a present, but is also possible that it is a rather unusual dress, which may or may not have some sort of ritual significance. The Arians </a:t>
            </a:r>
            <a:r>
              <a:rPr lang="en-GB" sz="2000" dirty="0" smtClean="0"/>
              <a:t>bring </a:t>
            </a:r>
            <a:r>
              <a:rPr lang="en-GB" sz="2000" dirty="0"/>
              <a:t>identical presents.</a:t>
            </a:r>
          </a:p>
          <a:p>
            <a:endParaRPr lang="en-GB" sz="2000" dirty="0"/>
          </a:p>
        </p:txBody>
      </p:sp>
    </p:spTree>
    <p:extLst>
      <p:ext uri="{BB962C8B-B14F-4D97-AF65-F5344CB8AC3E}">
        <p14:creationId xmlns:p14="http://schemas.microsoft.com/office/powerpoint/2010/main" val="14352526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TotalTime>
  <Words>681</Words>
  <Application>Microsoft Macintosh PowerPoint</Application>
  <PresentationFormat>On-screen Show (4:3)</PresentationFormat>
  <Paragraphs>120</Paragraphs>
  <Slides>12</Slides>
  <Notes>3</Notes>
  <HiddenSlides>3</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Persepolis – Apadana Staircase</vt:lpstr>
      <vt:lpstr>PowerPoint Presentation</vt:lpstr>
      <vt:lpstr>PowerPoint Presentation</vt:lpstr>
      <vt:lpstr>Identifying the people of Persia</vt:lpstr>
      <vt:lpstr>PowerPoint Presentation</vt:lpstr>
      <vt:lpstr>PowerPoint Presentation</vt:lpstr>
      <vt:lpstr>Parthians and Armenians</vt:lpstr>
      <vt:lpstr>Babylonians and Lydians</vt:lpstr>
      <vt:lpstr>Question 4 (15.) – source based and S.O.C</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Grigsby</dc:creator>
  <cp:lastModifiedBy>Michael Scott</cp:lastModifiedBy>
  <cp:revision>2</cp:revision>
  <dcterms:created xsi:type="dcterms:W3CDTF">2020-02-17T10:51:03Z</dcterms:created>
  <dcterms:modified xsi:type="dcterms:W3CDTF">2020-02-27T11:45:46Z</dcterms:modified>
</cp:coreProperties>
</file>