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75" r:id="rId2"/>
    <p:sldId id="261" r:id="rId3"/>
    <p:sldId id="270" r:id="rId4"/>
    <p:sldId id="257" r:id="rId5"/>
    <p:sldId id="273" r:id="rId6"/>
    <p:sldId id="262" r:id="rId7"/>
    <p:sldId id="271" r:id="rId8"/>
    <p:sldId id="272" r:id="rId9"/>
    <p:sldId id="268" r:id="rId10"/>
    <p:sldId id="274"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CC"/>
    <a:srgbClr val="FF3300"/>
    <a:srgbClr val="21F8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701" autoAdjust="0"/>
  </p:normalViewPr>
  <p:slideViewPr>
    <p:cSldViewPr snapToGrid="0">
      <p:cViewPr varScale="1">
        <p:scale>
          <a:sx n="178" d="100"/>
          <a:sy n="178" d="100"/>
        </p:scale>
        <p:origin x="-163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7912F-532C-44C5-B361-5493AE82DA9E}"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en-US"/>
        </a:p>
      </dgm:t>
    </dgm:pt>
    <dgm:pt modelId="{FB8D2850-1E96-4546-8607-1BD1CE501440}">
      <dgm:prSet phldrT="[Text]"/>
      <dgm:spPr/>
      <dgm:t>
        <a:bodyPr/>
        <a:lstStyle/>
        <a:p>
          <a:endParaRPr lang="en-US" dirty="0"/>
        </a:p>
      </dgm:t>
    </dgm:pt>
    <dgm:pt modelId="{A7FA6AEE-DA5D-46CB-B03A-ED78B61635B8}" type="parTrans" cxnId="{00DBEC75-ED6B-45F3-B48E-44C84FDF86B9}">
      <dgm:prSet/>
      <dgm:spPr/>
      <dgm:t>
        <a:bodyPr/>
        <a:lstStyle/>
        <a:p>
          <a:endParaRPr lang="en-US"/>
        </a:p>
      </dgm:t>
    </dgm:pt>
    <dgm:pt modelId="{12C2A78A-0465-42F2-A545-3495CBACA4A1}" type="sibTrans" cxnId="{00DBEC75-ED6B-45F3-B48E-44C84FDF86B9}">
      <dgm:prSet/>
      <dgm:spPr/>
      <dgm:t>
        <a:bodyPr/>
        <a:lstStyle/>
        <a:p>
          <a:endParaRPr lang="en-US"/>
        </a:p>
      </dgm:t>
    </dgm:pt>
    <dgm:pt modelId="{6266853C-0255-4786-9E42-B304DCC14FC3}">
      <dgm:prSet phldrT="[Text]" phldr="1"/>
      <dgm:spPr/>
      <dgm:t>
        <a:bodyPr/>
        <a:lstStyle/>
        <a:p>
          <a:endParaRPr lang="en-US"/>
        </a:p>
      </dgm:t>
    </dgm:pt>
    <dgm:pt modelId="{9C951671-EA1F-4655-BB9E-1CCDF2032113}" type="parTrans" cxnId="{6AF28F28-F071-4BA2-AC18-CB6D161E9AB0}">
      <dgm:prSet/>
      <dgm:spPr/>
      <dgm:t>
        <a:bodyPr/>
        <a:lstStyle/>
        <a:p>
          <a:endParaRPr lang="en-US"/>
        </a:p>
      </dgm:t>
    </dgm:pt>
    <dgm:pt modelId="{E67AE9C7-CE05-4364-A1B7-C91CF3E1C763}" type="sibTrans" cxnId="{6AF28F28-F071-4BA2-AC18-CB6D161E9AB0}">
      <dgm:prSet/>
      <dgm:spPr/>
      <dgm:t>
        <a:bodyPr/>
        <a:lstStyle/>
        <a:p>
          <a:endParaRPr lang="en-US"/>
        </a:p>
      </dgm:t>
    </dgm:pt>
    <dgm:pt modelId="{950138DA-CC8A-459C-BAB4-063A05461068}">
      <dgm:prSet phldrT="[Text]" phldr="1"/>
      <dgm:spPr/>
      <dgm:t>
        <a:bodyPr/>
        <a:lstStyle/>
        <a:p>
          <a:endParaRPr lang="en-US" dirty="0"/>
        </a:p>
      </dgm:t>
    </dgm:pt>
    <dgm:pt modelId="{6BCEF63F-1EAD-4CE8-8721-DEA1F2125D69}" type="parTrans" cxnId="{09DEC796-22B1-47E8-A7D1-0B2F3C226AA4}">
      <dgm:prSet/>
      <dgm:spPr/>
      <dgm:t>
        <a:bodyPr/>
        <a:lstStyle/>
        <a:p>
          <a:endParaRPr lang="en-US"/>
        </a:p>
      </dgm:t>
    </dgm:pt>
    <dgm:pt modelId="{DC6B2865-E2BE-4E39-9278-5BB6A97939B1}" type="sibTrans" cxnId="{09DEC796-22B1-47E8-A7D1-0B2F3C226AA4}">
      <dgm:prSet/>
      <dgm:spPr/>
      <dgm:t>
        <a:bodyPr/>
        <a:lstStyle/>
        <a:p>
          <a:endParaRPr lang="en-US"/>
        </a:p>
      </dgm:t>
    </dgm:pt>
    <dgm:pt modelId="{9DE2D8CA-A918-4F99-9285-E5F4A0AD5B8E}">
      <dgm:prSet phldrT="[Text]" phldr="1"/>
      <dgm:spPr/>
      <dgm:t>
        <a:bodyPr/>
        <a:lstStyle/>
        <a:p>
          <a:endParaRPr lang="en-US"/>
        </a:p>
      </dgm:t>
    </dgm:pt>
    <dgm:pt modelId="{AA5A7643-A271-4539-9C31-CFD4D79E859D}" type="parTrans" cxnId="{E62288D0-6AFF-4933-8517-B1DAF97D6D1D}">
      <dgm:prSet/>
      <dgm:spPr/>
      <dgm:t>
        <a:bodyPr/>
        <a:lstStyle/>
        <a:p>
          <a:endParaRPr lang="en-US"/>
        </a:p>
      </dgm:t>
    </dgm:pt>
    <dgm:pt modelId="{182E7D1C-E3E5-4F27-8B1F-AF26EE5F49C7}" type="sibTrans" cxnId="{E62288D0-6AFF-4933-8517-B1DAF97D6D1D}">
      <dgm:prSet/>
      <dgm:spPr/>
      <dgm:t>
        <a:bodyPr/>
        <a:lstStyle/>
        <a:p>
          <a:endParaRPr lang="en-US"/>
        </a:p>
      </dgm:t>
    </dgm:pt>
    <dgm:pt modelId="{9D769AF3-30A0-42D9-BC35-DB59EF65FDC6}">
      <dgm:prSet phldrT="[Text]" phldr="1"/>
      <dgm:spPr/>
      <dgm:t>
        <a:bodyPr/>
        <a:lstStyle/>
        <a:p>
          <a:endParaRPr lang="en-US" dirty="0"/>
        </a:p>
      </dgm:t>
    </dgm:pt>
    <dgm:pt modelId="{4CE17396-A5AC-4D53-9033-887A09C7130B}" type="parTrans" cxnId="{82CD9A2D-D45A-48FD-9664-5046A7F8C73A}">
      <dgm:prSet/>
      <dgm:spPr/>
      <dgm:t>
        <a:bodyPr/>
        <a:lstStyle/>
        <a:p>
          <a:endParaRPr lang="en-US"/>
        </a:p>
      </dgm:t>
    </dgm:pt>
    <dgm:pt modelId="{0BE30E80-DA2E-44C8-A1DB-298A57F86A18}" type="sibTrans" cxnId="{82CD9A2D-D45A-48FD-9664-5046A7F8C73A}">
      <dgm:prSet/>
      <dgm:spPr/>
      <dgm:t>
        <a:bodyPr/>
        <a:lstStyle/>
        <a:p>
          <a:endParaRPr lang="en-US"/>
        </a:p>
      </dgm:t>
    </dgm:pt>
    <dgm:pt modelId="{4506DDA9-CB46-4069-AA3A-878115F7E11E}" type="pres">
      <dgm:prSet presAssocID="{0557912F-532C-44C5-B361-5493AE82DA9E}" presName="Name0" presStyleCnt="0">
        <dgm:presLayoutVars>
          <dgm:dir/>
          <dgm:resizeHandles val="exact"/>
        </dgm:presLayoutVars>
      </dgm:prSet>
      <dgm:spPr/>
      <dgm:t>
        <a:bodyPr/>
        <a:lstStyle/>
        <a:p>
          <a:endParaRPr lang="en-US"/>
        </a:p>
      </dgm:t>
    </dgm:pt>
    <dgm:pt modelId="{401F03AB-B2AD-4F3C-B2FA-75CDFB293EF7}" type="pres">
      <dgm:prSet presAssocID="{FB8D2850-1E96-4546-8607-1BD1CE501440}" presName="node" presStyleLbl="node1" presStyleIdx="0" presStyleCnt="5" custScaleX="127203" custLinFactNeighborX="444" custLinFactNeighborY="-28">
        <dgm:presLayoutVars>
          <dgm:bulletEnabled val="1"/>
        </dgm:presLayoutVars>
      </dgm:prSet>
      <dgm:spPr/>
      <dgm:t>
        <a:bodyPr/>
        <a:lstStyle/>
        <a:p>
          <a:endParaRPr lang="en-US"/>
        </a:p>
      </dgm:t>
    </dgm:pt>
    <dgm:pt modelId="{D433E813-9DE9-490F-87CB-843D50E7E689}" type="pres">
      <dgm:prSet presAssocID="{12C2A78A-0465-42F2-A545-3495CBACA4A1}" presName="sibTrans" presStyleLbl="sibTrans1D1" presStyleIdx="0" presStyleCnt="4"/>
      <dgm:spPr/>
      <dgm:t>
        <a:bodyPr/>
        <a:lstStyle/>
        <a:p>
          <a:endParaRPr lang="en-US"/>
        </a:p>
      </dgm:t>
    </dgm:pt>
    <dgm:pt modelId="{1B25298F-04F5-455F-ADD6-A592F4347497}" type="pres">
      <dgm:prSet presAssocID="{12C2A78A-0465-42F2-A545-3495CBACA4A1}" presName="connectorText" presStyleLbl="sibTrans1D1" presStyleIdx="0" presStyleCnt="4"/>
      <dgm:spPr/>
      <dgm:t>
        <a:bodyPr/>
        <a:lstStyle/>
        <a:p>
          <a:endParaRPr lang="en-US"/>
        </a:p>
      </dgm:t>
    </dgm:pt>
    <dgm:pt modelId="{4B6B6699-793A-4C4F-9BF2-CEF5309F0157}" type="pres">
      <dgm:prSet presAssocID="{6266853C-0255-4786-9E42-B304DCC14FC3}" presName="node" presStyleLbl="node1" presStyleIdx="1" presStyleCnt="5" custScaleX="125280" custLinFactNeighborX="3559">
        <dgm:presLayoutVars>
          <dgm:bulletEnabled val="1"/>
        </dgm:presLayoutVars>
      </dgm:prSet>
      <dgm:spPr/>
      <dgm:t>
        <a:bodyPr/>
        <a:lstStyle/>
        <a:p>
          <a:endParaRPr lang="en-US"/>
        </a:p>
      </dgm:t>
    </dgm:pt>
    <dgm:pt modelId="{DCFDAC99-4A4B-47C8-A524-0581FCABF8C8}" type="pres">
      <dgm:prSet presAssocID="{E67AE9C7-CE05-4364-A1B7-C91CF3E1C763}" presName="sibTrans" presStyleLbl="sibTrans1D1" presStyleIdx="1" presStyleCnt="4"/>
      <dgm:spPr/>
      <dgm:t>
        <a:bodyPr/>
        <a:lstStyle/>
        <a:p>
          <a:endParaRPr lang="en-US"/>
        </a:p>
      </dgm:t>
    </dgm:pt>
    <dgm:pt modelId="{7F87B9CC-AAA4-4228-B1EA-5E7C4BF392D4}" type="pres">
      <dgm:prSet presAssocID="{E67AE9C7-CE05-4364-A1B7-C91CF3E1C763}" presName="connectorText" presStyleLbl="sibTrans1D1" presStyleIdx="1" presStyleCnt="4"/>
      <dgm:spPr/>
      <dgm:t>
        <a:bodyPr/>
        <a:lstStyle/>
        <a:p>
          <a:endParaRPr lang="en-US"/>
        </a:p>
      </dgm:t>
    </dgm:pt>
    <dgm:pt modelId="{681199B0-292D-4497-8BD8-CC48C58A9EDB}" type="pres">
      <dgm:prSet presAssocID="{950138DA-CC8A-459C-BAB4-063A05461068}" presName="node" presStyleLbl="node1" presStyleIdx="2" presStyleCnt="5" custScaleX="127562">
        <dgm:presLayoutVars>
          <dgm:bulletEnabled val="1"/>
        </dgm:presLayoutVars>
      </dgm:prSet>
      <dgm:spPr/>
      <dgm:t>
        <a:bodyPr/>
        <a:lstStyle/>
        <a:p>
          <a:endParaRPr lang="en-US"/>
        </a:p>
      </dgm:t>
    </dgm:pt>
    <dgm:pt modelId="{D50C139C-BEC3-4C63-8A42-E4158CF74D30}" type="pres">
      <dgm:prSet presAssocID="{DC6B2865-E2BE-4E39-9278-5BB6A97939B1}" presName="sibTrans" presStyleLbl="sibTrans1D1" presStyleIdx="2" presStyleCnt="4"/>
      <dgm:spPr/>
      <dgm:t>
        <a:bodyPr/>
        <a:lstStyle/>
        <a:p>
          <a:endParaRPr lang="en-US"/>
        </a:p>
      </dgm:t>
    </dgm:pt>
    <dgm:pt modelId="{9F0936D5-5D69-4CE3-9EDA-13307EB98FD9}" type="pres">
      <dgm:prSet presAssocID="{DC6B2865-E2BE-4E39-9278-5BB6A97939B1}" presName="connectorText" presStyleLbl="sibTrans1D1" presStyleIdx="2" presStyleCnt="4"/>
      <dgm:spPr/>
      <dgm:t>
        <a:bodyPr/>
        <a:lstStyle/>
        <a:p>
          <a:endParaRPr lang="en-US"/>
        </a:p>
      </dgm:t>
    </dgm:pt>
    <dgm:pt modelId="{C547ED1E-D94A-4CFF-B6E6-37F031E4C834}" type="pres">
      <dgm:prSet presAssocID="{9DE2D8CA-A918-4F99-9285-E5F4A0AD5B8E}" presName="node" presStyleLbl="node1" presStyleIdx="3" presStyleCnt="5" custScaleX="127865">
        <dgm:presLayoutVars>
          <dgm:bulletEnabled val="1"/>
        </dgm:presLayoutVars>
      </dgm:prSet>
      <dgm:spPr/>
      <dgm:t>
        <a:bodyPr/>
        <a:lstStyle/>
        <a:p>
          <a:endParaRPr lang="en-US"/>
        </a:p>
      </dgm:t>
    </dgm:pt>
    <dgm:pt modelId="{96E24B91-76AB-45A9-B72D-B2A4516E95A8}" type="pres">
      <dgm:prSet presAssocID="{182E7D1C-E3E5-4F27-8B1F-AF26EE5F49C7}" presName="sibTrans" presStyleLbl="sibTrans1D1" presStyleIdx="3" presStyleCnt="4"/>
      <dgm:spPr/>
      <dgm:t>
        <a:bodyPr/>
        <a:lstStyle/>
        <a:p>
          <a:endParaRPr lang="en-US"/>
        </a:p>
      </dgm:t>
    </dgm:pt>
    <dgm:pt modelId="{964CBF55-2D7E-41E6-B9E8-8DE3CEEB2B76}" type="pres">
      <dgm:prSet presAssocID="{182E7D1C-E3E5-4F27-8B1F-AF26EE5F49C7}" presName="connectorText" presStyleLbl="sibTrans1D1" presStyleIdx="3" presStyleCnt="4"/>
      <dgm:spPr/>
      <dgm:t>
        <a:bodyPr/>
        <a:lstStyle/>
        <a:p>
          <a:endParaRPr lang="en-US"/>
        </a:p>
      </dgm:t>
    </dgm:pt>
    <dgm:pt modelId="{D80DB730-8552-4D50-82F2-B3692DC97491}" type="pres">
      <dgm:prSet presAssocID="{9D769AF3-30A0-42D9-BC35-DB59EF65FDC6}" presName="node" presStyleLbl="node1" presStyleIdx="4" presStyleCnt="5" custScaleX="128477">
        <dgm:presLayoutVars>
          <dgm:bulletEnabled val="1"/>
        </dgm:presLayoutVars>
      </dgm:prSet>
      <dgm:spPr/>
      <dgm:t>
        <a:bodyPr/>
        <a:lstStyle/>
        <a:p>
          <a:endParaRPr lang="en-US"/>
        </a:p>
      </dgm:t>
    </dgm:pt>
  </dgm:ptLst>
  <dgm:cxnLst>
    <dgm:cxn modelId="{963C1232-170A-472F-AE12-99F00FAEEA90}" type="presOf" srcId="{E67AE9C7-CE05-4364-A1B7-C91CF3E1C763}" destId="{DCFDAC99-4A4B-47C8-A524-0581FCABF8C8}" srcOrd="0" destOrd="0" presId="urn:microsoft.com/office/officeart/2005/8/layout/bProcess3"/>
    <dgm:cxn modelId="{06F04C39-E81E-435E-B5C6-A37854D23A70}" type="presOf" srcId="{E67AE9C7-CE05-4364-A1B7-C91CF3E1C763}" destId="{7F87B9CC-AAA4-4228-B1EA-5E7C4BF392D4}" srcOrd="1" destOrd="0" presId="urn:microsoft.com/office/officeart/2005/8/layout/bProcess3"/>
    <dgm:cxn modelId="{6AF28F28-F071-4BA2-AC18-CB6D161E9AB0}" srcId="{0557912F-532C-44C5-B361-5493AE82DA9E}" destId="{6266853C-0255-4786-9E42-B304DCC14FC3}" srcOrd="1" destOrd="0" parTransId="{9C951671-EA1F-4655-BB9E-1CCDF2032113}" sibTransId="{E67AE9C7-CE05-4364-A1B7-C91CF3E1C763}"/>
    <dgm:cxn modelId="{00DBEC75-ED6B-45F3-B48E-44C84FDF86B9}" srcId="{0557912F-532C-44C5-B361-5493AE82DA9E}" destId="{FB8D2850-1E96-4546-8607-1BD1CE501440}" srcOrd="0" destOrd="0" parTransId="{A7FA6AEE-DA5D-46CB-B03A-ED78B61635B8}" sibTransId="{12C2A78A-0465-42F2-A545-3495CBACA4A1}"/>
    <dgm:cxn modelId="{09DEC796-22B1-47E8-A7D1-0B2F3C226AA4}" srcId="{0557912F-532C-44C5-B361-5493AE82DA9E}" destId="{950138DA-CC8A-459C-BAB4-063A05461068}" srcOrd="2" destOrd="0" parTransId="{6BCEF63F-1EAD-4CE8-8721-DEA1F2125D69}" sibTransId="{DC6B2865-E2BE-4E39-9278-5BB6A97939B1}"/>
    <dgm:cxn modelId="{B50C26EE-69D4-41E7-B075-49F9A9FFCE6B}" type="presOf" srcId="{9DE2D8CA-A918-4F99-9285-E5F4A0AD5B8E}" destId="{C547ED1E-D94A-4CFF-B6E6-37F031E4C834}" srcOrd="0" destOrd="0" presId="urn:microsoft.com/office/officeart/2005/8/layout/bProcess3"/>
    <dgm:cxn modelId="{748847EA-5E5F-4798-99B4-11851CDF136A}" type="presOf" srcId="{12C2A78A-0465-42F2-A545-3495CBACA4A1}" destId="{D433E813-9DE9-490F-87CB-843D50E7E689}" srcOrd="0" destOrd="0" presId="urn:microsoft.com/office/officeart/2005/8/layout/bProcess3"/>
    <dgm:cxn modelId="{89D625C9-D167-4E4E-9BA2-822D6E399FD4}" type="presOf" srcId="{950138DA-CC8A-459C-BAB4-063A05461068}" destId="{681199B0-292D-4497-8BD8-CC48C58A9EDB}" srcOrd="0" destOrd="0" presId="urn:microsoft.com/office/officeart/2005/8/layout/bProcess3"/>
    <dgm:cxn modelId="{C1A28CA1-58DF-4DBC-9BC5-0F7E26C002CD}" type="presOf" srcId="{DC6B2865-E2BE-4E39-9278-5BB6A97939B1}" destId="{9F0936D5-5D69-4CE3-9EDA-13307EB98FD9}" srcOrd="1" destOrd="0" presId="urn:microsoft.com/office/officeart/2005/8/layout/bProcess3"/>
    <dgm:cxn modelId="{7E7A1447-4C27-4440-B0F5-D98D81B11088}" type="presOf" srcId="{DC6B2865-E2BE-4E39-9278-5BB6A97939B1}" destId="{D50C139C-BEC3-4C63-8A42-E4158CF74D30}" srcOrd="0" destOrd="0" presId="urn:microsoft.com/office/officeart/2005/8/layout/bProcess3"/>
    <dgm:cxn modelId="{D747858E-C0D0-4170-A63A-BE5DB5018B77}" type="presOf" srcId="{FB8D2850-1E96-4546-8607-1BD1CE501440}" destId="{401F03AB-B2AD-4F3C-B2FA-75CDFB293EF7}" srcOrd="0" destOrd="0" presId="urn:microsoft.com/office/officeart/2005/8/layout/bProcess3"/>
    <dgm:cxn modelId="{9F13CA2A-E008-4313-B9DA-ED0ECCF90466}" type="presOf" srcId="{6266853C-0255-4786-9E42-B304DCC14FC3}" destId="{4B6B6699-793A-4C4F-9BF2-CEF5309F0157}" srcOrd="0" destOrd="0" presId="urn:microsoft.com/office/officeart/2005/8/layout/bProcess3"/>
    <dgm:cxn modelId="{82CD9A2D-D45A-48FD-9664-5046A7F8C73A}" srcId="{0557912F-532C-44C5-B361-5493AE82DA9E}" destId="{9D769AF3-30A0-42D9-BC35-DB59EF65FDC6}" srcOrd="4" destOrd="0" parTransId="{4CE17396-A5AC-4D53-9033-887A09C7130B}" sibTransId="{0BE30E80-DA2E-44C8-A1DB-298A57F86A18}"/>
    <dgm:cxn modelId="{7FA5B3BD-34A4-4B14-B1CE-6BB64B263CB0}" type="presOf" srcId="{182E7D1C-E3E5-4F27-8B1F-AF26EE5F49C7}" destId="{96E24B91-76AB-45A9-B72D-B2A4516E95A8}" srcOrd="0" destOrd="0" presId="urn:microsoft.com/office/officeart/2005/8/layout/bProcess3"/>
    <dgm:cxn modelId="{6CCC5424-A1AD-4C6E-898E-A9A28066D9B0}" type="presOf" srcId="{12C2A78A-0465-42F2-A545-3495CBACA4A1}" destId="{1B25298F-04F5-455F-ADD6-A592F4347497}" srcOrd="1" destOrd="0" presId="urn:microsoft.com/office/officeart/2005/8/layout/bProcess3"/>
    <dgm:cxn modelId="{E62288D0-6AFF-4933-8517-B1DAF97D6D1D}" srcId="{0557912F-532C-44C5-B361-5493AE82DA9E}" destId="{9DE2D8CA-A918-4F99-9285-E5F4A0AD5B8E}" srcOrd="3" destOrd="0" parTransId="{AA5A7643-A271-4539-9C31-CFD4D79E859D}" sibTransId="{182E7D1C-E3E5-4F27-8B1F-AF26EE5F49C7}"/>
    <dgm:cxn modelId="{3669CFCF-891E-4E8E-8010-3B01CEDB82CA}" type="presOf" srcId="{9D769AF3-30A0-42D9-BC35-DB59EF65FDC6}" destId="{D80DB730-8552-4D50-82F2-B3692DC97491}" srcOrd="0" destOrd="0" presId="urn:microsoft.com/office/officeart/2005/8/layout/bProcess3"/>
    <dgm:cxn modelId="{25688713-1B1F-40E1-9CEE-3879E49283D9}" type="presOf" srcId="{0557912F-532C-44C5-B361-5493AE82DA9E}" destId="{4506DDA9-CB46-4069-AA3A-878115F7E11E}" srcOrd="0" destOrd="0" presId="urn:microsoft.com/office/officeart/2005/8/layout/bProcess3"/>
    <dgm:cxn modelId="{3AF1EB62-017E-47A3-BDC1-13F2D0DBB276}" type="presOf" srcId="{182E7D1C-E3E5-4F27-8B1F-AF26EE5F49C7}" destId="{964CBF55-2D7E-41E6-B9E8-8DE3CEEB2B76}" srcOrd="1" destOrd="0" presId="urn:microsoft.com/office/officeart/2005/8/layout/bProcess3"/>
    <dgm:cxn modelId="{C10B582E-1A29-41E3-A14D-A235E3ED7F8F}" type="presParOf" srcId="{4506DDA9-CB46-4069-AA3A-878115F7E11E}" destId="{401F03AB-B2AD-4F3C-B2FA-75CDFB293EF7}" srcOrd="0" destOrd="0" presId="urn:microsoft.com/office/officeart/2005/8/layout/bProcess3"/>
    <dgm:cxn modelId="{490E0177-E13A-4677-988A-6C9E0AD7F47B}" type="presParOf" srcId="{4506DDA9-CB46-4069-AA3A-878115F7E11E}" destId="{D433E813-9DE9-490F-87CB-843D50E7E689}" srcOrd="1" destOrd="0" presId="urn:microsoft.com/office/officeart/2005/8/layout/bProcess3"/>
    <dgm:cxn modelId="{18F88BBD-53C8-448C-92CC-E3494F2DBD6A}" type="presParOf" srcId="{D433E813-9DE9-490F-87CB-843D50E7E689}" destId="{1B25298F-04F5-455F-ADD6-A592F4347497}" srcOrd="0" destOrd="0" presId="urn:microsoft.com/office/officeart/2005/8/layout/bProcess3"/>
    <dgm:cxn modelId="{41D1E09D-CB05-4F68-AABD-91E841EAD970}" type="presParOf" srcId="{4506DDA9-CB46-4069-AA3A-878115F7E11E}" destId="{4B6B6699-793A-4C4F-9BF2-CEF5309F0157}" srcOrd="2" destOrd="0" presId="urn:microsoft.com/office/officeart/2005/8/layout/bProcess3"/>
    <dgm:cxn modelId="{D8B98584-D77E-4490-960C-A4F7025F80BD}" type="presParOf" srcId="{4506DDA9-CB46-4069-AA3A-878115F7E11E}" destId="{DCFDAC99-4A4B-47C8-A524-0581FCABF8C8}" srcOrd="3" destOrd="0" presId="urn:microsoft.com/office/officeart/2005/8/layout/bProcess3"/>
    <dgm:cxn modelId="{96DB7738-1AE9-4591-9658-18D1877864F5}" type="presParOf" srcId="{DCFDAC99-4A4B-47C8-A524-0581FCABF8C8}" destId="{7F87B9CC-AAA4-4228-B1EA-5E7C4BF392D4}" srcOrd="0" destOrd="0" presId="urn:microsoft.com/office/officeart/2005/8/layout/bProcess3"/>
    <dgm:cxn modelId="{BFD08F8F-6ABE-4AA6-B1B8-055A4D0EDF83}" type="presParOf" srcId="{4506DDA9-CB46-4069-AA3A-878115F7E11E}" destId="{681199B0-292D-4497-8BD8-CC48C58A9EDB}" srcOrd="4" destOrd="0" presId="urn:microsoft.com/office/officeart/2005/8/layout/bProcess3"/>
    <dgm:cxn modelId="{B9FE531E-DE75-4ED9-BA2D-CD475947B3E8}" type="presParOf" srcId="{4506DDA9-CB46-4069-AA3A-878115F7E11E}" destId="{D50C139C-BEC3-4C63-8A42-E4158CF74D30}" srcOrd="5" destOrd="0" presId="urn:microsoft.com/office/officeart/2005/8/layout/bProcess3"/>
    <dgm:cxn modelId="{F41E141F-14EB-4E42-BFFE-A5C7068A16B9}" type="presParOf" srcId="{D50C139C-BEC3-4C63-8A42-E4158CF74D30}" destId="{9F0936D5-5D69-4CE3-9EDA-13307EB98FD9}" srcOrd="0" destOrd="0" presId="urn:microsoft.com/office/officeart/2005/8/layout/bProcess3"/>
    <dgm:cxn modelId="{BA1F29D7-3FB1-40DA-A120-BE0A866CBC09}" type="presParOf" srcId="{4506DDA9-CB46-4069-AA3A-878115F7E11E}" destId="{C547ED1E-D94A-4CFF-B6E6-37F031E4C834}" srcOrd="6" destOrd="0" presId="urn:microsoft.com/office/officeart/2005/8/layout/bProcess3"/>
    <dgm:cxn modelId="{A0DE2D3E-6A2D-4E4D-84C3-3D97A999D70C}" type="presParOf" srcId="{4506DDA9-CB46-4069-AA3A-878115F7E11E}" destId="{96E24B91-76AB-45A9-B72D-B2A4516E95A8}" srcOrd="7" destOrd="0" presId="urn:microsoft.com/office/officeart/2005/8/layout/bProcess3"/>
    <dgm:cxn modelId="{C794C3F1-1F2B-47EB-8880-B7ACD5C3FAC4}" type="presParOf" srcId="{96E24B91-76AB-45A9-B72D-B2A4516E95A8}" destId="{964CBF55-2D7E-41E6-B9E8-8DE3CEEB2B76}" srcOrd="0" destOrd="0" presId="urn:microsoft.com/office/officeart/2005/8/layout/bProcess3"/>
    <dgm:cxn modelId="{DF76D4FC-AB33-479B-B6D4-F91EB74DA388}" type="presParOf" srcId="{4506DDA9-CB46-4069-AA3A-878115F7E11E}" destId="{D80DB730-8552-4D50-82F2-B3692DC97491}"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57912F-532C-44C5-B361-5493AE82DA9E}"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en-US"/>
        </a:p>
      </dgm:t>
    </dgm:pt>
    <dgm:pt modelId="{FB8D2850-1E96-4546-8607-1BD1CE501440}">
      <dgm:prSet phldrT="[Text]" custT="1"/>
      <dgm:spPr/>
      <dgm:t>
        <a:bodyPr/>
        <a:lstStyle/>
        <a:p>
          <a:pPr algn="ctr"/>
          <a:r>
            <a:rPr lang="en-GB" sz="1300" b="1" dirty="0" smtClean="0"/>
            <a:t>Cyrus conquering the area</a:t>
          </a:r>
        </a:p>
        <a:p>
          <a:pPr algn="l"/>
          <a:r>
            <a:rPr lang="en-GB" sz="1200" i="1" dirty="0" smtClean="0"/>
            <a:t>Cyrus first conquered the area in…</a:t>
          </a:r>
        </a:p>
        <a:p>
          <a:pPr algn="l"/>
          <a:endParaRPr lang="en-GB" sz="1200" i="1" dirty="0" smtClean="0"/>
        </a:p>
        <a:p>
          <a:pPr algn="ctr"/>
          <a:endParaRPr lang="en-GB" sz="1300" dirty="0" smtClean="0"/>
        </a:p>
        <a:p>
          <a:pPr algn="ctr"/>
          <a:endParaRPr lang="en-GB" sz="1300" dirty="0" smtClean="0"/>
        </a:p>
        <a:p>
          <a:pPr algn="ctr"/>
          <a:endParaRPr lang="en-US" sz="1300" dirty="0"/>
        </a:p>
      </dgm:t>
    </dgm:pt>
    <dgm:pt modelId="{A7FA6AEE-DA5D-46CB-B03A-ED78B61635B8}" type="parTrans" cxnId="{00DBEC75-ED6B-45F3-B48E-44C84FDF86B9}">
      <dgm:prSet/>
      <dgm:spPr/>
      <dgm:t>
        <a:bodyPr/>
        <a:lstStyle/>
        <a:p>
          <a:endParaRPr lang="en-US"/>
        </a:p>
      </dgm:t>
    </dgm:pt>
    <dgm:pt modelId="{12C2A78A-0465-42F2-A545-3495CBACA4A1}" type="sibTrans" cxnId="{00DBEC75-ED6B-45F3-B48E-44C84FDF86B9}">
      <dgm:prSet/>
      <dgm:spPr/>
      <dgm:t>
        <a:bodyPr/>
        <a:lstStyle/>
        <a:p>
          <a:endParaRPr lang="en-US"/>
        </a:p>
      </dgm:t>
    </dgm:pt>
    <dgm:pt modelId="{6266853C-0255-4786-9E42-B304DCC14FC3}">
      <dgm:prSet phldrT="[Text]" custT="1"/>
      <dgm:spPr/>
      <dgm:t>
        <a:bodyPr/>
        <a:lstStyle/>
        <a:p>
          <a:pPr algn="ctr"/>
          <a:r>
            <a:rPr lang="en-GB" sz="1300" b="1" dirty="0" smtClean="0"/>
            <a:t>Ionians being unhappy, but ignored by the Persians</a:t>
          </a:r>
        </a:p>
        <a:p>
          <a:pPr algn="l"/>
          <a:r>
            <a:rPr lang="en-GB" sz="1200" i="1" dirty="0" smtClean="0"/>
            <a:t>The Ionians were unhappy with Persian rule because…</a:t>
          </a:r>
        </a:p>
        <a:p>
          <a:pPr algn="l"/>
          <a:endParaRPr lang="en-GB" sz="1200" i="1" dirty="0" smtClean="0"/>
        </a:p>
        <a:p>
          <a:pPr algn="ctr"/>
          <a:endParaRPr lang="en-GB" sz="1300" dirty="0" smtClean="0"/>
        </a:p>
        <a:p>
          <a:pPr algn="ctr"/>
          <a:endParaRPr lang="en-GB" sz="1300" dirty="0" smtClean="0"/>
        </a:p>
      </dgm:t>
    </dgm:pt>
    <dgm:pt modelId="{9C951671-EA1F-4655-BB9E-1CCDF2032113}" type="parTrans" cxnId="{6AF28F28-F071-4BA2-AC18-CB6D161E9AB0}">
      <dgm:prSet/>
      <dgm:spPr/>
      <dgm:t>
        <a:bodyPr/>
        <a:lstStyle/>
        <a:p>
          <a:endParaRPr lang="en-US"/>
        </a:p>
      </dgm:t>
    </dgm:pt>
    <dgm:pt modelId="{E67AE9C7-CE05-4364-A1B7-C91CF3E1C763}" type="sibTrans" cxnId="{6AF28F28-F071-4BA2-AC18-CB6D161E9AB0}">
      <dgm:prSet/>
      <dgm:spPr/>
      <dgm:t>
        <a:bodyPr/>
        <a:lstStyle/>
        <a:p>
          <a:endParaRPr lang="en-US"/>
        </a:p>
      </dgm:t>
    </dgm:pt>
    <dgm:pt modelId="{950138DA-CC8A-459C-BAB4-063A05461068}">
      <dgm:prSet phldrT="[Text]" custT="1"/>
      <dgm:spPr/>
      <dgm:t>
        <a:bodyPr/>
        <a:lstStyle/>
        <a:p>
          <a:pPr algn="ctr"/>
          <a:r>
            <a:rPr lang="en-GB" sz="1300" b="1" dirty="0" smtClean="0"/>
            <a:t>Aristagoras being the Tyrant of the area</a:t>
          </a:r>
        </a:p>
        <a:p>
          <a:pPr algn="l"/>
          <a:r>
            <a:rPr lang="en-GB" sz="1200" i="1" dirty="0" smtClean="0"/>
            <a:t>To keep the tyrants in order, </a:t>
          </a:r>
          <a:r>
            <a:rPr lang="en-GB" sz="1200" i="1" dirty="0" err="1" smtClean="0"/>
            <a:t>Artaphrenes</a:t>
          </a:r>
          <a:r>
            <a:rPr lang="en-GB" sz="1200" i="1" dirty="0" smtClean="0"/>
            <a:t> made them promise that…</a:t>
          </a:r>
        </a:p>
        <a:p>
          <a:pPr algn="ctr"/>
          <a:endParaRPr lang="en-GB" sz="1300" dirty="0" smtClean="0"/>
        </a:p>
        <a:p>
          <a:pPr algn="ctr"/>
          <a:endParaRPr lang="en-GB" sz="1300" dirty="0" smtClean="0"/>
        </a:p>
        <a:p>
          <a:pPr algn="ctr"/>
          <a:endParaRPr lang="en-US" sz="1300" dirty="0"/>
        </a:p>
      </dgm:t>
    </dgm:pt>
    <dgm:pt modelId="{6BCEF63F-1EAD-4CE8-8721-DEA1F2125D69}" type="parTrans" cxnId="{09DEC796-22B1-47E8-A7D1-0B2F3C226AA4}">
      <dgm:prSet/>
      <dgm:spPr/>
      <dgm:t>
        <a:bodyPr/>
        <a:lstStyle/>
        <a:p>
          <a:endParaRPr lang="en-US"/>
        </a:p>
      </dgm:t>
    </dgm:pt>
    <dgm:pt modelId="{DC6B2865-E2BE-4E39-9278-5BB6A97939B1}" type="sibTrans" cxnId="{09DEC796-22B1-47E8-A7D1-0B2F3C226AA4}">
      <dgm:prSet/>
      <dgm:spPr/>
      <dgm:t>
        <a:bodyPr/>
        <a:lstStyle/>
        <a:p>
          <a:endParaRPr lang="en-US"/>
        </a:p>
      </dgm:t>
    </dgm:pt>
    <dgm:pt modelId="{9DE2D8CA-A918-4F99-9285-E5F4A0AD5B8E}">
      <dgm:prSet phldrT="[Text]" custT="1"/>
      <dgm:spPr/>
      <dgm:t>
        <a:bodyPr/>
        <a:lstStyle/>
        <a:p>
          <a:pPr algn="ctr"/>
          <a:r>
            <a:rPr lang="en-GB" sz="1300" b="1" dirty="0" smtClean="0"/>
            <a:t>Aristagoras leading an expedition against Naxos</a:t>
          </a:r>
        </a:p>
        <a:p>
          <a:pPr algn="l"/>
          <a:r>
            <a:rPr lang="en-GB" sz="1200" i="1" dirty="0" smtClean="0"/>
            <a:t>Aristagoras wanted to gain more land and lead an expedition against…</a:t>
          </a:r>
        </a:p>
        <a:p>
          <a:pPr algn="l"/>
          <a:endParaRPr lang="en-GB" sz="1200" i="1" dirty="0" smtClean="0"/>
        </a:p>
        <a:p>
          <a:pPr algn="ctr"/>
          <a:endParaRPr lang="en-GB" sz="1300" dirty="0" smtClean="0"/>
        </a:p>
        <a:p>
          <a:pPr algn="ctr"/>
          <a:endParaRPr lang="en-GB" sz="1300" dirty="0" smtClean="0"/>
        </a:p>
      </dgm:t>
    </dgm:pt>
    <dgm:pt modelId="{AA5A7643-A271-4539-9C31-CFD4D79E859D}" type="parTrans" cxnId="{E62288D0-6AFF-4933-8517-B1DAF97D6D1D}">
      <dgm:prSet/>
      <dgm:spPr/>
      <dgm:t>
        <a:bodyPr/>
        <a:lstStyle/>
        <a:p>
          <a:endParaRPr lang="en-US"/>
        </a:p>
      </dgm:t>
    </dgm:pt>
    <dgm:pt modelId="{182E7D1C-E3E5-4F27-8B1F-AF26EE5F49C7}" type="sibTrans" cxnId="{E62288D0-6AFF-4933-8517-B1DAF97D6D1D}">
      <dgm:prSet/>
      <dgm:spPr/>
      <dgm:t>
        <a:bodyPr/>
        <a:lstStyle/>
        <a:p>
          <a:endParaRPr lang="en-US"/>
        </a:p>
      </dgm:t>
    </dgm:pt>
    <dgm:pt modelId="{9D769AF3-30A0-42D9-BC35-DB59EF65FDC6}">
      <dgm:prSet phldrT="[Text]" custT="1"/>
      <dgm:spPr/>
      <dgm:t>
        <a:bodyPr/>
        <a:lstStyle/>
        <a:p>
          <a:pPr algn="ctr"/>
          <a:r>
            <a:rPr lang="en-GB" sz="1300" b="1" dirty="0" smtClean="0"/>
            <a:t>That going wrong and his drastic response!</a:t>
          </a:r>
        </a:p>
        <a:p>
          <a:pPr algn="l"/>
          <a:r>
            <a:rPr lang="en-GB" sz="1200" i="1" dirty="0" smtClean="0"/>
            <a:t>He knew Darius would be angry, so before the Persian  could arrive he decided to…</a:t>
          </a:r>
        </a:p>
        <a:p>
          <a:pPr algn="ctr"/>
          <a:endParaRPr lang="en-GB" sz="1300" dirty="0" smtClean="0"/>
        </a:p>
        <a:p>
          <a:pPr algn="ctr"/>
          <a:endParaRPr lang="en-GB" sz="1300" dirty="0" smtClean="0"/>
        </a:p>
        <a:p>
          <a:pPr algn="ctr"/>
          <a:endParaRPr lang="en-GB" sz="1300" dirty="0" smtClean="0"/>
        </a:p>
      </dgm:t>
    </dgm:pt>
    <dgm:pt modelId="{4CE17396-A5AC-4D53-9033-887A09C7130B}" type="parTrans" cxnId="{82CD9A2D-D45A-48FD-9664-5046A7F8C73A}">
      <dgm:prSet/>
      <dgm:spPr/>
      <dgm:t>
        <a:bodyPr/>
        <a:lstStyle/>
        <a:p>
          <a:endParaRPr lang="en-US"/>
        </a:p>
      </dgm:t>
    </dgm:pt>
    <dgm:pt modelId="{0BE30E80-DA2E-44C8-A1DB-298A57F86A18}" type="sibTrans" cxnId="{82CD9A2D-D45A-48FD-9664-5046A7F8C73A}">
      <dgm:prSet/>
      <dgm:spPr/>
      <dgm:t>
        <a:bodyPr/>
        <a:lstStyle/>
        <a:p>
          <a:endParaRPr lang="en-US"/>
        </a:p>
      </dgm:t>
    </dgm:pt>
    <dgm:pt modelId="{4506DDA9-CB46-4069-AA3A-878115F7E11E}" type="pres">
      <dgm:prSet presAssocID="{0557912F-532C-44C5-B361-5493AE82DA9E}" presName="Name0" presStyleCnt="0">
        <dgm:presLayoutVars>
          <dgm:dir/>
          <dgm:resizeHandles val="exact"/>
        </dgm:presLayoutVars>
      </dgm:prSet>
      <dgm:spPr/>
      <dgm:t>
        <a:bodyPr/>
        <a:lstStyle/>
        <a:p>
          <a:endParaRPr lang="en-US"/>
        </a:p>
      </dgm:t>
    </dgm:pt>
    <dgm:pt modelId="{401F03AB-B2AD-4F3C-B2FA-75CDFB293EF7}" type="pres">
      <dgm:prSet presAssocID="{FB8D2850-1E96-4546-8607-1BD1CE501440}" presName="node" presStyleLbl="node1" presStyleIdx="0" presStyleCnt="5" custScaleX="127203" custLinFactNeighborX="444" custLinFactNeighborY="-28">
        <dgm:presLayoutVars>
          <dgm:bulletEnabled val="1"/>
        </dgm:presLayoutVars>
      </dgm:prSet>
      <dgm:spPr/>
      <dgm:t>
        <a:bodyPr/>
        <a:lstStyle/>
        <a:p>
          <a:endParaRPr lang="en-US"/>
        </a:p>
      </dgm:t>
    </dgm:pt>
    <dgm:pt modelId="{D433E813-9DE9-490F-87CB-843D50E7E689}" type="pres">
      <dgm:prSet presAssocID="{12C2A78A-0465-42F2-A545-3495CBACA4A1}" presName="sibTrans" presStyleLbl="sibTrans1D1" presStyleIdx="0" presStyleCnt="4"/>
      <dgm:spPr/>
      <dgm:t>
        <a:bodyPr/>
        <a:lstStyle/>
        <a:p>
          <a:endParaRPr lang="en-US"/>
        </a:p>
      </dgm:t>
    </dgm:pt>
    <dgm:pt modelId="{1B25298F-04F5-455F-ADD6-A592F4347497}" type="pres">
      <dgm:prSet presAssocID="{12C2A78A-0465-42F2-A545-3495CBACA4A1}" presName="connectorText" presStyleLbl="sibTrans1D1" presStyleIdx="0" presStyleCnt="4"/>
      <dgm:spPr/>
      <dgm:t>
        <a:bodyPr/>
        <a:lstStyle/>
        <a:p>
          <a:endParaRPr lang="en-US"/>
        </a:p>
      </dgm:t>
    </dgm:pt>
    <dgm:pt modelId="{4B6B6699-793A-4C4F-9BF2-CEF5309F0157}" type="pres">
      <dgm:prSet presAssocID="{6266853C-0255-4786-9E42-B304DCC14FC3}" presName="node" presStyleLbl="node1" presStyleIdx="1" presStyleCnt="5" custScaleX="125280" custLinFactNeighborX="3559">
        <dgm:presLayoutVars>
          <dgm:bulletEnabled val="1"/>
        </dgm:presLayoutVars>
      </dgm:prSet>
      <dgm:spPr/>
      <dgm:t>
        <a:bodyPr/>
        <a:lstStyle/>
        <a:p>
          <a:endParaRPr lang="en-US"/>
        </a:p>
      </dgm:t>
    </dgm:pt>
    <dgm:pt modelId="{DCFDAC99-4A4B-47C8-A524-0581FCABF8C8}" type="pres">
      <dgm:prSet presAssocID="{E67AE9C7-CE05-4364-A1B7-C91CF3E1C763}" presName="sibTrans" presStyleLbl="sibTrans1D1" presStyleIdx="1" presStyleCnt="4"/>
      <dgm:spPr/>
      <dgm:t>
        <a:bodyPr/>
        <a:lstStyle/>
        <a:p>
          <a:endParaRPr lang="en-US"/>
        </a:p>
      </dgm:t>
    </dgm:pt>
    <dgm:pt modelId="{7F87B9CC-AAA4-4228-B1EA-5E7C4BF392D4}" type="pres">
      <dgm:prSet presAssocID="{E67AE9C7-CE05-4364-A1B7-C91CF3E1C763}" presName="connectorText" presStyleLbl="sibTrans1D1" presStyleIdx="1" presStyleCnt="4"/>
      <dgm:spPr/>
      <dgm:t>
        <a:bodyPr/>
        <a:lstStyle/>
        <a:p>
          <a:endParaRPr lang="en-US"/>
        </a:p>
      </dgm:t>
    </dgm:pt>
    <dgm:pt modelId="{681199B0-292D-4497-8BD8-CC48C58A9EDB}" type="pres">
      <dgm:prSet presAssocID="{950138DA-CC8A-459C-BAB4-063A05461068}" presName="node" presStyleLbl="node1" presStyleIdx="2" presStyleCnt="5" custScaleX="127562">
        <dgm:presLayoutVars>
          <dgm:bulletEnabled val="1"/>
        </dgm:presLayoutVars>
      </dgm:prSet>
      <dgm:spPr/>
      <dgm:t>
        <a:bodyPr/>
        <a:lstStyle/>
        <a:p>
          <a:endParaRPr lang="en-US"/>
        </a:p>
      </dgm:t>
    </dgm:pt>
    <dgm:pt modelId="{D50C139C-BEC3-4C63-8A42-E4158CF74D30}" type="pres">
      <dgm:prSet presAssocID="{DC6B2865-E2BE-4E39-9278-5BB6A97939B1}" presName="sibTrans" presStyleLbl="sibTrans1D1" presStyleIdx="2" presStyleCnt="4"/>
      <dgm:spPr/>
      <dgm:t>
        <a:bodyPr/>
        <a:lstStyle/>
        <a:p>
          <a:endParaRPr lang="en-US"/>
        </a:p>
      </dgm:t>
    </dgm:pt>
    <dgm:pt modelId="{9F0936D5-5D69-4CE3-9EDA-13307EB98FD9}" type="pres">
      <dgm:prSet presAssocID="{DC6B2865-E2BE-4E39-9278-5BB6A97939B1}" presName="connectorText" presStyleLbl="sibTrans1D1" presStyleIdx="2" presStyleCnt="4"/>
      <dgm:spPr/>
      <dgm:t>
        <a:bodyPr/>
        <a:lstStyle/>
        <a:p>
          <a:endParaRPr lang="en-US"/>
        </a:p>
      </dgm:t>
    </dgm:pt>
    <dgm:pt modelId="{C547ED1E-D94A-4CFF-B6E6-37F031E4C834}" type="pres">
      <dgm:prSet presAssocID="{9DE2D8CA-A918-4F99-9285-E5F4A0AD5B8E}" presName="node" presStyleLbl="node1" presStyleIdx="3" presStyleCnt="5" custScaleX="127865">
        <dgm:presLayoutVars>
          <dgm:bulletEnabled val="1"/>
        </dgm:presLayoutVars>
      </dgm:prSet>
      <dgm:spPr/>
      <dgm:t>
        <a:bodyPr/>
        <a:lstStyle/>
        <a:p>
          <a:endParaRPr lang="en-US"/>
        </a:p>
      </dgm:t>
    </dgm:pt>
    <dgm:pt modelId="{96E24B91-76AB-45A9-B72D-B2A4516E95A8}" type="pres">
      <dgm:prSet presAssocID="{182E7D1C-E3E5-4F27-8B1F-AF26EE5F49C7}" presName="sibTrans" presStyleLbl="sibTrans1D1" presStyleIdx="3" presStyleCnt="4"/>
      <dgm:spPr/>
      <dgm:t>
        <a:bodyPr/>
        <a:lstStyle/>
        <a:p>
          <a:endParaRPr lang="en-US"/>
        </a:p>
      </dgm:t>
    </dgm:pt>
    <dgm:pt modelId="{964CBF55-2D7E-41E6-B9E8-8DE3CEEB2B76}" type="pres">
      <dgm:prSet presAssocID="{182E7D1C-E3E5-4F27-8B1F-AF26EE5F49C7}" presName="connectorText" presStyleLbl="sibTrans1D1" presStyleIdx="3" presStyleCnt="4"/>
      <dgm:spPr/>
      <dgm:t>
        <a:bodyPr/>
        <a:lstStyle/>
        <a:p>
          <a:endParaRPr lang="en-US"/>
        </a:p>
      </dgm:t>
    </dgm:pt>
    <dgm:pt modelId="{D80DB730-8552-4D50-82F2-B3692DC97491}" type="pres">
      <dgm:prSet presAssocID="{9D769AF3-30A0-42D9-BC35-DB59EF65FDC6}" presName="node" presStyleLbl="node1" presStyleIdx="4" presStyleCnt="5" custScaleX="128477">
        <dgm:presLayoutVars>
          <dgm:bulletEnabled val="1"/>
        </dgm:presLayoutVars>
      </dgm:prSet>
      <dgm:spPr/>
      <dgm:t>
        <a:bodyPr/>
        <a:lstStyle/>
        <a:p>
          <a:endParaRPr lang="en-US"/>
        </a:p>
      </dgm:t>
    </dgm:pt>
  </dgm:ptLst>
  <dgm:cxnLst>
    <dgm:cxn modelId="{89D625C9-D167-4E4E-9BA2-822D6E399FD4}" type="presOf" srcId="{950138DA-CC8A-459C-BAB4-063A05461068}" destId="{681199B0-292D-4497-8BD8-CC48C58A9EDB}" srcOrd="0" destOrd="0" presId="urn:microsoft.com/office/officeart/2005/8/layout/bProcess3"/>
    <dgm:cxn modelId="{C1A28CA1-58DF-4DBC-9BC5-0F7E26C002CD}" type="presOf" srcId="{DC6B2865-E2BE-4E39-9278-5BB6A97939B1}" destId="{9F0936D5-5D69-4CE3-9EDA-13307EB98FD9}" srcOrd="1" destOrd="0" presId="urn:microsoft.com/office/officeart/2005/8/layout/bProcess3"/>
    <dgm:cxn modelId="{E62288D0-6AFF-4933-8517-B1DAF97D6D1D}" srcId="{0557912F-532C-44C5-B361-5493AE82DA9E}" destId="{9DE2D8CA-A918-4F99-9285-E5F4A0AD5B8E}" srcOrd="3" destOrd="0" parTransId="{AA5A7643-A271-4539-9C31-CFD4D79E859D}" sibTransId="{182E7D1C-E3E5-4F27-8B1F-AF26EE5F49C7}"/>
    <dgm:cxn modelId="{7E7A1447-4C27-4440-B0F5-D98D81B11088}" type="presOf" srcId="{DC6B2865-E2BE-4E39-9278-5BB6A97939B1}" destId="{D50C139C-BEC3-4C63-8A42-E4158CF74D30}" srcOrd="0" destOrd="0" presId="urn:microsoft.com/office/officeart/2005/8/layout/bProcess3"/>
    <dgm:cxn modelId="{6AF28F28-F071-4BA2-AC18-CB6D161E9AB0}" srcId="{0557912F-532C-44C5-B361-5493AE82DA9E}" destId="{6266853C-0255-4786-9E42-B304DCC14FC3}" srcOrd="1" destOrd="0" parTransId="{9C951671-EA1F-4655-BB9E-1CCDF2032113}" sibTransId="{E67AE9C7-CE05-4364-A1B7-C91CF3E1C763}"/>
    <dgm:cxn modelId="{D747858E-C0D0-4170-A63A-BE5DB5018B77}" type="presOf" srcId="{FB8D2850-1E96-4546-8607-1BD1CE501440}" destId="{401F03AB-B2AD-4F3C-B2FA-75CDFB293EF7}" srcOrd="0" destOrd="0" presId="urn:microsoft.com/office/officeart/2005/8/layout/bProcess3"/>
    <dgm:cxn modelId="{963C1232-170A-472F-AE12-99F00FAEEA90}" type="presOf" srcId="{E67AE9C7-CE05-4364-A1B7-C91CF3E1C763}" destId="{DCFDAC99-4A4B-47C8-A524-0581FCABF8C8}" srcOrd="0" destOrd="0" presId="urn:microsoft.com/office/officeart/2005/8/layout/bProcess3"/>
    <dgm:cxn modelId="{06F04C39-E81E-435E-B5C6-A37854D23A70}" type="presOf" srcId="{E67AE9C7-CE05-4364-A1B7-C91CF3E1C763}" destId="{7F87B9CC-AAA4-4228-B1EA-5E7C4BF392D4}" srcOrd="1" destOrd="0" presId="urn:microsoft.com/office/officeart/2005/8/layout/bProcess3"/>
    <dgm:cxn modelId="{25688713-1B1F-40E1-9CEE-3879E49283D9}" type="presOf" srcId="{0557912F-532C-44C5-B361-5493AE82DA9E}" destId="{4506DDA9-CB46-4069-AA3A-878115F7E11E}" srcOrd="0" destOrd="0" presId="urn:microsoft.com/office/officeart/2005/8/layout/bProcess3"/>
    <dgm:cxn modelId="{3669CFCF-891E-4E8E-8010-3B01CEDB82CA}" type="presOf" srcId="{9D769AF3-30A0-42D9-BC35-DB59EF65FDC6}" destId="{D80DB730-8552-4D50-82F2-B3692DC97491}" srcOrd="0" destOrd="0" presId="urn:microsoft.com/office/officeart/2005/8/layout/bProcess3"/>
    <dgm:cxn modelId="{7FA5B3BD-34A4-4B14-B1CE-6BB64B263CB0}" type="presOf" srcId="{182E7D1C-E3E5-4F27-8B1F-AF26EE5F49C7}" destId="{96E24B91-76AB-45A9-B72D-B2A4516E95A8}" srcOrd="0" destOrd="0" presId="urn:microsoft.com/office/officeart/2005/8/layout/bProcess3"/>
    <dgm:cxn modelId="{3AF1EB62-017E-47A3-BDC1-13F2D0DBB276}" type="presOf" srcId="{182E7D1C-E3E5-4F27-8B1F-AF26EE5F49C7}" destId="{964CBF55-2D7E-41E6-B9E8-8DE3CEEB2B76}" srcOrd="1" destOrd="0" presId="urn:microsoft.com/office/officeart/2005/8/layout/bProcess3"/>
    <dgm:cxn modelId="{09DEC796-22B1-47E8-A7D1-0B2F3C226AA4}" srcId="{0557912F-532C-44C5-B361-5493AE82DA9E}" destId="{950138DA-CC8A-459C-BAB4-063A05461068}" srcOrd="2" destOrd="0" parTransId="{6BCEF63F-1EAD-4CE8-8721-DEA1F2125D69}" sibTransId="{DC6B2865-E2BE-4E39-9278-5BB6A97939B1}"/>
    <dgm:cxn modelId="{9F13CA2A-E008-4313-B9DA-ED0ECCF90466}" type="presOf" srcId="{6266853C-0255-4786-9E42-B304DCC14FC3}" destId="{4B6B6699-793A-4C4F-9BF2-CEF5309F0157}" srcOrd="0" destOrd="0" presId="urn:microsoft.com/office/officeart/2005/8/layout/bProcess3"/>
    <dgm:cxn modelId="{748847EA-5E5F-4798-99B4-11851CDF136A}" type="presOf" srcId="{12C2A78A-0465-42F2-A545-3495CBACA4A1}" destId="{D433E813-9DE9-490F-87CB-843D50E7E689}" srcOrd="0" destOrd="0" presId="urn:microsoft.com/office/officeart/2005/8/layout/bProcess3"/>
    <dgm:cxn modelId="{6CCC5424-A1AD-4C6E-898E-A9A28066D9B0}" type="presOf" srcId="{12C2A78A-0465-42F2-A545-3495CBACA4A1}" destId="{1B25298F-04F5-455F-ADD6-A592F4347497}" srcOrd="1" destOrd="0" presId="urn:microsoft.com/office/officeart/2005/8/layout/bProcess3"/>
    <dgm:cxn modelId="{B50C26EE-69D4-41E7-B075-49F9A9FFCE6B}" type="presOf" srcId="{9DE2D8CA-A918-4F99-9285-E5F4A0AD5B8E}" destId="{C547ED1E-D94A-4CFF-B6E6-37F031E4C834}" srcOrd="0" destOrd="0" presId="urn:microsoft.com/office/officeart/2005/8/layout/bProcess3"/>
    <dgm:cxn modelId="{00DBEC75-ED6B-45F3-B48E-44C84FDF86B9}" srcId="{0557912F-532C-44C5-B361-5493AE82DA9E}" destId="{FB8D2850-1E96-4546-8607-1BD1CE501440}" srcOrd="0" destOrd="0" parTransId="{A7FA6AEE-DA5D-46CB-B03A-ED78B61635B8}" sibTransId="{12C2A78A-0465-42F2-A545-3495CBACA4A1}"/>
    <dgm:cxn modelId="{82CD9A2D-D45A-48FD-9664-5046A7F8C73A}" srcId="{0557912F-532C-44C5-B361-5493AE82DA9E}" destId="{9D769AF3-30A0-42D9-BC35-DB59EF65FDC6}" srcOrd="4" destOrd="0" parTransId="{4CE17396-A5AC-4D53-9033-887A09C7130B}" sibTransId="{0BE30E80-DA2E-44C8-A1DB-298A57F86A18}"/>
    <dgm:cxn modelId="{C10B582E-1A29-41E3-A14D-A235E3ED7F8F}" type="presParOf" srcId="{4506DDA9-CB46-4069-AA3A-878115F7E11E}" destId="{401F03AB-B2AD-4F3C-B2FA-75CDFB293EF7}" srcOrd="0" destOrd="0" presId="urn:microsoft.com/office/officeart/2005/8/layout/bProcess3"/>
    <dgm:cxn modelId="{490E0177-E13A-4677-988A-6C9E0AD7F47B}" type="presParOf" srcId="{4506DDA9-CB46-4069-AA3A-878115F7E11E}" destId="{D433E813-9DE9-490F-87CB-843D50E7E689}" srcOrd="1" destOrd="0" presId="urn:microsoft.com/office/officeart/2005/8/layout/bProcess3"/>
    <dgm:cxn modelId="{18F88BBD-53C8-448C-92CC-E3494F2DBD6A}" type="presParOf" srcId="{D433E813-9DE9-490F-87CB-843D50E7E689}" destId="{1B25298F-04F5-455F-ADD6-A592F4347497}" srcOrd="0" destOrd="0" presId="urn:microsoft.com/office/officeart/2005/8/layout/bProcess3"/>
    <dgm:cxn modelId="{41D1E09D-CB05-4F68-AABD-91E841EAD970}" type="presParOf" srcId="{4506DDA9-CB46-4069-AA3A-878115F7E11E}" destId="{4B6B6699-793A-4C4F-9BF2-CEF5309F0157}" srcOrd="2" destOrd="0" presId="urn:microsoft.com/office/officeart/2005/8/layout/bProcess3"/>
    <dgm:cxn modelId="{D8B98584-D77E-4490-960C-A4F7025F80BD}" type="presParOf" srcId="{4506DDA9-CB46-4069-AA3A-878115F7E11E}" destId="{DCFDAC99-4A4B-47C8-A524-0581FCABF8C8}" srcOrd="3" destOrd="0" presId="urn:microsoft.com/office/officeart/2005/8/layout/bProcess3"/>
    <dgm:cxn modelId="{96DB7738-1AE9-4591-9658-18D1877864F5}" type="presParOf" srcId="{DCFDAC99-4A4B-47C8-A524-0581FCABF8C8}" destId="{7F87B9CC-AAA4-4228-B1EA-5E7C4BF392D4}" srcOrd="0" destOrd="0" presId="urn:microsoft.com/office/officeart/2005/8/layout/bProcess3"/>
    <dgm:cxn modelId="{BFD08F8F-6ABE-4AA6-B1B8-055A4D0EDF83}" type="presParOf" srcId="{4506DDA9-CB46-4069-AA3A-878115F7E11E}" destId="{681199B0-292D-4497-8BD8-CC48C58A9EDB}" srcOrd="4" destOrd="0" presId="urn:microsoft.com/office/officeart/2005/8/layout/bProcess3"/>
    <dgm:cxn modelId="{B9FE531E-DE75-4ED9-BA2D-CD475947B3E8}" type="presParOf" srcId="{4506DDA9-CB46-4069-AA3A-878115F7E11E}" destId="{D50C139C-BEC3-4C63-8A42-E4158CF74D30}" srcOrd="5" destOrd="0" presId="urn:microsoft.com/office/officeart/2005/8/layout/bProcess3"/>
    <dgm:cxn modelId="{F41E141F-14EB-4E42-BFFE-A5C7068A16B9}" type="presParOf" srcId="{D50C139C-BEC3-4C63-8A42-E4158CF74D30}" destId="{9F0936D5-5D69-4CE3-9EDA-13307EB98FD9}" srcOrd="0" destOrd="0" presId="urn:microsoft.com/office/officeart/2005/8/layout/bProcess3"/>
    <dgm:cxn modelId="{BA1F29D7-3FB1-40DA-A120-BE0A866CBC09}" type="presParOf" srcId="{4506DDA9-CB46-4069-AA3A-878115F7E11E}" destId="{C547ED1E-D94A-4CFF-B6E6-37F031E4C834}" srcOrd="6" destOrd="0" presId="urn:microsoft.com/office/officeart/2005/8/layout/bProcess3"/>
    <dgm:cxn modelId="{A0DE2D3E-6A2D-4E4D-84C3-3D97A999D70C}" type="presParOf" srcId="{4506DDA9-CB46-4069-AA3A-878115F7E11E}" destId="{96E24B91-76AB-45A9-B72D-B2A4516E95A8}" srcOrd="7" destOrd="0" presId="urn:microsoft.com/office/officeart/2005/8/layout/bProcess3"/>
    <dgm:cxn modelId="{C794C3F1-1F2B-47EB-8880-B7ACD5C3FAC4}" type="presParOf" srcId="{96E24B91-76AB-45A9-B72D-B2A4516E95A8}" destId="{964CBF55-2D7E-41E6-B9E8-8DE3CEEB2B76}" srcOrd="0" destOrd="0" presId="urn:microsoft.com/office/officeart/2005/8/layout/bProcess3"/>
    <dgm:cxn modelId="{DF76D4FC-AB33-479B-B6D4-F91EB74DA388}" type="presParOf" srcId="{4506DDA9-CB46-4069-AA3A-878115F7E11E}" destId="{D80DB730-8552-4D50-82F2-B3692DC97491}"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33E813-9DE9-490F-87CB-843D50E7E689}">
      <dsp:nvSpPr>
        <dsp:cNvPr id="0" name=""/>
        <dsp:cNvSpPr/>
      </dsp:nvSpPr>
      <dsp:spPr>
        <a:xfrm>
          <a:off x="4092653" y="835031"/>
          <a:ext cx="736086" cy="91440"/>
        </a:xfrm>
        <a:custGeom>
          <a:avLst/>
          <a:gdLst/>
          <a:ahLst/>
          <a:cxnLst/>
          <a:rect l="0" t="0" r="0" b="0"/>
          <a:pathLst>
            <a:path>
              <a:moveTo>
                <a:pt x="0" y="45720"/>
              </a:moveTo>
              <a:lnTo>
                <a:pt x="385143" y="45720"/>
              </a:lnTo>
              <a:lnTo>
                <a:pt x="385143" y="46213"/>
              </a:lnTo>
              <a:lnTo>
                <a:pt x="736086" y="46213"/>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41529" y="877375"/>
        <a:ext cx="38334" cy="6752"/>
      </dsp:txXfrm>
    </dsp:sp>
    <dsp:sp modelId="{401F03AB-B2AD-4F3C-B2FA-75CDFB293EF7}">
      <dsp:nvSpPr>
        <dsp:cNvPr id="0" name=""/>
        <dsp:cNvSpPr/>
      </dsp:nvSpPr>
      <dsp:spPr>
        <a:xfrm>
          <a:off x="360016" y="8"/>
          <a:ext cx="3734436"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a:lnSpc>
              <a:spcPct val="90000"/>
            </a:lnSpc>
            <a:spcBef>
              <a:spcPct val="0"/>
            </a:spcBef>
            <a:spcAft>
              <a:spcPct val="35000"/>
            </a:spcAft>
          </a:pPr>
          <a:endParaRPr lang="en-US" sz="6200" kern="1200" dirty="0"/>
        </a:p>
      </dsp:txBody>
      <dsp:txXfrm>
        <a:off x="360016" y="8"/>
        <a:ext cx="3734436" cy="1761485"/>
      </dsp:txXfrm>
    </dsp:sp>
    <dsp:sp modelId="{DCFDAC99-4A4B-47C8-A524-0581FCABF8C8}">
      <dsp:nvSpPr>
        <dsp:cNvPr id="0" name=""/>
        <dsp:cNvSpPr/>
      </dsp:nvSpPr>
      <dsp:spPr>
        <a:xfrm>
          <a:off x="2219469" y="1760186"/>
          <a:ext cx="4480660" cy="644635"/>
        </a:xfrm>
        <a:custGeom>
          <a:avLst/>
          <a:gdLst/>
          <a:ahLst/>
          <a:cxnLst/>
          <a:rect l="0" t="0" r="0" b="0"/>
          <a:pathLst>
            <a:path>
              <a:moveTo>
                <a:pt x="4480660" y="0"/>
              </a:moveTo>
              <a:lnTo>
                <a:pt x="4480660" y="339417"/>
              </a:lnTo>
              <a:lnTo>
                <a:pt x="0" y="339417"/>
              </a:lnTo>
              <a:lnTo>
                <a:pt x="0" y="644635"/>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46518" y="2079128"/>
        <a:ext cx="226562" cy="6752"/>
      </dsp:txXfrm>
    </dsp:sp>
    <dsp:sp modelId="{4B6B6699-793A-4C4F-9BF2-CEF5309F0157}">
      <dsp:nvSpPr>
        <dsp:cNvPr id="0" name=""/>
        <dsp:cNvSpPr/>
      </dsp:nvSpPr>
      <dsp:spPr>
        <a:xfrm>
          <a:off x="4861139" y="501"/>
          <a:ext cx="3677980"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a:lnSpc>
              <a:spcPct val="90000"/>
            </a:lnSpc>
            <a:spcBef>
              <a:spcPct val="0"/>
            </a:spcBef>
            <a:spcAft>
              <a:spcPct val="35000"/>
            </a:spcAft>
          </a:pPr>
          <a:endParaRPr lang="en-US" sz="6200" kern="1200"/>
        </a:p>
      </dsp:txBody>
      <dsp:txXfrm>
        <a:off x="4861139" y="501"/>
        <a:ext cx="3677980" cy="1761485"/>
      </dsp:txXfrm>
    </dsp:sp>
    <dsp:sp modelId="{D50C139C-BEC3-4C63-8A42-E4158CF74D30}">
      <dsp:nvSpPr>
        <dsp:cNvPr id="0" name=""/>
        <dsp:cNvSpPr/>
      </dsp:nvSpPr>
      <dsp:spPr>
        <a:xfrm>
          <a:off x="4090157" y="3272245"/>
          <a:ext cx="644635" cy="91440"/>
        </a:xfrm>
        <a:custGeom>
          <a:avLst/>
          <a:gdLst/>
          <a:ahLst/>
          <a:cxnLst/>
          <a:rect l="0" t="0" r="0" b="0"/>
          <a:pathLst>
            <a:path>
              <a:moveTo>
                <a:pt x="0" y="45720"/>
              </a:moveTo>
              <a:lnTo>
                <a:pt x="64463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95594" y="3314589"/>
        <a:ext cx="33761" cy="6752"/>
      </dsp:txXfrm>
    </dsp:sp>
    <dsp:sp modelId="{681199B0-292D-4497-8BD8-CC48C58A9EDB}">
      <dsp:nvSpPr>
        <dsp:cNvPr id="0" name=""/>
        <dsp:cNvSpPr/>
      </dsp:nvSpPr>
      <dsp:spPr>
        <a:xfrm>
          <a:off x="346981" y="2437222"/>
          <a:ext cx="3744976"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a:lnSpc>
              <a:spcPct val="90000"/>
            </a:lnSpc>
            <a:spcBef>
              <a:spcPct val="0"/>
            </a:spcBef>
            <a:spcAft>
              <a:spcPct val="35000"/>
            </a:spcAft>
          </a:pPr>
          <a:endParaRPr lang="en-US" sz="6200" kern="1200" dirty="0"/>
        </a:p>
      </dsp:txBody>
      <dsp:txXfrm>
        <a:off x="346981" y="2437222"/>
        <a:ext cx="3744976" cy="1761485"/>
      </dsp:txXfrm>
    </dsp:sp>
    <dsp:sp modelId="{96E24B91-76AB-45A9-B72D-B2A4516E95A8}">
      <dsp:nvSpPr>
        <dsp:cNvPr id="0" name=""/>
        <dsp:cNvSpPr/>
      </dsp:nvSpPr>
      <dsp:spPr>
        <a:xfrm>
          <a:off x="2232901" y="4196908"/>
          <a:ext cx="4411228" cy="644635"/>
        </a:xfrm>
        <a:custGeom>
          <a:avLst/>
          <a:gdLst/>
          <a:ahLst/>
          <a:cxnLst/>
          <a:rect l="0" t="0" r="0" b="0"/>
          <a:pathLst>
            <a:path>
              <a:moveTo>
                <a:pt x="4411228" y="0"/>
              </a:moveTo>
              <a:lnTo>
                <a:pt x="4411228" y="339417"/>
              </a:lnTo>
              <a:lnTo>
                <a:pt x="0" y="339417"/>
              </a:lnTo>
              <a:lnTo>
                <a:pt x="0" y="644635"/>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26950" y="4515849"/>
        <a:ext cx="223130" cy="6752"/>
      </dsp:txXfrm>
    </dsp:sp>
    <dsp:sp modelId="{C547ED1E-D94A-4CFF-B6E6-37F031E4C834}">
      <dsp:nvSpPr>
        <dsp:cNvPr id="0" name=""/>
        <dsp:cNvSpPr/>
      </dsp:nvSpPr>
      <dsp:spPr>
        <a:xfrm>
          <a:off x="4767193" y="2437222"/>
          <a:ext cx="3753871"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a:lnSpc>
              <a:spcPct val="90000"/>
            </a:lnSpc>
            <a:spcBef>
              <a:spcPct val="0"/>
            </a:spcBef>
            <a:spcAft>
              <a:spcPct val="35000"/>
            </a:spcAft>
          </a:pPr>
          <a:endParaRPr lang="en-US" sz="6200" kern="1200"/>
        </a:p>
      </dsp:txBody>
      <dsp:txXfrm>
        <a:off x="4767193" y="2437222"/>
        <a:ext cx="3753871" cy="1761485"/>
      </dsp:txXfrm>
    </dsp:sp>
    <dsp:sp modelId="{D80DB730-8552-4D50-82F2-B3692DC97491}">
      <dsp:nvSpPr>
        <dsp:cNvPr id="0" name=""/>
        <dsp:cNvSpPr/>
      </dsp:nvSpPr>
      <dsp:spPr>
        <a:xfrm>
          <a:off x="346981" y="4873944"/>
          <a:ext cx="3771838"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440944" rIns="440944" bIns="440944" numCol="1" spcCol="1270" anchor="ctr" anchorCtr="0">
          <a:noAutofit/>
        </a:bodyPr>
        <a:lstStyle/>
        <a:p>
          <a:pPr lvl="0" algn="ctr" defTabSz="2755900">
            <a:lnSpc>
              <a:spcPct val="90000"/>
            </a:lnSpc>
            <a:spcBef>
              <a:spcPct val="0"/>
            </a:spcBef>
            <a:spcAft>
              <a:spcPct val="35000"/>
            </a:spcAft>
          </a:pPr>
          <a:endParaRPr lang="en-US" sz="6200" kern="1200" dirty="0"/>
        </a:p>
      </dsp:txBody>
      <dsp:txXfrm>
        <a:off x="346981" y="4873944"/>
        <a:ext cx="3771838" cy="17614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33E813-9DE9-490F-87CB-843D50E7E689}">
      <dsp:nvSpPr>
        <dsp:cNvPr id="0" name=""/>
        <dsp:cNvSpPr/>
      </dsp:nvSpPr>
      <dsp:spPr>
        <a:xfrm>
          <a:off x="4092653" y="835031"/>
          <a:ext cx="736086" cy="91440"/>
        </a:xfrm>
        <a:custGeom>
          <a:avLst/>
          <a:gdLst/>
          <a:ahLst/>
          <a:cxnLst/>
          <a:rect l="0" t="0" r="0" b="0"/>
          <a:pathLst>
            <a:path>
              <a:moveTo>
                <a:pt x="0" y="45720"/>
              </a:moveTo>
              <a:lnTo>
                <a:pt x="385143" y="45720"/>
              </a:lnTo>
              <a:lnTo>
                <a:pt x="385143" y="46213"/>
              </a:lnTo>
              <a:lnTo>
                <a:pt x="736086" y="46213"/>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41529" y="877375"/>
        <a:ext cx="38334" cy="6752"/>
      </dsp:txXfrm>
    </dsp:sp>
    <dsp:sp modelId="{401F03AB-B2AD-4F3C-B2FA-75CDFB293EF7}">
      <dsp:nvSpPr>
        <dsp:cNvPr id="0" name=""/>
        <dsp:cNvSpPr/>
      </dsp:nvSpPr>
      <dsp:spPr>
        <a:xfrm>
          <a:off x="360016" y="8"/>
          <a:ext cx="3734436"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GB" sz="1300" b="1" kern="1200" dirty="0" smtClean="0"/>
            <a:t>Cyrus conquering the area</a:t>
          </a:r>
        </a:p>
        <a:p>
          <a:pPr lvl="0" algn="l" defTabSz="577850">
            <a:lnSpc>
              <a:spcPct val="90000"/>
            </a:lnSpc>
            <a:spcBef>
              <a:spcPct val="0"/>
            </a:spcBef>
            <a:spcAft>
              <a:spcPct val="35000"/>
            </a:spcAft>
          </a:pPr>
          <a:r>
            <a:rPr lang="en-GB" sz="1200" i="1" kern="1200" dirty="0" smtClean="0"/>
            <a:t>Cyrus first conquered the area in…</a:t>
          </a:r>
        </a:p>
        <a:p>
          <a:pPr lvl="0" algn="l" defTabSz="577850">
            <a:lnSpc>
              <a:spcPct val="90000"/>
            </a:lnSpc>
            <a:spcBef>
              <a:spcPct val="0"/>
            </a:spcBef>
            <a:spcAft>
              <a:spcPct val="35000"/>
            </a:spcAft>
          </a:pPr>
          <a:endParaRPr lang="en-GB" sz="1200" i="1"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US" sz="1300" kern="1200" dirty="0"/>
        </a:p>
      </dsp:txBody>
      <dsp:txXfrm>
        <a:off x="360016" y="8"/>
        <a:ext cx="3734436" cy="1761485"/>
      </dsp:txXfrm>
    </dsp:sp>
    <dsp:sp modelId="{DCFDAC99-4A4B-47C8-A524-0581FCABF8C8}">
      <dsp:nvSpPr>
        <dsp:cNvPr id="0" name=""/>
        <dsp:cNvSpPr/>
      </dsp:nvSpPr>
      <dsp:spPr>
        <a:xfrm>
          <a:off x="2219469" y="1760186"/>
          <a:ext cx="4480660" cy="644635"/>
        </a:xfrm>
        <a:custGeom>
          <a:avLst/>
          <a:gdLst/>
          <a:ahLst/>
          <a:cxnLst/>
          <a:rect l="0" t="0" r="0" b="0"/>
          <a:pathLst>
            <a:path>
              <a:moveTo>
                <a:pt x="4480660" y="0"/>
              </a:moveTo>
              <a:lnTo>
                <a:pt x="4480660" y="339417"/>
              </a:lnTo>
              <a:lnTo>
                <a:pt x="0" y="339417"/>
              </a:lnTo>
              <a:lnTo>
                <a:pt x="0" y="644635"/>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46518" y="2079128"/>
        <a:ext cx="226562" cy="6752"/>
      </dsp:txXfrm>
    </dsp:sp>
    <dsp:sp modelId="{4B6B6699-793A-4C4F-9BF2-CEF5309F0157}">
      <dsp:nvSpPr>
        <dsp:cNvPr id="0" name=""/>
        <dsp:cNvSpPr/>
      </dsp:nvSpPr>
      <dsp:spPr>
        <a:xfrm>
          <a:off x="4861139" y="501"/>
          <a:ext cx="3677980"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GB" sz="1300" b="1" kern="1200" dirty="0" smtClean="0"/>
            <a:t>Ionians being unhappy, but ignored by the Persians</a:t>
          </a:r>
        </a:p>
        <a:p>
          <a:pPr lvl="0" algn="l" defTabSz="577850">
            <a:lnSpc>
              <a:spcPct val="90000"/>
            </a:lnSpc>
            <a:spcBef>
              <a:spcPct val="0"/>
            </a:spcBef>
            <a:spcAft>
              <a:spcPct val="35000"/>
            </a:spcAft>
          </a:pPr>
          <a:r>
            <a:rPr lang="en-GB" sz="1200" i="1" kern="1200" dirty="0" smtClean="0"/>
            <a:t>The Ionians were unhappy with Persian rule because…</a:t>
          </a:r>
        </a:p>
        <a:p>
          <a:pPr lvl="0" algn="l" defTabSz="577850">
            <a:lnSpc>
              <a:spcPct val="90000"/>
            </a:lnSpc>
            <a:spcBef>
              <a:spcPct val="0"/>
            </a:spcBef>
            <a:spcAft>
              <a:spcPct val="35000"/>
            </a:spcAft>
          </a:pPr>
          <a:endParaRPr lang="en-GB" sz="1200" i="1"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dsp:txBody>
      <dsp:txXfrm>
        <a:off x="4861139" y="501"/>
        <a:ext cx="3677980" cy="1761485"/>
      </dsp:txXfrm>
    </dsp:sp>
    <dsp:sp modelId="{D50C139C-BEC3-4C63-8A42-E4158CF74D30}">
      <dsp:nvSpPr>
        <dsp:cNvPr id="0" name=""/>
        <dsp:cNvSpPr/>
      </dsp:nvSpPr>
      <dsp:spPr>
        <a:xfrm>
          <a:off x="4090157" y="3272245"/>
          <a:ext cx="644635" cy="91440"/>
        </a:xfrm>
        <a:custGeom>
          <a:avLst/>
          <a:gdLst/>
          <a:ahLst/>
          <a:cxnLst/>
          <a:rect l="0" t="0" r="0" b="0"/>
          <a:pathLst>
            <a:path>
              <a:moveTo>
                <a:pt x="0" y="45720"/>
              </a:moveTo>
              <a:lnTo>
                <a:pt x="64463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95594" y="3314589"/>
        <a:ext cx="33761" cy="6752"/>
      </dsp:txXfrm>
    </dsp:sp>
    <dsp:sp modelId="{681199B0-292D-4497-8BD8-CC48C58A9EDB}">
      <dsp:nvSpPr>
        <dsp:cNvPr id="0" name=""/>
        <dsp:cNvSpPr/>
      </dsp:nvSpPr>
      <dsp:spPr>
        <a:xfrm>
          <a:off x="346981" y="2437222"/>
          <a:ext cx="3744976"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GB" sz="1300" b="1" kern="1200" dirty="0" smtClean="0"/>
            <a:t>Aristagoras being the Tyrant of the area</a:t>
          </a:r>
        </a:p>
        <a:p>
          <a:pPr lvl="0" algn="l" defTabSz="577850">
            <a:lnSpc>
              <a:spcPct val="90000"/>
            </a:lnSpc>
            <a:spcBef>
              <a:spcPct val="0"/>
            </a:spcBef>
            <a:spcAft>
              <a:spcPct val="35000"/>
            </a:spcAft>
          </a:pPr>
          <a:r>
            <a:rPr lang="en-GB" sz="1200" i="1" kern="1200" dirty="0" smtClean="0"/>
            <a:t>To keep the tyrants in order, </a:t>
          </a:r>
          <a:r>
            <a:rPr lang="en-GB" sz="1200" i="1" kern="1200" dirty="0" err="1" smtClean="0"/>
            <a:t>Artaphrenes</a:t>
          </a:r>
          <a:r>
            <a:rPr lang="en-GB" sz="1200" i="1" kern="1200" dirty="0" smtClean="0"/>
            <a:t> made them promise that…</a:t>
          </a:r>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US" sz="1300" kern="1200" dirty="0"/>
        </a:p>
      </dsp:txBody>
      <dsp:txXfrm>
        <a:off x="346981" y="2437222"/>
        <a:ext cx="3744976" cy="1761485"/>
      </dsp:txXfrm>
    </dsp:sp>
    <dsp:sp modelId="{96E24B91-76AB-45A9-B72D-B2A4516E95A8}">
      <dsp:nvSpPr>
        <dsp:cNvPr id="0" name=""/>
        <dsp:cNvSpPr/>
      </dsp:nvSpPr>
      <dsp:spPr>
        <a:xfrm>
          <a:off x="2232901" y="4196908"/>
          <a:ext cx="4411228" cy="644635"/>
        </a:xfrm>
        <a:custGeom>
          <a:avLst/>
          <a:gdLst/>
          <a:ahLst/>
          <a:cxnLst/>
          <a:rect l="0" t="0" r="0" b="0"/>
          <a:pathLst>
            <a:path>
              <a:moveTo>
                <a:pt x="4411228" y="0"/>
              </a:moveTo>
              <a:lnTo>
                <a:pt x="4411228" y="339417"/>
              </a:lnTo>
              <a:lnTo>
                <a:pt x="0" y="339417"/>
              </a:lnTo>
              <a:lnTo>
                <a:pt x="0" y="644635"/>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26950" y="4515849"/>
        <a:ext cx="223130" cy="6752"/>
      </dsp:txXfrm>
    </dsp:sp>
    <dsp:sp modelId="{C547ED1E-D94A-4CFF-B6E6-37F031E4C834}">
      <dsp:nvSpPr>
        <dsp:cNvPr id="0" name=""/>
        <dsp:cNvSpPr/>
      </dsp:nvSpPr>
      <dsp:spPr>
        <a:xfrm>
          <a:off x="4767193" y="2437222"/>
          <a:ext cx="3753871"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GB" sz="1300" b="1" kern="1200" dirty="0" smtClean="0"/>
            <a:t>Aristagoras leading an expedition against Naxos</a:t>
          </a:r>
        </a:p>
        <a:p>
          <a:pPr lvl="0" algn="l" defTabSz="577850">
            <a:lnSpc>
              <a:spcPct val="90000"/>
            </a:lnSpc>
            <a:spcBef>
              <a:spcPct val="0"/>
            </a:spcBef>
            <a:spcAft>
              <a:spcPct val="35000"/>
            </a:spcAft>
          </a:pPr>
          <a:r>
            <a:rPr lang="en-GB" sz="1200" i="1" kern="1200" dirty="0" smtClean="0"/>
            <a:t>Aristagoras wanted to gain more land and lead an expedition against…</a:t>
          </a:r>
        </a:p>
        <a:p>
          <a:pPr lvl="0" algn="l" defTabSz="577850">
            <a:lnSpc>
              <a:spcPct val="90000"/>
            </a:lnSpc>
            <a:spcBef>
              <a:spcPct val="0"/>
            </a:spcBef>
            <a:spcAft>
              <a:spcPct val="35000"/>
            </a:spcAft>
          </a:pPr>
          <a:endParaRPr lang="en-GB" sz="1200" i="1"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dsp:txBody>
      <dsp:txXfrm>
        <a:off x="4767193" y="2437222"/>
        <a:ext cx="3753871" cy="1761485"/>
      </dsp:txXfrm>
    </dsp:sp>
    <dsp:sp modelId="{D80DB730-8552-4D50-82F2-B3692DC97491}">
      <dsp:nvSpPr>
        <dsp:cNvPr id="0" name=""/>
        <dsp:cNvSpPr/>
      </dsp:nvSpPr>
      <dsp:spPr>
        <a:xfrm>
          <a:off x="346981" y="4873944"/>
          <a:ext cx="3771838" cy="1761485"/>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GB" sz="1300" b="1" kern="1200" dirty="0" smtClean="0"/>
            <a:t>That going wrong and his drastic response!</a:t>
          </a:r>
        </a:p>
        <a:p>
          <a:pPr lvl="0" algn="l" defTabSz="577850">
            <a:lnSpc>
              <a:spcPct val="90000"/>
            </a:lnSpc>
            <a:spcBef>
              <a:spcPct val="0"/>
            </a:spcBef>
            <a:spcAft>
              <a:spcPct val="35000"/>
            </a:spcAft>
          </a:pPr>
          <a:r>
            <a:rPr lang="en-GB" sz="1200" i="1" kern="1200" dirty="0" smtClean="0"/>
            <a:t>He knew Darius would be angry, so before the Persian  could arrive he decided to…</a:t>
          </a:r>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a:p>
          <a:pPr lvl="0" algn="ctr" defTabSz="577850">
            <a:lnSpc>
              <a:spcPct val="90000"/>
            </a:lnSpc>
            <a:spcBef>
              <a:spcPct val="0"/>
            </a:spcBef>
            <a:spcAft>
              <a:spcPct val="35000"/>
            </a:spcAft>
          </a:pPr>
          <a:endParaRPr lang="en-GB" sz="1300" kern="1200" dirty="0" smtClean="0"/>
        </a:p>
      </dsp:txBody>
      <dsp:txXfrm>
        <a:off x="346981" y="4873944"/>
        <a:ext cx="3771838" cy="176148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DFDA3-2339-46ED-BA3C-57FF4534CA36}" type="datetimeFigureOut">
              <a:rPr lang="en-GB" smtClean="0"/>
              <a:t>27/02/20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C2048-9F91-40B1-A0F2-38DC50811B48}" type="slidenum">
              <a:rPr lang="en-GB" smtClean="0"/>
              <a:t>‹#›</a:t>
            </a:fld>
            <a:endParaRPr lang="en-GB"/>
          </a:p>
        </p:txBody>
      </p:sp>
    </p:spTree>
    <p:extLst>
      <p:ext uri="{BB962C8B-B14F-4D97-AF65-F5344CB8AC3E}">
        <p14:creationId xmlns:p14="http://schemas.microsoft.com/office/powerpoint/2010/main" val="4127821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199437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https://ehistory.osu.edu/articles/ionian-revolt</a:t>
            </a:r>
            <a:endParaRPr lang="en-GB" dirty="0"/>
          </a:p>
        </p:txBody>
      </p:sp>
      <p:sp>
        <p:nvSpPr>
          <p:cNvPr id="4" name="Slide Number Placeholder 3"/>
          <p:cNvSpPr>
            <a:spLocks noGrp="1"/>
          </p:cNvSpPr>
          <p:nvPr>
            <p:ph type="sldNum" sz="quarter" idx="10"/>
          </p:nvPr>
        </p:nvSpPr>
        <p:spPr/>
        <p:txBody>
          <a:bodyPr/>
          <a:lstStyle/>
          <a:p>
            <a:fld id="{736C2048-9F91-40B1-A0F2-38DC50811B48}" type="slidenum">
              <a:rPr lang="en-GB" smtClean="0"/>
              <a:t>6</a:t>
            </a:fld>
            <a:endParaRPr lang="en-GB"/>
          </a:p>
        </p:txBody>
      </p:sp>
    </p:spTree>
    <p:extLst>
      <p:ext uri="{BB962C8B-B14F-4D97-AF65-F5344CB8AC3E}">
        <p14:creationId xmlns:p14="http://schemas.microsoft.com/office/powerpoint/2010/main" val="1340428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 ABILITY VERSION!</a:t>
            </a:r>
            <a:endParaRPr lang="en-GB" b="1" dirty="0"/>
          </a:p>
        </p:txBody>
      </p:sp>
      <p:sp>
        <p:nvSpPr>
          <p:cNvPr id="4" name="Slide Number Placeholder 3"/>
          <p:cNvSpPr>
            <a:spLocks noGrp="1"/>
          </p:cNvSpPr>
          <p:nvPr>
            <p:ph type="sldNum" sz="quarter" idx="10"/>
          </p:nvPr>
        </p:nvSpPr>
        <p:spPr/>
        <p:txBody>
          <a:bodyPr/>
          <a:lstStyle/>
          <a:p>
            <a:fld id="{736C2048-9F91-40B1-A0F2-38DC50811B48}" type="slidenum">
              <a:rPr lang="en-GB" smtClean="0"/>
              <a:t>8</a:t>
            </a:fld>
            <a:endParaRPr lang="en-GB"/>
          </a:p>
        </p:txBody>
      </p:sp>
    </p:spTree>
    <p:extLst>
      <p:ext uri="{BB962C8B-B14F-4D97-AF65-F5344CB8AC3E}">
        <p14:creationId xmlns:p14="http://schemas.microsoft.com/office/powerpoint/2010/main" val="3050801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LOWER ABILITY VERSION</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736C2048-9F91-40B1-A0F2-38DC50811B48}" type="slidenum">
              <a:rPr lang="en-GB" smtClean="0"/>
              <a:t>10</a:t>
            </a:fld>
            <a:endParaRPr lang="en-GB"/>
          </a:p>
        </p:txBody>
      </p:sp>
    </p:spTree>
    <p:extLst>
      <p:ext uri="{BB962C8B-B14F-4D97-AF65-F5344CB8AC3E}">
        <p14:creationId xmlns:p14="http://schemas.microsoft.com/office/powerpoint/2010/main" val="1429027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A6EE57-0F8A-4F23-AC9B-8D05874860C1}"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1364673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A6EE57-0F8A-4F23-AC9B-8D05874860C1}"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4122191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A6EE57-0F8A-4F23-AC9B-8D05874860C1}"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3359092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A6EE57-0F8A-4F23-AC9B-8D05874860C1}"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55937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DA6EE57-0F8A-4F23-AC9B-8D05874860C1}"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494833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DA6EE57-0F8A-4F23-AC9B-8D05874860C1}"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1724122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A6EE57-0F8A-4F23-AC9B-8D05874860C1}" type="datetimeFigureOut">
              <a:rPr lang="en-GB" smtClean="0"/>
              <a:t>27/02/20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3522872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A6EE57-0F8A-4F23-AC9B-8D05874860C1}" type="datetimeFigureOut">
              <a:rPr lang="en-GB" smtClean="0"/>
              <a:t>27/02/20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3717691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A6EE57-0F8A-4F23-AC9B-8D05874860C1}" type="datetimeFigureOut">
              <a:rPr lang="en-GB" smtClean="0"/>
              <a:t>27/02/20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713078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DA6EE57-0F8A-4F23-AC9B-8D05874860C1}"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604291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DA6EE57-0F8A-4F23-AC9B-8D05874860C1}"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B14E0F-CB53-4491-93AE-D624F2BAE13D}" type="slidenum">
              <a:rPr lang="en-GB" smtClean="0"/>
              <a:t>‹#›</a:t>
            </a:fld>
            <a:endParaRPr lang="en-GB"/>
          </a:p>
        </p:txBody>
      </p:sp>
    </p:spTree>
    <p:extLst>
      <p:ext uri="{BB962C8B-B14F-4D97-AF65-F5344CB8AC3E}">
        <p14:creationId xmlns:p14="http://schemas.microsoft.com/office/powerpoint/2010/main" val="25157606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6EE57-0F8A-4F23-AC9B-8D05874860C1}" type="datetimeFigureOut">
              <a:rPr lang="en-GB" smtClean="0"/>
              <a:t>27/02/20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14E0F-CB53-4491-93AE-D624F2BAE13D}" type="slidenum">
              <a:rPr lang="en-GB" smtClean="0"/>
              <a:t>‹#›</a:t>
            </a:fld>
            <a:endParaRPr lang="en-GB"/>
          </a:p>
        </p:txBody>
      </p:sp>
    </p:spTree>
    <p:extLst>
      <p:ext uri="{BB962C8B-B14F-4D97-AF65-F5344CB8AC3E}">
        <p14:creationId xmlns:p14="http://schemas.microsoft.com/office/powerpoint/2010/main" val="3612416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3064561" cy="646331"/>
          </a:xfrm>
          <a:prstGeom prst="rect">
            <a:avLst/>
          </a:prstGeom>
          <a:noFill/>
        </p:spPr>
        <p:txBody>
          <a:bodyPr wrap="none">
            <a:spAutoFit/>
          </a:bodyPr>
          <a:lstStyle/>
          <a:p>
            <a:pPr>
              <a:defRPr/>
            </a:pPr>
            <a:r>
              <a:rPr lang="en-US" b="1" i="1" dirty="0" smtClean="0">
                <a:solidFill>
                  <a:srgbClr val="FFFFFF"/>
                </a:solidFill>
              </a:rPr>
              <a:t>Darius I</a:t>
            </a:r>
          </a:p>
          <a:p>
            <a:pPr>
              <a:defRPr/>
            </a:pPr>
            <a:r>
              <a:rPr lang="en-US" b="1" i="1" dirty="0">
                <a:solidFill>
                  <a:srgbClr val="FFFFFF"/>
                </a:solidFill>
              </a:rPr>
              <a:t>7</a:t>
            </a:r>
            <a:r>
              <a:rPr lang="en-US" b="1" i="1" dirty="0" smtClean="0">
                <a:solidFill>
                  <a:srgbClr val="FFFFFF"/>
                </a:solidFill>
              </a:rPr>
              <a:t>. Causes of the Ionian Revolt</a:t>
            </a:r>
            <a:endParaRPr lang="en-US" b="1" i="1" dirty="0">
              <a:solidFill>
                <a:srgbClr val="FFFFFF"/>
              </a:solidFill>
            </a:endParaRPr>
          </a:p>
        </p:txBody>
      </p:sp>
      <p:pic>
        <p:nvPicPr>
          <p:cNvPr id="3" name="Picture 2" descr="Screen Shot 2020-02-27 at 11.46.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354"/>
            <a:ext cx="9144000" cy="6852646"/>
          </a:xfrm>
          <a:prstGeom prst="rect">
            <a:avLst/>
          </a:prstGeom>
        </p:spPr>
      </p:pic>
    </p:spTree>
    <p:extLst>
      <p:ext uri="{BB962C8B-B14F-4D97-AF65-F5344CB8AC3E}">
        <p14:creationId xmlns:p14="http://schemas.microsoft.com/office/powerpoint/2010/main" val="18152332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415131710"/>
              </p:ext>
            </p:extLst>
          </p:nvPr>
        </p:nvGraphicFramePr>
        <p:xfrm>
          <a:off x="93073" y="117566"/>
          <a:ext cx="8868047" cy="6635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71730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45853"/>
            <a:ext cx="7886700" cy="1325563"/>
          </a:xfrm>
        </p:spPr>
        <p:txBody>
          <a:bodyPr>
            <a:normAutofit/>
          </a:bodyPr>
          <a:lstStyle/>
          <a:p>
            <a:pPr algn="ctr"/>
            <a:r>
              <a:rPr lang="en-GB" sz="3600" u="sng" dirty="0" smtClean="0"/>
              <a:t>Ionian Revolt – Keyword Map</a:t>
            </a:r>
            <a:endParaRPr lang="en-GB" sz="3600" u="sng" dirty="0"/>
          </a:p>
        </p:txBody>
      </p:sp>
      <p:sp>
        <p:nvSpPr>
          <p:cNvPr id="3" name="Content Placeholder 2"/>
          <p:cNvSpPr>
            <a:spLocks noGrp="1"/>
          </p:cNvSpPr>
          <p:nvPr>
            <p:ph idx="1"/>
          </p:nvPr>
        </p:nvSpPr>
        <p:spPr>
          <a:xfrm>
            <a:off x="619744" y="799266"/>
            <a:ext cx="7886700" cy="4351338"/>
          </a:xfrm>
        </p:spPr>
        <p:txBody>
          <a:bodyPr>
            <a:normAutofit/>
          </a:bodyPr>
          <a:lstStyle/>
          <a:p>
            <a:pPr algn="just"/>
            <a:r>
              <a:rPr lang="en-GB" sz="2000" dirty="0" smtClean="0"/>
              <a:t>How do the following keywords work together to create the Ionian revolt and Darius’ invasion of Greece?</a:t>
            </a:r>
            <a:endParaRPr lang="en-GB" sz="2000" dirty="0"/>
          </a:p>
        </p:txBody>
      </p:sp>
      <p:sp>
        <p:nvSpPr>
          <p:cNvPr id="4" name="TextBox 3"/>
          <p:cNvSpPr txBox="1"/>
          <p:nvPr/>
        </p:nvSpPr>
        <p:spPr>
          <a:xfrm>
            <a:off x="2009164" y="3449429"/>
            <a:ext cx="1680909"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GB" sz="2000" dirty="0" smtClean="0"/>
              <a:t>ARISTOGORAS</a:t>
            </a:r>
            <a:endParaRPr lang="en-GB" sz="2000" dirty="0"/>
          </a:p>
        </p:txBody>
      </p:sp>
      <p:sp>
        <p:nvSpPr>
          <p:cNvPr id="5" name="TextBox 4"/>
          <p:cNvSpPr txBox="1"/>
          <p:nvPr/>
        </p:nvSpPr>
        <p:spPr>
          <a:xfrm>
            <a:off x="1688744" y="5676106"/>
            <a:ext cx="2796652"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2000" dirty="0" smtClean="0"/>
              <a:t>INVASION OF NAXOS</a:t>
            </a:r>
            <a:endParaRPr lang="en-GB" sz="2000" dirty="0"/>
          </a:p>
        </p:txBody>
      </p:sp>
      <p:sp>
        <p:nvSpPr>
          <p:cNvPr id="7" name="TextBox 6"/>
          <p:cNvSpPr txBox="1"/>
          <p:nvPr/>
        </p:nvSpPr>
        <p:spPr>
          <a:xfrm>
            <a:off x="5436361" y="1610080"/>
            <a:ext cx="2796652"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2000" dirty="0" smtClean="0"/>
              <a:t>HIPPIAS</a:t>
            </a:r>
            <a:endParaRPr lang="en-GB" sz="2000" dirty="0"/>
          </a:p>
        </p:txBody>
      </p:sp>
      <p:sp>
        <p:nvSpPr>
          <p:cNvPr id="8" name="TextBox 7"/>
          <p:cNvSpPr txBox="1"/>
          <p:nvPr/>
        </p:nvSpPr>
        <p:spPr>
          <a:xfrm>
            <a:off x="5718698" y="5872076"/>
            <a:ext cx="2796652"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2000" dirty="0" smtClean="0"/>
              <a:t>ATHENS</a:t>
            </a:r>
            <a:endParaRPr lang="en-GB" sz="2000" dirty="0"/>
          </a:p>
        </p:txBody>
      </p:sp>
      <p:sp>
        <p:nvSpPr>
          <p:cNvPr id="9" name="TextBox 8"/>
          <p:cNvSpPr txBox="1"/>
          <p:nvPr/>
        </p:nvSpPr>
        <p:spPr>
          <a:xfrm>
            <a:off x="5709792" y="3471692"/>
            <a:ext cx="2796652"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2000" dirty="0" smtClean="0"/>
              <a:t>SPARTA</a:t>
            </a:r>
            <a:endParaRPr lang="en-GB" sz="2000" dirty="0"/>
          </a:p>
        </p:txBody>
      </p:sp>
      <p:sp>
        <p:nvSpPr>
          <p:cNvPr id="10" name="TextBox 9"/>
          <p:cNvSpPr txBox="1"/>
          <p:nvPr/>
        </p:nvSpPr>
        <p:spPr>
          <a:xfrm>
            <a:off x="619744" y="1825591"/>
            <a:ext cx="2796652"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2000" dirty="0" smtClean="0"/>
              <a:t>THE PERSIANS</a:t>
            </a:r>
            <a:endParaRPr lang="en-GB" sz="2000" dirty="0"/>
          </a:p>
        </p:txBody>
      </p:sp>
      <p:cxnSp>
        <p:nvCxnSpPr>
          <p:cNvPr id="12" name="Straight Arrow Connector 11"/>
          <p:cNvCxnSpPr>
            <a:stCxn id="9" idx="2"/>
          </p:cNvCxnSpPr>
          <p:nvPr/>
        </p:nvCxnSpPr>
        <p:spPr>
          <a:xfrm>
            <a:off x="7108118" y="3871802"/>
            <a:ext cx="234242" cy="19871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262350" y="4319607"/>
            <a:ext cx="1728233" cy="830997"/>
          </a:xfrm>
          <a:prstGeom prst="rect">
            <a:avLst/>
          </a:prstGeom>
          <a:noFill/>
        </p:spPr>
        <p:txBody>
          <a:bodyPr wrap="square" rtlCol="0">
            <a:spAutoFit/>
          </a:bodyPr>
          <a:lstStyle/>
          <a:p>
            <a:pPr algn="ctr"/>
            <a:r>
              <a:rPr lang="en-GB" sz="1200" dirty="0" smtClean="0"/>
              <a:t>Sparta wanted to install leaders in Athens who were more friendly towards them</a:t>
            </a:r>
            <a:endParaRPr lang="en-GB" sz="1200" dirty="0"/>
          </a:p>
        </p:txBody>
      </p:sp>
      <p:cxnSp>
        <p:nvCxnSpPr>
          <p:cNvPr id="14" name="Straight Arrow Connector 13"/>
          <p:cNvCxnSpPr>
            <a:stCxn id="4" idx="2"/>
            <a:endCxn id="5" idx="0"/>
          </p:cNvCxnSpPr>
          <p:nvPr/>
        </p:nvCxnSpPr>
        <p:spPr>
          <a:xfrm>
            <a:off x="2849619" y="3849539"/>
            <a:ext cx="237451" cy="1826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3627" y="4676977"/>
            <a:ext cx="2744216" cy="646331"/>
          </a:xfrm>
          <a:prstGeom prst="rect">
            <a:avLst/>
          </a:prstGeom>
          <a:noFill/>
        </p:spPr>
        <p:txBody>
          <a:bodyPr wrap="square" rtlCol="0">
            <a:spAutoFit/>
          </a:bodyPr>
          <a:lstStyle/>
          <a:p>
            <a:pPr algn="ctr"/>
            <a:r>
              <a:rPr lang="en-GB" sz="1200" dirty="0" smtClean="0"/>
              <a:t>Aristogoras’ planned the invasion of Naxos but this failed. He quickly called for a revolt against Persia. </a:t>
            </a:r>
            <a:endParaRPr lang="en-GB" sz="1200" dirty="0"/>
          </a:p>
        </p:txBody>
      </p:sp>
    </p:spTree>
    <p:extLst>
      <p:ext uri="{BB962C8B-B14F-4D97-AF65-F5344CB8AC3E}">
        <p14:creationId xmlns:p14="http://schemas.microsoft.com/office/powerpoint/2010/main" val="22497797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Plenary</a:t>
            </a:r>
            <a:endParaRPr lang="en-GB" dirty="0"/>
          </a:p>
        </p:txBody>
      </p:sp>
      <p:sp>
        <p:nvSpPr>
          <p:cNvPr id="3" name="Content Placeholder 2"/>
          <p:cNvSpPr>
            <a:spLocks noGrp="1"/>
          </p:cNvSpPr>
          <p:nvPr>
            <p:ph idx="1"/>
          </p:nvPr>
        </p:nvSpPr>
        <p:spPr/>
        <p:txBody>
          <a:bodyPr>
            <a:normAutofit/>
          </a:bodyPr>
          <a:lstStyle/>
          <a:p>
            <a:pPr marL="0" indent="0" algn="ctr">
              <a:buNone/>
            </a:pPr>
            <a:r>
              <a:rPr lang="en-GB" sz="3600" b="1" u="sng" dirty="0" smtClean="0">
                <a:solidFill>
                  <a:srgbClr val="FF0000"/>
                </a:solidFill>
              </a:rPr>
              <a:t>3</a:t>
            </a:r>
            <a:r>
              <a:rPr lang="en-GB" sz="3600" b="1" dirty="0" smtClean="0"/>
              <a:t> reasons why there was tension between the Persians and Greeks</a:t>
            </a:r>
          </a:p>
          <a:p>
            <a:pPr marL="0" indent="0" algn="ctr">
              <a:buNone/>
            </a:pPr>
            <a:endParaRPr lang="en-GB" sz="3600" b="1" dirty="0"/>
          </a:p>
          <a:p>
            <a:pPr marL="0" indent="0" algn="ctr">
              <a:buNone/>
            </a:pPr>
            <a:r>
              <a:rPr lang="en-GB" sz="3600" b="1" u="sng" dirty="0" smtClean="0">
                <a:solidFill>
                  <a:srgbClr val="0070C0"/>
                </a:solidFill>
              </a:rPr>
              <a:t>2</a:t>
            </a:r>
            <a:r>
              <a:rPr lang="en-GB" sz="3600" b="1" dirty="0" smtClean="0"/>
              <a:t> important people from today’s lesson</a:t>
            </a:r>
          </a:p>
          <a:p>
            <a:pPr marL="0" indent="0" algn="ctr">
              <a:buNone/>
            </a:pPr>
            <a:endParaRPr lang="en-GB" sz="3600" b="1" dirty="0"/>
          </a:p>
          <a:p>
            <a:pPr marL="0" indent="0" algn="ctr">
              <a:buNone/>
            </a:pPr>
            <a:r>
              <a:rPr lang="en-GB" sz="3600" b="1" u="sng" dirty="0" smtClean="0">
                <a:solidFill>
                  <a:srgbClr val="00B050"/>
                </a:solidFill>
              </a:rPr>
              <a:t>1</a:t>
            </a:r>
            <a:r>
              <a:rPr lang="en-GB" sz="3600" b="1" dirty="0" smtClean="0"/>
              <a:t> Greek state that helped the Ionian Greeks</a:t>
            </a:r>
            <a:endParaRPr lang="en-GB" sz="3600" b="1" dirty="0"/>
          </a:p>
        </p:txBody>
      </p:sp>
    </p:spTree>
    <p:extLst>
      <p:ext uri="{BB962C8B-B14F-4D97-AF65-F5344CB8AC3E}">
        <p14:creationId xmlns:p14="http://schemas.microsoft.com/office/powerpoint/2010/main" val="14756090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789208" cy="707886"/>
          </a:xfrm>
          <a:prstGeom prst="rect">
            <a:avLst/>
          </a:prstGeom>
          <a:noFill/>
        </p:spPr>
        <p:txBody>
          <a:bodyPr wrap="none" rtlCol="0">
            <a:spAutoFit/>
          </a:bodyPr>
          <a:lstStyle/>
          <a:p>
            <a:r>
              <a:rPr lang="en-GB" sz="4000" b="1" u="sng" dirty="0" smtClean="0"/>
              <a:t>Starter:</a:t>
            </a:r>
            <a:endParaRPr lang="en-GB" sz="4000" b="1" u="sng" dirty="0"/>
          </a:p>
        </p:txBody>
      </p:sp>
      <p:sp>
        <p:nvSpPr>
          <p:cNvPr id="5" name="TextBox 4"/>
          <p:cNvSpPr txBox="1"/>
          <p:nvPr/>
        </p:nvSpPr>
        <p:spPr>
          <a:xfrm>
            <a:off x="0" y="707886"/>
            <a:ext cx="1532792" cy="461665"/>
          </a:xfrm>
          <a:prstGeom prst="rect">
            <a:avLst/>
          </a:prstGeom>
          <a:noFill/>
        </p:spPr>
        <p:txBody>
          <a:bodyPr wrap="none" rtlCol="0">
            <a:spAutoFit/>
          </a:bodyPr>
          <a:lstStyle/>
          <a:p>
            <a:r>
              <a:rPr lang="en-GB" sz="2400" dirty="0" smtClean="0"/>
              <a:t>Who am I?</a:t>
            </a:r>
            <a:endParaRPr lang="en-GB" sz="2400" dirty="0"/>
          </a:p>
        </p:txBody>
      </p:sp>
      <p:sp>
        <p:nvSpPr>
          <p:cNvPr id="6" name="TextBox 5"/>
          <p:cNvSpPr txBox="1"/>
          <p:nvPr/>
        </p:nvSpPr>
        <p:spPr>
          <a:xfrm>
            <a:off x="0" y="1184939"/>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1) I am a Greek state located in the north. I gave the Persians earth and water and was incorporated into their empire.  </a:t>
            </a:r>
            <a:endParaRPr lang="en-GB" sz="2400" dirty="0"/>
          </a:p>
        </p:txBody>
      </p:sp>
      <p:sp>
        <p:nvSpPr>
          <p:cNvPr id="7" name="TextBox 6"/>
          <p:cNvSpPr txBox="1"/>
          <p:nvPr/>
        </p:nvSpPr>
        <p:spPr>
          <a:xfrm>
            <a:off x="0" y="2031324"/>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2) I was a nomadic people who were invaded by Darius. We defeated him by running away and using cattle as bait.</a:t>
            </a:r>
            <a:endParaRPr lang="en-GB" sz="2400" dirty="0"/>
          </a:p>
        </p:txBody>
      </p:sp>
      <p:sp>
        <p:nvSpPr>
          <p:cNvPr id="8" name="TextBox 7"/>
          <p:cNvSpPr txBox="1"/>
          <p:nvPr/>
        </p:nvSpPr>
        <p:spPr>
          <a:xfrm>
            <a:off x="0" y="2862321"/>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3) I lived in Lydia in the cities on the coast line of Asia Minor. I was populated by Greeks. </a:t>
            </a:r>
            <a:endParaRPr lang="en-GB" sz="2400" dirty="0"/>
          </a:p>
        </p:txBody>
      </p:sp>
      <p:sp>
        <p:nvSpPr>
          <p:cNvPr id="9" name="TextBox 8"/>
          <p:cNvSpPr txBox="1"/>
          <p:nvPr/>
        </p:nvSpPr>
        <p:spPr>
          <a:xfrm>
            <a:off x="0" y="3693318"/>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4) I was built by Darius as part of the creation of Persepolis. I included images of 23 different ethnic peoples bearing gifts to the King. </a:t>
            </a:r>
            <a:endParaRPr lang="en-GB" sz="2400" dirty="0"/>
          </a:p>
        </p:txBody>
      </p:sp>
      <p:sp>
        <p:nvSpPr>
          <p:cNvPr id="10" name="TextBox 9"/>
          <p:cNvSpPr txBox="1"/>
          <p:nvPr/>
        </p:nvSpPr>
        <p:spPr>
          <a:xfrm>
            <a:off x="0" y="4524315"/>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5) I ruled the satrapies on behalf of the king. Darius created my position to ensure loyalty. </a:t>
            </a:r>
            <a:endParaRPr lang="en-GB" sz="2400" dirty="0"/>
          </a:p>
        </p:txBody>
      </p:sp>
      <p:sp>
        <p:nvSpPr>
          <p:cNvPr id="11" name="TextBox 10"/>
          <p:cNvSpPr txBox="1"/>
          <p:nvPr/>
        </p:nvSpPr>
        <p:spPr>
          <a:xfrm>
            <a:off x="0" y="5355312"/>
            <a:ext cx="91440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2400" dirty="0" smtClean="0"/>
              <a:t>6) I was a Greek who was sent by the Persians to explore the Indus Valley. Soon after the Indus Valley was conquered by Darius. </a:t>
            </a:r>
            <a:endParaRPr lang="en-GB" sz="2400" dirty="0"/>
          </a:p>
        </p:txBody>
      </p:sp>
    </p:spTree>
    <p:extLst>
      <p:ext uri="{BB962C8B-B14F-4D97-AF65-F5344CB8AC3E}">
        <p14:creationId xmlns:p14="http://schemas.microsoft.com/office/powerpoint/2010/main" val="41359984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 name="TextBox 4"/>
          <p:cNvSpPr txBox="1"/>
          <p:nvPr/>
        </p:nvSpPr>
        <p:spPr>
          <a:xfrm>
            <a:off x="197585" y="1200004"/>
            <a:ext cx="1990617" cy="3970318"/>
          </a:xfrm>
          <a:prstGeom prst="rect">
            <a:avLst/>
          </a:prstGeom>
          <a:solidFill>
            <a:srgbClr val="FCC02E"/>
          </a:solidFill>
          <a:ln>
            <a:noFill/>
          </a:ln>
          <a:scene3d>
            <a:camera prst="orthographicFront"/>
            <a:lightRig rig="threePt" dir="t"/>
          </a:scene3d>
          <a:sp3d>
            <a:bevelT/>
          </a:sp3d>
        </p:spPr>
        <p:txBody>
          <a:bodyPr wrap="square">
            <a:spAutoFit/>
          </a:bodyPr>
          <a:lstStyle/>
          <a:p>
            <a:pPr defTabSz="162744">
              <a:defRPr/>
            </a:pPr>
            <a:r>
              <a:rPr lang="en-GB" b="1" dirty="0">
                <a:solidFill>
                  <a:prstClr val="black"/>
                </a:solidFill>
                <a:latin typeface="Calibri" panose="020F0502020204030204"/>
                <a:cs typeface="Arial" panose="020B0604020202020204" pitchFamily="34" charset="0"/>
              </a:rPr>
              <a:t>Lesson Objectives</a:t>
            </a:r>
            <a:r>
              <a:rPr lang="en-GB" sz="1200" b="1" dirty="0">
                <a:solidFill>
                  <a:prstClr val="black"/>
                </a:solidFill>
                <a:latin typeface="Calibri" panose="020F0502020204030204"/>
                <a:cs typeface="Arial" panose="020B0604020202020204" pitchFamily="34" charset="0"/>
              </a:rPr>
              <a:t>:</a:t>
            </a:r>
          </a:p>
          <a:p>
            <a:pPr marL="457200" indent="-457200">
              <a:buAutoNum type="arabicParenR"/>
            </a:pPr>
            <a:r>
              <a:rPr lang="en-GB" dirty="0"/>
              <a:t>To gain an overview of the Ionian Revolt and its main events between 499-494BC.</a:t>
            </a:r>
          </a:p>
          <a:p>
            <a:pPr marL="457200" indent="-457200">
              <a:buAutoNum type="arabicParenR"/>
            </a:pPr>
            <a:r>
              <a:rPr lang="en-GB" dirty="0"/>
              <a:t>To analyse the causes of the Ionian Revolt and the war with Greece and Persia</a:t>
            </a:r>
          </a:p>
        </p:txBody>
      </p:sp>
      <p:sp>
        <p:nvSpPr>
          <p:cNvPr id="7" name="TextBox 6"/>
          <p:cNvSpPr txBox="1"/>
          <p:nvPr/>
        </p:nvSpPr>
        <p:spPr>
          <a:xfrm>
            <a:off x="957767" y="227360"/>
            <a:ext cx="6137271" cy="1200329"/>
          </a:xfrm>
          <a:prstGeom prst="rect">
            <a:avLst/>
          </a:prstGeom>
          <a:noFill/>
        </p:spPr>
        <p:txBody>
          <a:bodyPr wrap="square" rtlCol="0">
            <a:spAutoFit/>
          </a:bodyPr>
          <a:lstStyle/>
          <a:p>
            <a:pPr algn="ctr"/>
            <a:r>
              <a:rPr lang="en-GB" sz="3200" b="1" u="sng" dirty="0"/>
              <a:t>Title: </a:t>
            </a:r>
            <a:r>
              <a:rPr lang="en-GB" sz="3600" b="1" u="sng" dirty="0"/>
              <a:t>Causes of the Ionian Revolt 499-494BC</a:t>
            </a:r>
          </a:p>
        </p:txBody>
      </p:sp>
      <p:sp>
        <p:nvSpPr>
          <p:cNvPr id="20" name="TextBox 19"/>
          <p:cNvSpPr txBox="1"/>
          <p:nvPr/>
        </p:nvSpPr>
        <p:spPr>
          <a:xfrm>
            <a:off x="7095039" y="153954"/>
            <a:ext cx="1916614" cy="300082"/>
          </a:xfrm>
          <a:prstGeom prst="rect">
            <a:avLst/>
          </a:prstGeom>
          <a:noFill/>
        </p:spPr>
        <p:txBody>
          <a:bodyPr wrap="square" rtlCol="0">
            <a:spAutoFit/>
          </a:bodyPr>
          <a:lstStyle/>
          <a:p>
            <a:pPr algn="r"/>
            <a:fld id="{3C3CF9CA-01E0-44F4-86AE-C98869E16A83}" type="datetime4">
              <a:rPr lang="en-GB" sz="1350" b="1" u="sng">
                <a:latin typeface="Century Gothic" panose="020B0502020202020204" pitchFamily="34" charset="0"/>
              </a:rPr>
              <a:t>February 27, 2020</a:t>
            </a:fld>
            <a:endParaRPr lang="en-GB" sz="591" b="1" u="sng" dirty="0">
              <a:latin typeface="Century Gothic" panose="020B0502020202020204" pitchFamily="34" charset="0"/>
            </a:endParaRPr>
          </a:p>
        </p:txBody>
      </p:sp>
      <p:sp>
        <p:nvSpPr>
          <p:cNvPr id="19" name="TextBox 18"/>
          <p:cNvSpPr txBox="1"/>
          <p:nvPr/>
        </p:nvSpPr>
        <p:spPr>
          <a:xfrm>
            <a:off x="5878729" y="1262123"/>
            <a:ext cx="3132924"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What caused the Ionian revolt to start?</a:t>
            </a:r>
            <a:endParaRPr lang="en-GB" sz="1600" dirty="0">
              <a:solidFill>
                <a:prstClr val="black"/>
              </a:solidFill>
              <a:latin typeface="Calibri" panose="020F0502020204030204"/>
              <a:cs typeface="Arial" panose="020B0604020202020204" pitchFamily="34" charset="0"/>
            </a:endParaRPr>
          </a:p>
        </p:txBody>
      </p:sp>
      <p:pic>
        <p:nvPicPr>
          <p:cNvPr id="15" name="Picture 6"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1555" y="2286000"/>
            <a:ext cx="5831461" cy="3210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1820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512" y="0"/>
            <a:ext cx="7772400" cy="592428"/>
          </a:xfrm>
          <a:prstGeom prst="rect">
            <a:avLst/>
          </a:prstGeom>
        </p:spPr>
        <p:txBody>
          <a:bodyPr anchor="ctr">
            <a:normAutofit/>
          </a:bodyPr>
          <a:lstStyle/>
          <a:p>
            <a:pPr>
              <a:defRPr/>
            </a:pPr>
            <a:r>
              <a:rPr lang="en-US" sz="2800" b="1" u="sng" dirty="0" smtClean="0">
                <a:solidFill>
                  <a:srgbClr val="FF0000"/>
                </a:solidFill>
                <a:latin typeface="Arial" pitchFamily="34" charset="0"/>
                <a:ea typeface="+mj-ea"/>
                <a:cs typeface="Arial" pitchFamily="34" charset="0"/>
              </a:rPr>
              <a:t>The Ionian Revolt – how and why?</a:t>
            </a:r>
            <a:endParaRPr lang="en-US" sz="2800" b="1" u="sng" dirty="0">
              <a:solidFill>
                <a:srgbClr val="FF0000"/>
              </a:solidFill>
              <a:latin typeface="Arial" pitchFamily="34" charset="0"/>
              <a:ea typeface="+mj-ea"/>
              <a:cs typeface="Arial" pitchFamily="34" charset="0"/>
            </a:endParaRPr>
          </a:p>
        </p:txBody>
      </p:sp>
      <p:sp>
        <p:nvSpPr>
          <p:cNvPr id="16387" name="Rectangle 2"/>
          <p:cNvSpPr>
            <a:spLocks noChangeArrowheads="1"/>
          </p:cNvSpPr>
          <p:nvPr/>
        </p:nvSpPr>
        <p:spPr bwMode="auto">
          <a:xfrm>
            <a:off x="111616" y="592428"/>
            <a:ext cx="887783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lvl="1" indent="-342900" algn="just" eaLnBrk="1" hangingPunct="1">
              <a:buFont typeface="Arial" panose="020B0604020202020204" pitchFamily="34" charset="0"/>
              <a:buChar char="•"/>
            </a:pPr>
            <a:r>
              <a:rPr lang="en-GB" altLang="en-US" dirty="0" smtClean="0">
                <a:solidFill>
                  <a:srgbClr val="000000"/>
                </a:solidFill>
                <a:latin typeface="+mn-lt"/>
              </a:rPr>
              <a:t>The </a:t>
            </a:r>
            <a:r>
              <a:rPr lang="en-GB" altLang="en-US" dirty="0">
                <a:solidFill>
                  <a:srgbClr val="000000"/>
                </a:solidFill>
                <a:latin typeface="+mn-lt"/>
              </a:rPr>
              <a:t>Ionian Revolt (499-493 BC) was a major uprising of the Greek cities of Asia Minor against Persian rule, and is said to have either delayed an inevitable </a:t>
            </a:r>
            <a:r>
              <a:rPr lang="en-GB" altLang="en-US" dirty="0" smtClean="0">
                <a:solidFill>
                  <a:srgbClr val="000000"/>
                </a:solidFill>
                <a:latin typeface="+mn-lt"/>
              </a:rPr>
              <a:t>Persian </a:t>
            </a:r>
            <a:r>
              <a:rPr lang="en-GB" altLang="en-US" dirty="0">
                <a:solidFill>
                  <a:srgbClr val="000000"/>
                </a:solidFill>
                <a:latin typeface="+mn-lt"/>
              </a:rPr>
              <a:t>invasion of mainland Greece, or made that invasion more likely (Greco-Persian Wars).</a:t>
            </a:r>
          </a:p>
          <a:p>
            <a:pPr marL="342900" lvl="1" indent="-342900" algn="just" eaLnBrk="1" hangingPunct="1">
              <a:buFont typeface="Arial" panose="020B0604020202020204" pitchFamily="34" charset="0"/>
              <a:buChar char="•"/>
            </a:pPr>
            <a:endParaRPr lang="en-GB" altLang="en-US" dirty="0">
              <a:solidFill>
                <a:srgbClr val="000000"/>
              </a:solidFill>
              <a:latin typeface="+mn-lt"/>
            </a:endParaRPr>
          </a:p>
          <a:p>
            <a:pPr marL="342900" lvl="1" indent="-342900" algn="just" eaLnBrk="1" hangingPunct="1">
              <a:buFont typeface="Arial" panose="020B0604020202020204" pitchFamily="34" charset="0"/>
              <a:buChar char="•"/>
            </a:pPr>
            <a:r>
              <a:rPr lang="en-GB" altLang="en-US" dirty="0">
                <a:solidFill>
                  <a:srgbClr val="000000"/>
                </a:solidFill>
                <a:latin typeface="+mn-lt"/>
              </a:rPr>
              <a:t>The Greek cities of Ionian and Aeolia on the coast of Asia Minor had fallen into Persian hands in the aftermath of the Persian Conquest of Lydia (547-6 BC). The Persians first crossed into Europe in around 513 BC when Darius launched a </a:t>
            </a:r>
            <a:r>
              <a:rPr lang="en-GB" altLang="en-US" dirty="0" smtClean="0">
                <a:solidFill>
                  <a:srgbClr val="000000"/>
                </a:solidFill>
                <a:latin typeface="+mn-lt"/>
              </a:rPr>
              <a:t>fairly unsuccessful campaign against the Scythian nomads north of the Danube. This was followed by the conquest of parts of Thrace in 512-5122, giving the Persians a foothold in Europe, and threatening the Greek grain trade routes into the Black Sea. </a:t>
            </a:r>
            <a:endParaRPr lang="en-GB" altLang="en-US" dirty="0">
              <a:solidFill>
                <a:srgbClr val="000000"/>
              </a:solidFill>
              <a:latin typeface="+mn-lt"/>
            </a:endParaRPr>
          </a:p>
        </p:txBody>
      </p:sp>
      <p:pic>
        <p:nvPicPr>
          <p:cNvPr id="16388" name="Picture 7" descr="PersianEmpire03"/>
          <p:cNvPicPr>
            <a:picLocks noChangeAspect="1" noChangeArrowheads="1"/>
          </p:cNvPicPr>
          <p:nvPr/>
        </p:nvPicPr>
        <p:blipFill rotWithShape="1">
          <a:blip r:embed="rId2">
            <a:extLst>
              <a:ext uri="{28A0092B-C50C-407E-A947-70E740481C1C}">
                <a14:useLocalDpi xmlns:a14="http://schemas.microsoft.com/office/drawing/2010/main" val="0"/>
              </a:ext>
            </a:extLst>
          </a:blip>
          <a:srcRect r="43446"/>
          <a:stretch/>
        </p:blipFill>
        <p:spPr bwMode="auto">
          <a:xfrm>
            <a:off x="4082603" y="3607529"/>
            <a:ext cx="4906850" cy="311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1617" y="3454750"/>
            <a:ext cx="3842198" cy="3139321"/>
          </a:xfrm>
          <a:prstGeom prst="rect">
            <a:avLst/>
          </a:prstGeom>
          <a:noFill/>
        </p:spPr>
        <p:txBody>
          <a:bodyPr wrap="square" rtlCol="0">
            <a:spAutoFit/>
          </a:bodyPr>
          <a:lstStyle/>
          <a:p>
            <a:pPr marL="285750" lvl="1" indent="-285750">
              <a:buFont typeface="Arial" panose="020B0604020202020204" pitchFamily="34" charset="0"/>
              <a:buChar char="•"/>
            </a:pPr>
            <a:r>
              <a:rPr lang="en-GB" altLang="en-US" dirty="0">
                <a:solidFill>
                  <a:srgbClr val="000000"/>
                </a:solidFill>
              </a:rPr>
              <a:t>The obvious next target for Persian attack were the cities of mainland Greece, but the Ionian Revolt came first, and gave the Persians a convincing reason for their invasion</a:t>
            </a:r>
            <a:r>
              <a:rPr lang="en-GB" altLang="en-US" dirty="0" smtClean="0">
                <a:solidFill>
                  <a:srgbClr val="000000"/>
                </a:solidFill>
              </a:rPr>
              <a:t>.</a:t>
            </a:r>
          </a:p>
          <a:p>
            <a:pPr marL="0" lvl="1"/>
            <a:endParaRPr lang="en-GB" altLang="en-US" dirty="0">
              <a:solidFill>
                <a:srgbClr val="000000"/>
              </a:solidFill>
            </a:endParaRPr>
          </a:p>
          <a:p>
            <a:pPr marL="285750" indent="-285750">
              <a:buFont typeface="Arial" panose="020B0604020202020204" pitchFamily="34" charset="0"/>
              <a:buChar char="•"/>
            </a:pPr>
            <a:r>
              <a:rPr lang="en-GB" dirty="0" smtClean="0"/>
              <a:t>Our </a:t>
            </a:r>
            <a:r>
              <a:rPr lang="en-GB" dirty="0"/>
              <a:t>only major literary source for the revolt is Herodotus, and his account doesn't allow us to be entirely sure about the dates of events within the revolt.</a:t>
            </a:r>
          </a:p>
        </p:txBody>
      </p:sp>
      <p:sp>
        <p:nvSpPr>
          <p:cNvPr id="3" name="Oval 2"/>
          <p:cNvSpPr/>
          <p:nvPr/>
        </p:nvSpPr>
        <p:spPr>
          <a:xfrm>
            <a:off x="3870102" y="3454750"/>
            <a:ext cx="2601532" cy="1840234"/>
          </a:xfrm>
          <a:prstGeom prst="ellipse">
            <a:avLst/>
          </a:prstGeom>
          <a:noFill/>
          <a:ln w="57150" cap="flat" cmpd="sng" algn="ctr">
            <a:solidFill>
              <a:srgbClr val="0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spTree>
    <p:extLst>
      <p:ext uri="{BB962C8B-B14F-4D97-AF65-F5344CB8AC3E}">
        <p14:creationId xmlns:p14="http://schemas.microsoft.com/office/powerpoint/2010/main" val="32011553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fade">
                                      <p:cBhvr>
                                        <p:cTn id="7" dur="5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a:stretch>
            <a:fillRect/>
          </a:stretch>
        </p:blipFill>
        <p:spPr>
          <a:xfrm>
            <a:off x="0" y="0"/>
            <a:ext cx="9128350" cy="6858000"/>
          </a:xfrm>
          <a:prstGeom prst="rect">
            <a:avLst/>
          </a:prstGeom>
        </p:spPr>
      </p:pic>
    </p:spTree>
    <p:extLst>
      <p:ext uri="{BB962C8B-B14F-4D97-AF65-F5344CB8AC3E}">
        <p14:creationId xmlns:p14="http://schemas.microsoft.com/office/powerpoint/2010/main" val="41438028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82580"/>
          </a:xfrm>
        </p:spPr>
        <p:txBody>
          <a:bodyPr>
            <a:noAutofit/>
          </a:bodyPr>
          <a:lstStyle/>
          <a:p>
            <a:r>
              <a:rPr lang="en-GB" sz="4800" b="1" u="sng" dirty="0" smtClean="0">
                <a:solidFill>
                  <a:srgbClr val="FF0000"/>
                </a:solidFill>
              </a:rPr>
              <a:t>Task 2 – Causes of the Ionian Revolt</a:t>
            </a:r>
            <a:endParaRPr lang="en-GB" sz="4800" b="1" u="sng" dirty="0">
              <a:solidFill>
                <a:srgbClr val="FF0000"/>
              </a:solidFill>
            </a:endParaRPr>
          </a:p>
        </p:txBody>
      </p:sp>
      <p:sp>
        <p:nvSpPr>
          <p:cNvPr id="3" name="Content Placeholder 2"/>
          <p:cNvSpPr>
            <a:spLocks noGrp="1"/>
          </p:cNvSpPr>
          <p:nvPr>
            <p:ph idx="1"/>
          </p:nvPr>
        </p:nvSpPr>
        <p:spPr>
          <a:xfrm>
            <a:off x="160983" y="698967"/>
            <a:ext cx="8770513" cy="4566736"/>
          </a:xfrm>
        </p:spPr>
        <p:txBody>
          <a:bodyPr>
            <a:normAutofit/>
          </a:bodyPr>
          <a:lstStyle/>
          <a:p>
            <a:pPr marL="0" indent="0" algn="just">
              <a:buNone/>
            </a:pPr>
            <a:r>
              <a:rPr lang="en-GB" sz="2000" dirty="0" smtClean="0"/>
              <a:t>He’s not actually taking any new land with the Ionian Revolt, simply putting down a rebellion. This is a topic which could easily come up in your exams, either as a question on its own or as part of an essay, SO YOU NEED TO KNOW THE EVENTS BACKWARDS!</a:t>
            </a:r>
          </a:p>
        </p:txBody>
      </p:sp>
      <p:sp>
        <p:nvSpPr>
          <p:cNvPr id="4" name="Rectangle 3"/>
          <p:cNvSpPr/>
          <p:nvPr/>
        </p:nvSpPr>
        <p:spPr>
          <a:xfrm>
            <a:off x="90147" y="1985555"/>
            <a:ext cx="7096260" cy="2831595"/>
          </a:xfrm>
          <a:prstGeom prst="rect">
            <a:avLst/>
          </a:prstGeom>
          <a:solidFill>
            <a:schemeClr val="accent2">
              <a:lumMod val="20000"/>
              <a:lumOff val="80000"/>
            </a:schemeClr>
          </a:solidFill>
          <a:ln w="38100">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a:t>TASK</a:t>
            </a:r>
            <a:r>
              <a:rPr lang="en-GB" sz="2000" dirty="0"/>
              <a:t>: Using </a:t>
            </a:r>
            <a:r>
              <a:rPr lang="en-GB" sz="2000" dirty="0" smtClean="0"/>
              <a:t>p.43 </a:t>
            </a:r>
            <a:r>
              <a:rPr lang="en-GB" sz="2000" dirty="0"/>
              <a:t>of the textbook, </a:t>
            </a:r>
            <a:r>
              <a:rPr lang="en-GB" sz="2000" dirty="0" smtClean="0"/>
              <a:t>fill in the flow diagram to explain the causes of the Ionian Revolt in 499BC.</a:t>
            </a:r>
          </a:p>
          <a:p>
            <a:pPr algn="ctr"/>
            <a:endParaRPr lang="en-GB" dirty="0" smtClean="0"/>
          </a:p>
          <a:p>
            <a:pPr algn="ctr"/>
            <a:r>
              <a:rPr lang="en-GB" u="sng" dirty="0" smtClean="0"/>
              <a:t>Your flow chart should include</a:t>
            </a:r>
            <a:r>
              <a:rPr lang="en-GB" dirty="0" smtClean="0"/>
              <a:t>;</a:t>
            </a:r>
          </a:p>
          <a:p>
            <a:pPr marL="285750" indent="-285750" algn="ctr">
              <a:buFont typeface="Arial" panose="020B0604020202020204" pitchFamily="34" charset="0"/>
              <a:buChar char="•"/>
            </a:pPr>
            <a:r>
              <a:rPr lang="en-GB" dirty="0" smtClean="0"/>
              <a:t>Cyrus conquering the area</a:t>
            </a:r>
          </a:p>
          <a:p>
            <a:pPr marL="285750" indent="-285750" algn="ctr">
              <a:buFont typeface="Arial" panose="020B0604020202020204" pitchFamily="34" charset="0"/>
              <a:buChar char="•"/>
            </a:pPr>
            <a:r>
              <a:rPr lang="en-GB" dirty="0" smtClean="0"/>
              <a:t>Ionians being unhappy, but ignored by the Persians</a:t>
            </a:r>
          </a:p>
          <a:p>
            <a:pPr marL="285750" indent="-285750" algn="ctr">
              <a:buFont typeface="Arial" panose="020B0604020202020204" pitchFamily="34" charset="0"/>
              <a:buChar char="•"/>
            </a:pPr>
            <a:r>
              <a:rPr lang="en-GB" dirty="0" smtClean="0"/>
              <a:t>Aristagoras being the Tyrant of the area</a:t>
            </a:r>
          </a:p>
          <a:p>
            <a:pPr marL="285750" indent="-285750" algn="ctr">
              <a:buFont typeface="Arial" panose="020B0604020202020204" pitchFamily="34" charset="0"/>
              <a:buChar char="•"/>
            </a:pPr>
            <a:r>
              <a:rPr lang="en-GB" dirty="0" smtClean="0"/>
              <a:t>Aristagoras leading an expedition against Naxos</a:t>
            </a:r>
          </a:p>
          <a:p>
            <a:pPr marL="285750" indent="-285750" algn="ctr">
              <a:buFont typeface="Arial" panose="020B0604020202020204" pitchFamily="34" charset="0"/>
              <a:buChar char="•"/>
            </a:pPr>
            <a:r>
              <a:rPr lang="en-GB" dirty="0" smtClean="0"/>
              <a:t>That going wrong and his drastic response!</a:t>
            </a:r>
            <a:endParaRPr lang="en-GB" dirty="0"/>
          </a:p>
        </p:txBody>
      </p:sp>
      <p:sp>
        <p:nvSpPr>
          <p:cNvPr id="5" name="Rectangle 4"/>
          <p:cNvSpPr/>
          <p:nvPr/>
        </p:nvSpPr>
        <p:spPr>
          <a:xfrm>
            <a:off x="7340956" y="2042631"/>
            <a:ext cx="1661373" cy="2717441"/>
          </a:xfrm>
          <a:prstGeom prst="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b="1" u="sng" dirty="0" smtClean="0"/>
              <a:t>NEED MORE INFO?</a:t>
            </a:r>
            <a:r>
              <a:rPr lang="en-GB" dirty="0" smtClean="0"/>
              <a:t>:</a:t>
            </a:r>
          </a:p>
          <a:p>
            <a:pPr algn="ctr"/>
            <a:r>
              <a:rPr lang="en-GB" dirty="0" smtClean="0"/>
              <a:t>Use the online article to develop and deepen your notes on the Ionian Revolt!</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774103770"/>
              </p:ext>
            </p:extLst>
          </p:nvPr>
        </p:nvGraphicFramePr>
        <p:xfrm>
          <a:off x="90148" y="4952920"/>
          <a:ext cx="8912181" cy="1681480"/>
        </p:xfrm>
        <a:graphic>
          <a:graphicData uri="http://schemas.openxmlformats.org/drawingml/2006/table">
            <a:tbl>
              <a:tblPr firstRow="1" bandRow="1">
                <a:tableStyleId>{93296810-A885-4BE3-A3E7-6D5BEEA58F35}</a:tableStyleId>
              </a:tblPr>
              <a:tblGrid>
                <a:gridCol w="2970727">
                  <a:extLst>
                    <a:ext uri="{9D8B030D-6E8A-4147-A177-3AD203B41FA5}">
                      <a16:colId xmlns="" xmlns:a16="http://schemas.microsoft.com/office/drawing/2014/main" val="3039998179"/>
                    </a:ext>
                  </a:extLst>
                </a:gridCol>
                <a:gridCol w="2970727">
                  <a:extLst>
                    <a:ext uri="{9D8B030D-6E8A-4147-A177-3AD203B41FA5}">
                      <a16:colId xmlns="" xmlns:a16="http://schemas.microsoft.com/office/drawing/2014/main" val="2485153164"/>
                    </a:ext>
                  </a:extLst>
                </a:gridCol>
                <a:gridCol w="2970727">
                  <a:extLst>
                    <a:ext uri="{9D8B030D-6E8A-4147-A177-3AD203B41FA5}">
                      <a16:colId xmlns="" xmlns:a16="http://schemas.microsoft.com/office/drawing/2014/main" val="3678675276"/>
                    </a:ext>
                  </a:extLst>
                </a:gridCol>
              </a:tblGrid>
              <a:tr h="370840">
                <a:tc>
                  <a:txBody>
                    <a:bodyPr/>
                    <a:lstStyle/>
                    <a:p>
                      <a:pPr algn="ctr"/>
                      <a:r>
                        <a:rPr lang="en-GB" dirty="0" smtClean="0"/>
                        <a:t>CHALLENGE</a:t>
                      </a:r>
                      <a:endParaRPr lang="en-GB" dirty="0"/>
                    </a:p>
                  </a:txBody>
                  <a:tcPr/>
                </a:tc>
                <a:tc>
                  <a:txBody>
                    <a:bodyPr/>
                    <a:lstStyle/>
                    <a:p>
                      <a:pPr algn="ctr"/>
                      <a:r>
                        <a:rPr lang="en-GB" dirty="0" smtClean="0"/>
                        <a:t>CORE</a:t>
                      </a:r>
                      <a:endParaRPr lang="en-GB" dirty="0"/>
                    </a:p>
                  </a:txBody>
                  <a:tcPr/>
                </a:tc>
                <a:tc>
                  <a:txBody>
                    <a:bodyPr/>
                    <a:lstStyle/>
                    <a:p>
                      <a:pPr algn="ctr"/>
                      <a:r>
                        <a:rPr lang="en-GB" dirty="0" smtClean="0"/>
                        <a:t>FOUNDATION</a:t>
                      </a:r>
                      <a:endParaRPr lang="en-GB" dirty="0"/>
                    </a:p>
                  </a:txBody>
                  <a:tcPr/>
                </a:tc>
                <a:extLst>
                  <a:ext uri="{0D108BD9-81ED-4DB2-BD59-A6C34878D82A}">
                    <a16:rowId xmlns="" xmlns:a16="http://schemas.microsoft.com/office/drawing/2014/main" val="155051739"/>
                  </a:ext>
                </a:extLst>
              </a:tr>
              <a:tr h="370840">
                <a:tc>
                  <a:txBody>
                    <a:bodyPr/>
                    <a:lstStyle/>
                    <a:p>
                      <a:r>
                        <a:rPr lang="en-GB" sz="1600" dirty="0" smtClean="0"/>
                        <a:t>To</a:t>
                      </a:r>
                      <a:r>
                        <a:rPr lang="en-GB" sz="1600" baseline="0" dirty="0" smtClean="0"/>
                        <a:t> what extent did Darius face more serious rebellion during his reign, than any other Persian King?</a:t>
                      </a:r>
                      <a:endParaRPr lang="en-GB" sz="1600" dirty="0"/>
                    </a:p>
                  </a:txBody>
                  <a:tcPr/>
                </a:tc>
                <a:tc>
                  <a:txBody>
                    <a:bodyPr/>
                    <a:lstStyle/>
                    <a:p>
                      <a:r>
                        <a:rPr lang="en-GB" sz="1600" dirty="0" smtClean="0"/>
                        <a:t>Identify</a:t>
                      </a:r>
                      <a:r>
                        <a:rPr lang="en-GB" sz="1600" baseline="0" dirty="0" smtClean="0"/>
                        <a:t> and explain 3 factors that lead to the start of the Ionian Revolt.</a:t>
                      </a:r>
                    </a:p>
                    <a:p>
                      <a:r>
                        <a:rPr lang="en-GB" sz="1600" baseline="0" dirty="0" smtClean="0"/>
                        <a:t>Explain which you consider to be the most significant.</a:t>
                      </a:r>
                      <a:endParaRPr lang="en-GB" sz="1600" dirty="0"/>
                    </a:p>
                  </a:txBody>
                  <a:tcPr/>
                </a:tc>
                <a:tc>
                  <a:txBody>
                    <a:bodyPr/>
                    <a:lstStyle/>
                    <a:p>
                      <a:r>
                        <a:rPr lang="en-GB" sz="1600" dirty="0" smtClean="0"/>
                        <a:t>Explain why the Ionian revolt began.</a:t>
                      </a:r>
                      <a:endParaRPr lang="en-GB" sz="1600" dirty="0"/>
                    </a:p>
                  </a:txBody>
                  <a:tcPr/>
                </a:tc>
                <a:extLst>
                  <a:ext uri="{0D108BD9-81ED-4DB2-BD59-A6C34878D82A}">
                    <a16:rowId xmlns="" xmlns:a16="http://schemas.microsoft.com/office/drawing/2014/main" val="1721311769"/>
                  </a:ext>
                </a:extLst>
              </a:tr>
            </a:tbl>
          </a:graphicData>
        </a:graphic>
      </p:graphicFrame>
    </p:spTree>
    <p:extLst>
      <p:ext uri="{BB962C8B-B14F-4D97-AF65-F5344CB8AC3E}">
        <p14:creationId xmlns:p14="http://schemas.microsoft.com/office/powerpoint/2010/main" val="30218430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Rectangle 1"/>
          <p:cNvSpPr>
            <a:spLocks noChangeArrowheads="1"/>
          </p:cNvSpPr>
          <p:nvPr/>
        </p:nvSpPr>
        <p:spPr bwMode="auto">
          <a:xfrm>
            <a:off x="218049" y="1247990"/>
            <a:ext cx="8707902" cy="55066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8887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000" b="0" i="0" u="none" strike="noStrike" cap="none" normalizeH="0" baseline="0" dirty="0" smtClean="0">
                <a:ln>
                  <a:noFill/>
                </a:ln>
                <a:solidFill>
                  <a:srgbClr val="222222"/>
                </a:solidFill>
                <a:effectLst/>
                <a:latin typeface="proximova"/>
              </a:rPr>
              <a:t>The Ionian Revolt</a:t>
            </a:r>
            <a:endParaRPr lang="en-US" altLang="en-US" sz="14400" dirty="0">
              <a:solidFill>
                <a:srgbClr val="222222"/>
              </a:solidFill>
              <a:latin typeface="proximov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222222"/>
                </a:solidFill>
                <a:effectLst/>
                <a:latin typeface="proximova"/>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222222"/>
                </a:solidFill>
                <a:effectLst/>
                <a:latin typeface="proximova"/>
              </a:rPr>
              <a:t>About 2500 years ago, the Persian Empire was expanding through Asia and into Asia Minor (the area between the Black and Mediterranean Seas) and taking control of the eastern world. A Persian ruler was installed over every city-state that they conquered. It was this action that eventually provoked the Ionian revolt which marked the beginning of the long confrontation between the Greek and Persian empires.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0" i="0" u="none" strike="noStrike" cap="none" normalizeH="0" baseline="0" dirty="0" smtClean="0">
              <a:ln>
                <a:noFill/>
              </a:ln>
              <a:solidFill>
                <a:srgbClr val="222222"/>
              </a:solidFill>
              <a:effectLst/>
              <a:latin typeface="proximov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222222"/>
                </a:solidFill>
                <a:effectLst/>
                <a:latin typeface="proximova"/>
              </a:rPr>
              <a:t>About BC 550, Cyrus I, emperor of Persia, conquered the territory of Ionia (the west coast of Modern Turkey). For all of their advances in science and mathematics, these well-established city-states seemed the most prominent in Greece. The people of Ionia, were discontent with their new, dictatorial rulers. The Persian rulers knew the feelings of the populace, but did little to alleviate the hostilities. Around BC 500, </a:t>
            </a:r>
            <a:r>
              <a:rPr kumimoji="0" lang="en-US" altLang="en-US" sz="1500" b="0" i="0" u="none" strike="noStrike" cap="none" normalizeH="0" baseline="0" dirty="0" err="1" smtClean="0">
                <a:ln>
                  <a:noFill/>
                </a:ln>
                <a:solidFill>
                  <a:srgbClr val="222222"/>
                </a:solidFill>
                <a:effectLst/>
                <a:latin typeface="proximova"/>
              </a:rPr>
              <a:t>Artaphrenes</a:t>
            </a:r>
            <a:r>
              <a:rPr kumimoji="0" lang="en-US" altLang="en-US" sz="1500" b="0" i="0" u="none" strike="noStrike" cap="none" normalizeH="0" baseline="0" dirty="0" smtClean="0">
                <a:ln>
                  <a:noFill/>
                </a:ln>
                <a:solidFill>
                  <a:srgbClr val="222222"/>
                </a:solidFill>
                <a:effectLst/>
                <a:latin typeface="proximova"/>
              </a:rPr>
              <a:t>, ruler of the western capital of Persia (Sardis) met with other leaders of Ionia. Seeing that many of them were anxious for gains in power and land, he made them agree not to attack each other. </a:t>
            </a:r>
            <a:r>
              <a:rPr kumimoji="0" lang="en-US" altLang="en-US" sz="1500" b="0" i="0" u="none" strike="noStrike" cap="none" normalizeH="0" baseline="0" dirty="0" err="1" smtClean="0">
                <a:ln>
                  <a:noFill/>
                </a:ln>
                <a:solidFill>
                  <a:srgbClr val="222222"/>
                </a:solidFill>
                <a:effectLst/>
                <a:latin typeface="proximova"/>
              </a:rPr>
              <a:t>Artaphrenes</a:t>
            </a:r>
            <a:r>
              <a:rPr kumimoji="0" lang="en-US" altLang="en-US" sz="1500" b="0" i="0" u="none" strike="noStrike" cap="none" normalizeH="0" baseline="0" dirty="0" smtClean="0">
                <a:ln>
                  <a:noFill/>
                </a:ln>
                <a:solidFill>
                  <a:srgbClr val="222222"/>
                </a:solidFill>
                <a:effectLst/>
                <a:latin typeface="proximova"/>
              </a:rPr>
              <a:t> knew that internal conflict could result in disintegration of the empire.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0" i="0" u="none" strike="noStrike" cap="none" normalizeH="0" baseline="0" dirty="0" smtClean="0">
              <a:ln>
                <a:noFill/>
              </a:ln>
              <a:solidFill>
                <a:srgbClr val="222222"/>
              </a:solidFill>
              <a:effectLst/>
              <a:latin typeface="proximov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222222"/>
                </a:solidFill>
                <a:effectLst/>
                <a:latin typeface="proximova"/>
              </a:rPr>
              <a:t>In BC 499, Aristagoras, the ruler of the Ionian city Miletus, yearned to control the city of Naxos. He tried to gain help from surrounding cities but failed. Fearing punishment from Darius I (Persian Emperor from BC 521-486) or </a:t>
            </a:r>
            <a:r>
              <a:rPr kumimoji="0" lang="en-US" altLang="en-US" sz="1500" b="0" i="0" u="none" strike="noStrike" cap="none" normalizeH="0" baseline="0" dirty="0" err="1" smtClean="0">
                <a:ln>
                  <a:noFill/>
                </a:ln>
                <a:solidFill>
                  <a:srgbClr val="222222"/>
                </a:solidFill>
                <a:effectLst/>
                <a:latin typeface="proximova"/>
              </a:rPr>
              <a:t>Artaphrenes</a:t>
            </a:r>
            <a:r>
              <a:rPr kumimoji="0" lang="en-US" altLang="en-US" sz="1500" b="0" i="0" u="none" strike="noStrike" cap="none" normalizeH="0" baseline="0" dirty="0" smtClean="0">
                <a:ln>
                  <a:noFill/>
                </a:ln>
                <a:solidFill>
                  <a:srgbClr val="222222"/>
                </a:solidFill>
                <a:effectLst/>
                <a:latin typeface="proximova"/>
              </a:rPr>
              <a:t>, for breaking the agreement, he incited a rebellion. Aristagoras encouraged the Ionians to remove their leaders. In response, many cities in the area rebelled and ousted their Persian rulers. Knowing that it would not be long until Darius retaliated, Aristagoras</a:t>
            </a:r>
            <a:r>
              <a:rPr kumimoji="0" lang="en-US" altLang="en-US" sz="1500" b="0" i="0" u="none" strike="noStrike" cap="none" normalizeH="0" dirty="0" smtClean="0">
                <a:ln>
                  <a:noFill/>
                </a:ln>
                <a:solidFill>
                  <a:srgbClr val="222222"/>
                </a:solidFill>
                <a:effectLst/>
                <a:latin typeface="proximova"/>
              </a:rPr>
              <a:t> began to reach out for support in Greece…</a:t>
            </a:r>
            <a:endParaRPr kumimoji="0" lang="en-US" altLang="en-US" sz="1500" b="0" i="0" u="none" strike="noStrike" cap="none" normalizeH="0" baseline="0" dirty="0" smtClean="0">
              <a:ln>
                <a:noFill/>
              </a:ln>
              <a:solidFill>
                <a:srgbClr val="222222"/>
              </a:solidFill>
              <a:effectLst/>
              <a:latin typeface="proximova"/>
            </a:endParaRPr>
          </a:p>
        </p:txBody>
      </p:sp>
      <p:pic>
        <p:nvPicPr>
          <p:cNvPr id="1026" name="Picture 2" descr="https://ehistory.osu.edu/sites/default/files/styles/large/public/field/image/67.jpg?itok=M8qqSsw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233" y="172134"/>
            <a:ext cx="1688416" cy="18588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6260987" y="377452"/>
            <a:ext cx="2629795" cy="1448173"/>
          </a:xfrm>
          <a:prstGeom prst="rect">
            <a:avLst/>
          </a:prstGeom>
        </p:spPr>
      </p:pic>
    </p:spTree>
    <p:extLst>
      <p:ext uri="{BB962C8B-B14F-4D97-AF65-F5344CB8AC3E}">
        <p14:creationId xmlns:p14="http://schemas.microsoft.com/office/powerpoint/2010/main" val="31256255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Rectangle 1"/>
          <p:cNvSpPr>
            <a:spLocks noChangeArrowheads="1"/>
          </p:cNvSpPr>
          <p:nvPr/>
        </p:nvSpPr>
        <p:spPr bwMode="auto">
          <a:xfrm>
            <a:off x="126608" y="82566"/>
            <a:ext cx="9017391" cy="67069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8887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222222"/>
                </a:solidFill>
                <a:effectLst/>
                <a:latin typeface="proximova"/>
              </a:rPr>
              <a:t>The Ionian Revolt</a:t>
            </a:r>
            <a:endParaRPr lang="en-US" altLang="en-US" sz="9600" dirty="0">
              <a:solidFill>
                <a:srgbClr val="222222"/>
              </a:solidFill>
              <a:latin typeface="proximov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222222"/>
                </a:solidFill>
                <a:effectLst/>
                <a:latin typeface="proximova"/>
              </a:rPr>
              <a:t>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300" b="0" i="0" u="none" strike="noStrike" cap="none" normalizeH="0" baseline="0" dirty="0" smtClean="0">
                <a:ln>
                  <a:noFill/>
                </a:ln>
                <a:solidFill>
                  <a:srgbClr val="222222"/>
                </a:solidFill>
                <a:effectLst/>
                <a:latin typeface="proximova"/>
              </a:rPr>
              <a:t>About 2500 years ago, the Persian Empire was expanding through Asia and into Asia Minor (the area between the Black and Mediterranean Seas) and taking control of the eastern world. A Persian ruler was put into place in area that they conquered. It was this action that eventually caused the Ionian revolt.</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1300" b="0" i="0" u="none" strike="noStrike" cap="none" normalizeH="0" baseline="0" dirty="0" smtClean="0">
              <a:ln>
                <a:noFill/>
              </a:ln>
              <a:solidFill>
                <a:srgbClr val="222222"/>
              </a:solidFill>
              <a:effectLst/>
              <a:latin typeface="proximova"/>
            </a:endParaRPr>
          </a:p>
          <a:p>
            <a:pPr marL="0" marR="0" lvl="0" indent="0" algn="l" defTabSz="914400" rtl="0" eaLnBrk="0" fontAlgn="base" latinLnBrk="0" hangingPunct="0">
              <a:lnSpc>
                <a:spcPct val="150000"/>
              </a:lnSpc>
              <a:spcBef>
                <a:spcPct val="0"/>
              </a:spcBef>
              <a:spcAft>
                <a:spcPct val="0"/>
              </a:spcAft>
              <a:buClrTx/>
              <a:buSzTx/>
              <a:buFontTx/>
              <a:buNone/>
              <a:tabLst/>
            </a:pPr>
            <a:r>
              <a:rPr lang="en-US" altLang="en-US" sz="1300" dirty="0" smtClean="0">
                <a:solidFill>
                  <a:srgbClr val="222222"/>
                </a:solidFill>
                <a:latin typeface="proximova"/>
              </a:rPr>
              <a:t>In </a:t>
            </a:r>
            <a:r>
              <a:rPr kumimoji="0" lang="en-US" altLang="en-US" sz="1300" b="0" i="0" u="none" strike="noStrike" cap="none" normalizeH="0" baseline="0" dirty="0" smtClean="0">
                <a:ln>
                  <a:noFill/>
                </a:ln>
                <a:solidFill>
                  <a:srgbClr val="222222"/>
                </a:solidFill>
                <a:effectLst/>
                <a:latin typeface="proximova"/>
              </a:rPr>
              <a:t>550, Cyrus the</a:t>
            </a:r>
            <a:r>
              <a:rPr kumimoji="0" lang="en-US" altLang="en-US" sz="1300" b="0" i="0" u="none" strike="noStrike" cap="none" normalizeH="0" dirty="0" smtClean="0">
                <a:ln>
                  <a:noFill/>
                </a:ln>
                <a:solidFill>
                  <a:srgbClr val="222222"/>
                </a:solidFill>
                <a:effectLst/>
                <a:latin typeface="proximova"/>
              </a:rPr>
              <a:t> Great</a:t>
            </a:r>
            <a:r>
              <a:rPr kumimoji="0" lang="en-US" altLang="en-US" sz="1300" b="0" i="0" u="none" strike="noStrike" cap="none" normalizeH="0" baseline="0" dirty="0" smtClean="0">
                <a:ln>
                  <a:noFill/>
                </a:ln>
                <a:solidFill>
                  <a:srgbClr val="222222"/>
                </a:solidFill>
                <a:effectLst/>
                <a:latin typeface="proximova"/>
              </a:rPr>
              <a:t>, conquered the area of Ionia (the west coast of Modern Turkey). These areas were felt to be very developed because of their knowledge in science and mathematics. The people of Ionia, were unhappy with their new Persia rulers and satraps. The Persian rulers knew how the Ionians felt, but </a:t>
            </a:r>
            <a:r>
              <a:rPr lang="en-US" altLang="en-US" sz="1300" dirty="0" smtClean="0">
                <a:solidFill>
                  <a:srgbClr val="222222"/>
                </a:solidFill>
                <a:latin typeface="proximova"/>
              </a:rPr>
              <a:t>did almost nothing to make them feel happier about being in the empire.</a:t>
            </a:r>
            <a:r>
              <a:rPr kumimoji="0" lang="en-US" altLang="en-US" sz="1300" b="0" i="0" u="none" strike="noStrike" cap="none" normalizeH="0" baseline="0" dirty="0" smtClean="0">
                <a:ln>
                  <a:noFill/>
                </a:ln>
                <a:solidFill>
                  <a:srgbClr val="222222"/>
                </a:solidFill>
                <a:effectLst/>
                <a:latin typeface="proximova"/>
              </a:rPr>
              <a:t> </a:t>
            </a:r>
          </a:p>
          <a:p>
            <a:pPr marL="0" marR="0" lvl="0" indent="0" algn="l" defTabSz="914400" rtl="0" eaLnBrk="0" fontAlgn="base" latinLnBrk="0" hangingPunct="0">
              <a:lnSpc>
                <a:spcPct val="150000"/>
              </a:lnSpc>
              <a:spcBef>
                <a:spcPct val="0"/>
              </a:spcBef>
              <a:spcAft>
                <a:spcPct val="0"/>
              </a:spcAft>
              <a:buClrTx/>
              <a:buSzTx/>
              <a:buFontTx/>
              <a:buNone/>
              <a:tabLst/>
            </a:pPr>
            <a:endParaRPr lang="en-US" altLang="en-US" sz="1300" dirty="0">
              <a:solidFill>
                <a:srgbClr val="222222"/>
              </a:solidFill>
              <a:latin typeface="proximova"/>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300" b="0" i="0" u="none" strike="noStrike" cap="none" normalizeH="0" baseline="0" dirty="0" smtClean="0">
                <a:ln>
                  <a:noFill/>
                </a:ln>
                <a:solidFill>
                  <a:srgbClr val="222222"/>
                </a:solidFill>
                <a:effectLst/>
                <a:latin typeface="proximova"/>
              </a:rPr>
              <a:t>Around</a:t>
            </a:r>
            <a:r>
              <a:rPr kumimoji="0" lang="en-US" altLang="en-US" sz="1300" b="0" i="0" u="none" strike="noStrike" cap="none" normalizeH="0" dirty="0" smtClean="0">
                <a:ln>
                  <a:noFill/>
                </a:ln>
                <a:solidFill>
                  <a:srgbClr val="222222"/>
                </a:solidFill>
                <a:effectLst/>
                <a:latin typeface="proximova"/>
              </a:rPr>
              <a:t> </a:t>
            </a:r>
            <a:r>
              <a:rPr kumimoji="0" lang="en-US" altLang="en-US" sz="1300" b="0" i="0" u="none" strike="noStrike" cap="none" normalizeH="0" baseline="0" dirty="0" smtClean="0">
                <a:ln>
                  <a:noFill/>
                </a:ln>
                <a:solidFill>
                  <a:srgbClr val="222222"/>
                </a:solidFill>
                <a:effectLst/>
                <a:latin typeface="proximova"/>
              </a:rPr>
              <a:t>500, </a:t>
            </a:r>
            <a:r>
              <a:rPr kumimoji="0" lang="en-US" altLang="en-US" sz="1300" b="0" i="0" u="none" strike="noStrike" cap="none" normalizeH="0" baseline="0" dirty="0" err="1" smtClean="0">
                <a:ln>
                  <a:noFill/>
                </a:ln>
                <a:solidFill>
                  <a:srgbClr val="222222"/>
                </a:solidFill>
                <a:effectLst/>
                <a:latin typeface="proximova"/>
              </a:rPr>
              <a:t>Artaphrenes</a:t>
            </a:r>
            <a:r>
              <a:rPr kumimoji="0" lang="en-US" altLang="en-US" sz="1300" b="0" i="0" u="none" strike="noStrike" cap="none" normalizeH="0" baseline="0" dirty="0" smtClean="0">
                <a:ln>
                  <a:noFill/>
                </a:ln>
                <a:solidFill>
                  <a:srgbClr val="222222"/>
                </a:solidFill>
                <a:effectLst/>
                <a:latin typeface="proximova"/>
              </a:rPr>
              <a:t>, the Satrap of the area/</a:t>
            </a:r>
            <a:r>
              <a:rPr kumimoji="0" lang="en-US" altLang="en-US" sz="1300" b="0" i="0" u="none" strike="noStrike" cap="none" normalizeH="0" dirty="0" smtClean="0">
                <a:ln>
                  <a:noFill/>
                </a:ln>
                <a:solidFill>
                  <a:srgbClr val="222222"/>
                </a:solidFill>
                <a:effectLst/>
                <a:latin typeface="proximova"/>
              </a:rPr>
              <a:t> </a:t>
            </a:r>
            <a:r>
              <a:rPr kumimoji="0" lang="en-US" altLang="en-US" sz="1300" b="0" i="0" u="none" strike="noStrike" cap="none" normalizeH="0" baseline="0" dirty="0" smtClean="0">
                <a:ln>
                  <a:noFill/>
                </a:ln>
                <a:solidFill>
                  <a:srgbClr val="222222"/>
                </a:solidFill>
                <a:effectLst/>
                <a:latin typeface="proximova"/>
              </a:rPr>
              <a:t>the western capital of Persia (Sardis) met with other leaders of Ionia. Seeing that many of the local leaders (called tyrants)</a:t>
            </a:r>
            <a:r>
              <a:rPr kumimoji="0" lang="en-US" altLang="en-US" sz="1300" b="0" i="0" u="none" strike="noStrike" cap="none" normalizeH="0" dirty="0" smtClean="0">
                <a:ln>
                  <a:noFill/>
                </a:ln>
                <a:solidFill>
                  <a:srgbClr val="222222"/>
                </a:solidFill>
                <a:effectLst/>
                <a:latin typeface="proximova"/>
              </a:rPr>
              <a:t> were keen to gain more power and land, he made them agree not to attack each other so that there would not be any fightin</a:t>
            </a:r>
            <a:r>
              <a:rPr lang="en-US" altLang="en-US" sz="1300" dirty="0" smtClean="0">
                <a:solidFill>
                  <a:srgbClr val="222222"/>
                </a:solidFill>
                <a:latin typeface="proximova"/>
              </a:rPr>
              <a:t>g in the area.</a:t>
            </a:r>
            <a:r>
              <a:rPr kumimoji="0" lang="en-US" altLang="en-US" sz="1300" b="0" i="0" u="none" strike="noStrike" cap="none" normalizeH="0" baseline="0" dirty="0" smtClean="0">
                <a:ln>
                  <a:noFill/>
                </a:ln>
                <a:solidFill>
                  <a:srgbClr val="222222"/>
                </a:solidFill>
                <a:effectLst/>
                <a:latin typeface="proximova"/>
              </a:rPr>
              <a:t> </a:t>
            </a:r>
            <a:r>
              <a:rPr kumimoji="0" lang="en-US" altLang="en-US" sz="1300" b="0" i="0" u="none" strike="noStrike" cap="none" normalizeH="0" baseline="0" dirty="0" err="1" smtClean="0">
                <a:ln>
                  <a:noFill/>
                </a:ln>
                <a:solidFill>
                  <a:srgbClr val="222222"/>
                </a:solidFill>
                <a:effectLst/>
                <a:latin typeface="proximova"/>
              </a:rPr>
              <a:t>Artaphrenes</a:t>
            </a:r>
            <a:r>
              <a:rPr kumimoji="0" lang="en-US" altLang="en-US" sz="1300" b="0" i="0" u="none" strike="noStrike" cap="none" normalizeH="0" baseline="0" dirty="0" smtClean="0">
                <a:ln>
                  <a:noFill/>
                </a:ln>
                <a:solidFill>
                  <a:srgbClr val="222222"/>
                </a:solidFill>
                <a:effectLst/>
                <a:latin typeface="proximova"/>
              </a:rPr>
              <a:t> knew that if</a:t>
            </a:r>
            <a:r>
              <a:rPr kumimoji="0" lang="en-US" altLang="en-US" sz="1300" b="0" i="0" u="none" strike="noStrike" cap="none" normalizeH="0" dirty="0" smtClean="0">
                <a:ln>
                  <a:noFill/>
                </a:ln>
                <a:solidFill>
                  <a:srgbClr val="222222"/>
                </a:solidFill>
                <a:effectLst/>
                <a:latin typeface="proximova"/>
              </a:rPr>
              <a:t> the local leaders (tyrants) </a:t>
            </a:r>
            <a:r>
              <a:rPr kumimoji="0" lang="en-US" altLang="en-US" sz="1300" b="0" i="0" u="none" strike="noStrike" cap="none" normalizeH="0" smtClean="0">
                <a:ln>
                  <a:noFill/>
                </a:ln>
                <a:solidFill>
                  <a:srgbClr val="222222"/>
                </a:solidFill>
                <a:effectLst/>
                <a:latin typeface="proximova"/>
              </a:rPr>
              <a:t>fought each other</a:t>
            </a:r>
            <a:r>
              <a:rPr kumimoji="0" lang="en-US" altLang="en-US" sz="1300" b="0" i="0" u="none" strike="noStrike" cap="none" normalizeH="0" dirty="0" smtClean="0">
                <a:ln>
                  <a:noFill/>
                </a:ln>
                <a:solidFill>
                  <a:srgbClr val="222222"/>
                </a:solidFill>
                <a:effectLst/>
                <a:latin typeface="proximova"/>
              </a:rPr>
              <a:t>, it could damage the rest of the empire.</a:t>
            </a:r>
            <a:endParaRPr kumimoji="0" lang="en-US" altLang="en-US" sz="1300" b="0" i="0" u="none" strike="noStrike" cap="none" normalizeH="0" baseline="0" dirty="0" smtClean="0">
              <a:ln>
                <a:noFill/>
              </a:ln>
              <a:solidFill>
                <a:srgbClr val="222222"/>
              </a:solidFill>
              <a:effectLst/>
              <a:latin typeface="proximova"/>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1300" b="0" i="0" u="none" strike="noStrike" cap="none" normalizeH="0" baseline="0" dirty="0" smtClean="0">
              <a:ln>
                <a:noFill/>
              </a:ln>
              <a:solidFill>
                <a:srgbClr val="222222"/>
              </a:solidFill>
              <a:effectLst/>
              <a:latin typeface="proximova"/>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300" b="0" i="0" u="none" strike="noStrike" cap="none" normalizeH="0" baseline="0" dirty="0" smtClean="0">
                <a:ln>
                  <a:noFill/>
                </a:ln>
                <a:solidFill>
                  <a:srgbClr val="222222"/>
                </a:solidFill>
                <a:effectLst/>
                <a:latin typeface="proximova"/>
              </a:rPr>
              <a:t>In BC 499, Aristagoras, the local ruler of the Ionian city Miletus, became very keen to control a nearby island and its city, Naxos. He tried to gain help from other local leaders (tyrants), but failed. Fearing punishment from Darius I (Persian Emperor from BC 521-486) or </a:t>
            </a:r>
            <a:r>
              <a:rPr kumimoji="0" lang="en-US" altLang="en-US" sz="1300" b="0" i="0" u="none" strike="noStrike" cap="none" normalizeH="0" baseline="0" dirty="0" err="1" smtClean="0">
                <a:ln>
                  <a:noFill/>
                </a:ln>
                <a:solidFill>
                  <a:srgbClr val="222222"/>
                </a:solidFill>
                <a:effectLst/>
                <a:latin typeface="proximova"/>
              </a:rPr>
              <a:t>Artaphrenes</a:t>
            </a:r>
            <a:r>
              <a:rPr kumimoji="0" lang="en-US" altLang="en-US" sz="1300" b="0" i="0" u="none" strike="noStrike" cap="none" normalizeH="0" baseline="0" dirty="0" smtClean="0">
                <a:ln>
                  <a:noFill/>
                </a:ln>
                <a:solidFill>
                  <a:srgbClr val="222222"/>
                </a:solidFill>
                <a:effectLst/>
                <a:latin typeface="proximova"/>
              </a:rPr>
              <a:t>, for breaking the agreement not to attack local areas, he decided</a:t>
            </a:r>
            <a:r>
              <a:rPr kumimoji="0" lang="en-US" altLang="en-US" sz="1300" b="0" i="0" u="none" strike="noStrike" cap="none" normalizeH="0" dirty="0" smtClean="0">
                <a:ln>
                  <a:noFill/>
                </a:ln>
                <a:solidFill>
                  <a:srgbClr val="222222"/>
                </a:solidFill>
                <a:effectLst/>
                <a:latin typeface="proximova"/>
              </a:rPr>
              <a:t> to begin a FULL SCALE REBELLION agains</a:t>
            </a:r>
            <a:r>
              <a:rPr lang="en-US" altLang="en-US" sz="1300" dirty="0" smtClean="0">
                <a:solidFill>
                  <a:srgbClr val="222222"/>
                </a:solidFill>
                <a:latin typeface="proximova"/>
              </a:rPr>
              <a:t>t the empire. Hoping to attack them, before they attacked him!</a:t>
            </a:r>
            <a:r>
              <a:rPr kumimoji="0" lang="en-US" altLang="en-US" sz="1300" b="0" i="0" u="none" strike="noStrike" cap="none" normalizeH="0" baseline="0" dirty="0" smtClean="0">
                <a:ln>
                  <a:noFill/>
                </a:ln>
                <a:solidFill>
                  <a:srgbClr val="222222"/>
                </a:solidFill>
                <a:effectLst/>
                <a:latin typeface="proximova"/>
              </a:rPr>
              <a:t> Aristagoras encouraged the Ionians to remove their Persian</a:t>
            </a:r>
            <a:r>
              <a:rPr kumimoji="0" lang="en-US" altLang="en-US" sz="1300" b="0" i="0" u="none" strike="noStrike" cap="none" normalizeH="0" dirty="0" smtClean="0">
                <a:ln>
                  <a:noFill/>
                </a:ln>
                <a:solidFill>
                  <a:srgbClr val="222222"/>
                </a:solidFill>
                <a:effectLst/>
                <a:latin typeface="proximova"/>
              </a:rPr>
              <a:t> leaders</a:t>
            </a:r>
            <a:r>
              <a:rPr kumimoji="0" lang="en-US" altLang="en-US" sz="1300" b="0" i="0" u="none" strike="noStrike" cap="none" normalizeH="0" baseline="0" dirty="0" smtClean="0">
                <a:ln>
                  <a:noFill/>
                </a:ln>
                <a:solidFill>
                  <a:srgbClr val="222222"/>
                </a:solidFill>
                <a:effectLst/>
                <a:latin typeface="proximova"/>
              </a:rPr>
              <a:t>. In response, many cities in the area rebelled and ousted their Persian rulers. Knowing that it would not be long until Darius retaliated, Aristagoras began</a:t>
            </a:r>
            <a:r>
              <a:rPr kumimoji="0" lang="en-US" altLang="en-US" sz="1300" b="0" i="0" u="none" strike="noStrike" cap="none" normalizeH="0" dirty="0" smtClean="0">
                <a:ln>
                  <a:noFill/>
                </a:ln>
                <a:solidFill>
                  <a:srgbClr val="222222"/>
                </a:solidFill>
                <a:effectLst/>
                <a:latin typeface="proximova"/>
              </a:rPr>
              <a:t> to look for support in Greece…</a:t>
            </a:r>
            <a:endParaRPr kumimoji="0" lang="en-US" altLang="en-US" sz="1300" b="0" i="0" u="none" strike="noStrike" cap="none" normalizeH="0" baseline="0" dirty="0" smtClean="0">
              <a:ln>
                <a:noFill/>
              </a:ln>
              <a:solidFill>
                <a:srgbClr val="222222"/>
              </a:solidFill>
              <a:effectLst/>
              <a:latin typeface="proximova"/>
            </a:endParaRPr>
          </a:p>
        </p:txBody>
      </p:sp>
    </p:spTree>
    <p:extLst>
      <p:ext uri="{BB962C8B-B14F-4D97-AF65-F5344CB8AC3E}">
        <p14:creationId xmlns:p14="http://schemas.microsoft.com/office/powerpoint/2010/main" val="15822557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810501974"/>
              </p:ext>
            </p:extLst>
          </p:nvPr>
        </p:nvGraphicFramePr>
        <p:xfrm>
          <a:off x="93073" y="117566"/>
          <a:ext cx="8868047" cy="6635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6822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585</TotalTime>
  <Words>854</Words>
  <Application>Microsoft Macintosh PowerPoint</Application>
  <PresentationFormat>On-screen Show (4:3)</PresentationFormat>
  <Paragraphs>98</Paragraphs>
  <Slides>12</Slides>
  <Notes>5</Notes>
  <HiddenSlides>4</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Task 2 – Causes of the Ionian Revolt</vt:lpstr>
      <vt:lpstr>PowerPoint Presentation</vt:lpstr>
      <vt:lpstr>PowerPoint Presentation</vt:lpstr>
      <vt:lpstr>PowerPoint Presentation</vt:lpstr>
      <vt:lpstr>PowerPoint Presentation</vt:lpstr>
      <vt:lpstr>Ionian Revolt – Keyword Map</vt:lpstr>
      <vt:lpstr>Plenary</vt:lpstr>
    </vt:vector>
  </TitlesOfParts>
  <Company>Aldridge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Kolaric A</dc:creator>
  <cp:lastModifiedBy>Michael Scott</cp:lastModifiedBy>
  <cp:revision>55</cp:revision>
  <dcterms:created xsi:type="dcterms:W3CDTF">2017-11-27T12:44:48Z</dcterms:created>
  <dcterms:modified xsi:type="dcterms:W3CDTF">2020-02-27T11:47:07Z</dcterms:modified>
</cp:coreProperties>
</file>