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93" d="100"/>
          <a:sy n="193" d="100"/>
        </p:scale>
        <p:origin x="-120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444F4C-85BA-B241-BB51-F9F46490D39B}" type="datetimeFigureOut">
              <a:rPr lang="en-US" smtClean="0"/>
              <a:t>27/02/20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E14A28-E546-2D4F-8238-56EABE11DCF0}" type="slidenum">
              <a:rPr lang="en-US" smtClean="0"/>
              <a:t>‹#›</a:t>
            </a:fld>
            <a:endParaRPr lang="en-US"/>
          </a:p>
        </p:txBody>
      </p:sp>
    </p:spTree>
    <p:extLst>
      <p:ext uri="{BB962C8B-B14F-4D97-AF65-F5344CB8AC3E}">
        <p14:creationId xmlns:p14="http://schemas.microsoft.com/office/powerpoint/2010/main" val="46105138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CAFDDB-172E-6940-8D28-C3FFB09A094B}" type="slidenum">
              <a:rPr lang="en-US" smtClean="0"/>
              <a:t>1</a:t>
            </a:fld>
            <a:endParaRPr lang="en-US"/>
          </a:p>
        </p:txBody>
      </p:sp>
    </p:spTree>
    <p:extLst>
      <p:ext uri="{BB962C8B-B14F-4D97-AF65-F5344CB8AC3E}">
        <p14:creationId xmlns:p14="http://schemas.microsoft.com/office/powerpoint/2010/main" val="676736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A022A30-D8C0-4EE4-85A0-ACC100C1D25C}"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3626791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022A30-D8C0-4EE4-85A0-ACC100C1D25C}"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839324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022A30-D8C0-4EE4-85A0-ACC100C1D25C}"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2288885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022A30-D8C0-4EE4-85A0-ACC100C1D25C}"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3975339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022A30-D8C0-4EE4-85A0-ACC100C1D25C}"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2319574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A022A30-D8C0-4EE4-85A0-ACC100C1D25C}"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3240626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022A30-D8C0-4EE4-85A0-ACC100C1D25C}" type="datetimeFigureOut">
              <a:rPr lang="en-GB" smtClean="0"/>
              <a:t>27/02/20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3325081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022A30-D8C0-4EE4-85A0-ACC100C1D25C}" type="datetimeFigureOut">
              <a:rPr lang="en-GB" smtClean="0"/>
              <a:t>27/02/20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3024679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022A30-D8C0-4EE4-85A0-ACC100C1D25C}" type="datetimeFigureOut">
              <a:rPr lang="en-GB" smtClean="0"/>
              <a:t>27/02/20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1944611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022A30-D8C0-4EE4-85A0-ACC100C1D25C}"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4092915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022A30-D8C0-4EE4-85A0-ACC100C1D25C}"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BBFD59-259E-4607-A8CE-F7C3248FF326}" type="slidenum">
              <a:rPr lang="en-GB" smtClean="0"/>
              <a:t>‹#›</a:t>
            </a:fld>
            <a:endParaRPr lang="en-GB"/>
          </a:p>
        </p:txBody>
      </p:sp>
    </p:spTree>
    <p:extLst>
      <p:ext uri="{BB962C8B-B14F-4D97-AF65-F5344CB8AC3E}">
        <p14:creationId xmlns:p14="http://schemas.microsoft.com/office/powerpoint/2010/main" val="218105896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4000"/>
            <a:lum/>
          </a:blip>
          <a:srcRect/>
          <a:stretch>
            <a:fillRect t="-30000" b="-3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22A30-D8C0-4EE4-85A0-ACC100C1D25C}" type="datetimeFigureOut">
              <a:rPr lang="en-GB" smtClean="0"/>
              <a:t>27/02/20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BBFD59-259E-4607-A8CE-F7C3248FF326}" type="slidenum">
              <a:rPr lang="en-GB" smtClean="0"/>
              <a:t>‹#›</a:t>
            </a:fld>
            <a:endParaRPr lang="en-GB"/>
          </a:p>
        </p:txBody>
      </p:sp>
    </p:spTree>
    <p:extLst>
      <p:ext uri="{BB962C8B-B14F-4D97-AF65-F5344CB8AC3E}">
        <p14:creationId xmlns:p14="http://schemas.microsoft.com/office/powerpoint/2010/main" val="1586510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47988"/>
            <a:ext cx="9144000" cy="256265"/>
          </a:xfrm>
          <a:prstGeom prst="rect">
            <a:avLst/>
          </a:prstGeom>
        </p:spPr>
      </p:pic>
      <p:pic>
        <p:nvPicPr>
          <p:cNvPr id="10" name="Picture 9"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01735"/>
            <a:ext cx="9144000" cy="256265"/>
          </a:xfrm>
          <a:prstGeom prst="rect">
            <a:avLst/>
          </a:prstGeom>
        </p:spPr>
      </p:pic>
      <p:pic>
        <p:nvPicPr>
          <p:cNvPr id="3" name="Picture 2" descr="Screen Shot 2020-02-27 at 11.52.5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1806" cy="6858000"/>
          </a:xfrm>
          <a:prstGeom prst="rect">
            <a:avLst/>
          </a:prstGeom>
        </p:spPr>
      </p:pic>
    </p:spTree>
    <p:extLst>
      <p:ext uri="{BB962C8B-B14F-4D97-AF65-F5344CB8AC3E}">
        <p14:creationId xmlns:p14="http://schemas.microsoft.com/office/powerpoint/2010/main" val="250318438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24025145"/>
              </p:ext>
            </p:extLst>
          </p:nvPr>
        </p:nvGraphicFramePr>
        <p:xfrm>
          <a:off x="152400" y="191634"/>
          <a:ext cx="8791976" cy="6503091"/>
        </p:xfrm>
        <a:graphic>
          <a:graphicData uri="http://schemas.openxmlformats.org/drawingml/2006/table">
            <a:tbl>
              <a:tblPr firstRow="1" bandRow="1">
                <a:tableStyleId>{5940675A-B579-460E-94D1-54222C63F5DA}</a:tableStyleId>
              </a:tblPr>
              <a:tblGrid>
                <a:gridCol w="2197994">
                  <a:extLst>
                    <a:ext uri="{9D8B030D-6E8A-4147-A177-3AD203B41FA5}">
                      <a16:colId xmlns="" xmlns:a16="http://schemas.microsoft.com/office/drawing/2014/main" val="20000"/>
                    </a:ext>
                  </a:extLst>
                </a:gridCol>
                <a:gridCol w="2197994">
                  <a:extLst>
                    <a:ext uri="{9D8B030D-6E8A-4147-A177-3AD203B41FA5}">
                      <a16:colId xmlns="" xmlns:a16="http://schemas.microsoft.com/office/drawing/2014/main" val="20001"/>
                    </a:ext>
                  </a:extLst>
                </a:gridCol>
                <a:gridCol w="2197994">
                  <a:extLst>
                    <a:ext uri="{9D8B030D-6E8A-4147-A177-3AD203B41FA5}">
                      <a16:colId xmlns="" xmlns:a16="http://schemas.microsoft.com/office/drawing/2014/main" val="20002"/>
                    </a:ext>
                  </a:extLst>
                </a:gridCol>
                <a:gridCol w="2197994">
                  <a:extLst>
                    <a:ext uri="{9D8B030D-6E8A-4147-A177-3AD203B41FA5}">
                      <a16:colId xmlns="" xmlns:a16="http://schemas.microsoft.com/office/drawing/2014/main" val="20003"/>
                    </a:ext>
                  </a:extLst>
                </a:gridCol>
              </a:tblGrid>
              <a:tr h="1336541">
                <a:tc>
                  <a:txBody>
                    <a:bodyPr/>
                    <a:lstStyle/>
                    <a:p>
                      <a:r>
                        <a:rPr lang="en-GB" b="1" u="sng" dirty="0" smtClean="0"/>
                        <a:t>What is the source?</a:t>
                      </a:r>
                    </a:p>
                    <a:p>
                      <a:r>
                        <a:rPr lang="en-GB" b="1" u="sng" dirty="0" smtClean="0"/>
                        <a:t>What type of source is it?</a:t>
                      </a:r>
                      <a:endParaRPr lang="en-GB" b="1" u="sng" dirty="0"/>
                    </a:p>
                  </a:txBody>
                  <a:tcPr marL="68580" marR="68580"/>
                </a:tc>
                <a:tc>
                  <a:txBody>
                    <a:bodyPr/>
                    <a:lstStyle/>
                    <a:p>
                      <a:r>
                        <a:rPr lang="en-GB" b="1" u="sng" dirty="0" smtClean="0"/>
                        <a:t>Why will</a:t>
                      </a:r>
                      <a:r>
                        <a:rPr lang="en-GB" b="1" u="sng" baseline="0" dirty="0" smtClean="0"/>
                        <a:t> this source be useful to us?</a:t>
                      </a:r>
                      <a:endParaRPr lang="en-GB" b="1" u="sng" dirty="0"/>
                    </a:p>
                  </a:txBody>
                  <a:tcPr marL="68580" marR="68580"/>
                </a:tc>
                <a:tc>
                  <a:txBody>
                    <a:bodyPr/>
                    <a:lstStyle/>
                    <a:p>
                      <a:r>
                        <a:rPr lang="en-GB" b="1" u="sng" baseline="0" dirty="0" smtClean="0"/>
                        <a:t>Will this be a reliable or unreliable source? Why?</a:t>
                      </a:r>
                      <a:endParaRPr lang="en-GB" b="1" u="sng" dirty="0"/>
                    </a:p>
                  </a:txBody>
                  <a:tcPr marL="68580" marR="68580"/>
                </a:tc>
                <a:tc>
                  <a:txBody>
                    <a:bodyPr/>
                    <a:lstStyle/>
                    <a:p>
                      <a:r>
                        <a:rPr lang="en-GB" b="1" u="sng" dirty="0" smtClean="0"/>
                        <a:t>What do you imagine this source will be able to tell us/ help us learn about the</a:t>
                      </a:r>
                      <a:r>
                        <a:rPr lang="en-GB" b="1" u="sng" baseline="0" dirty="0" smtClean="0"/>
                        <a:t> Persian Kings?</a:t>
                      </a:r>
                      <a:endParaRPr lang="en-GB" b="1" u="sng" dirty="0"/>
                    </a:p>
                  </a:txBody>
                  <a:tcPr marL="68580" marR="68580"/>
                </a:tc>
                <a:extLst>
                  <a:ext uri="{0D108BD9-81ED-4DB2-BD59-A6C34878D82A}">
                    <a16:rowId xmlns="" xmlns:a16="http://schemas.microsoft.com/office/drawing/2014/main" val="10000"/>
                  </a:ext>
                </a:extLst>
              </a:tr>
              <a:tr h="1028108">
                <a:tc>
                  <a:txBody>
                    <a:bodyPr/>
                    <a:lstStyle/>
                    <a:p>
                      <a:r>
                        <a:rPr lang="en-GB" dirty="0" smtClean="0"/>
                        <a:t>6.</a:t>
                      </a:r>
                    </a:p>
                    <a:p>
                      <a:endParaRPr lang="en-GB" dirty="0" smtClean="0"/>
                    </a:p>
                    <a:p>
                      <a:endParaRPr lang="en-GB" dirty="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a:p>
                  </a:txBody>
                  <a:tcPr marL="68580" marR="68580"/>
                </a:tc>
                <a:extLst>
                  <a:ext uri="{0D108BD9-81ED-4DB2-BD59-A6C34878D82A}">
                    <a16:rowId xmlns="" xmlns:a16="http://schemas.microsoft.com/office/drawing/2014/main" val="10001"/>
                  </a:ext>
                </a:extLst>
              </a:tr>
              <a:tr h="1028108">
                <a:tc>
                  <a:txBody>
                    <a:bodyPr/>
                    <a:lstStyle/>
                    <a:p>
                      <a:r>
                        <a:rPr lang="en-GB" dirty="0" smtClean="0"/>
                        <a:t>7. </a:t>
                      </a:r>
                    </a:p>
                    <a:p>
                      <a:endParaRPr lang="en-GB" dirty="0" smtClean="0"/>
                    </a:p>
                    <a:p>
                      <a:endParaRPr lang="en-GB" dirty="0" smtClean="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a:p>
                  </a:txBody>
                  <a:tcPr marL="68580" marR="68580"/>
                </a:tc>
                <a:extLst>
                  <a:ext uri="{0D108BD9-81ED-4DB2-BD59-A6C34878D82A}">
                    <a16:rowId xmlns="" xmlns:a16="http://schemas.microsoft.com/office/drawing/2014/main" val="10002"/>
                  </a:ext>
                </a:extLst>
              </a:tr>
              <a:tr h="994612">
                <a:tc>
                  <a:txBody>
                    <a:bodyPr/>
                    <a:lstStyle/>
                    <a:p>
                      <a:r>
                        <a:rPr lang="en-GB" dirty="0" smtClean="0"/>
                        <a:t>8. </a:t>
                      </a:r>
                      <a:endParaRPr lang="en-GB" dirty="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a:p>
                  </a:txBody>
                  <a:tcPr marL="68580" marR="68580"/>
                </a:tc>
                <a:extLst>
                  <a:ext uri="{0D108BD9-81ED-4DB2-BD59-A6C34878D82A}">
                    <a16:rowId xmlns="" xmlns:a16="http://schemas.microsoft.com/office/drawing/2014/main" val="10003"/>
                  </a:ext>
                </a:extLst>
              </a:tr>
              <a:tr h="994612">
                <a:tc>
                  <a:txBody>
                    <a:bodyPr/>
                    <a:lstStyle/>
                    <a:p>
                      <a:r>
                        <a:rPr lang="en-GB" dirty="0" smtClean="0"/>
                        <a:t>9.</a:t>
                      </a:r>
                      <a:endParaRPr lang="en-GB" dirty="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a:p>
                  </a:txBody>
                  <a:tcPr marL="68580" marR="68580"/>
                </a:tc>
                <a:extLst>
                  <a:ext uri="{0D108BD9-81ED-4DB2-BD59-A6C34878D82A}">
                    <a16:rowId xmlns="" xmlns:a16="http://schemas.microsoft.com/office/drawing/2014/main" val="10004"/>
                  </a:ext>
                </a:extLst>
              </a:tr>
              <a:tr h="994612">
                <a:tc>
                  <a:txBody>
                    <a:bodyPr/>
                    <a:lstStyle/>
                    <a:p>
                      <a:r>
                        <a:rPr lang="en-GB" dirty="0" smtClean="0"/>
                        <a:t>10.</a:t>
                      </a:r>
                      <a:endParaRPr lang="en-GB" dirty="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dirty="0"/>
                    </a:p>
                  </a:txBody>
                  <a:tcPr marL="68580" marR="68580"/>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36089997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4813613"/>
              </p:ext>
            </p:extLst>
          </p:nvPr>
        </p:nvGraphicFramePr>
        <p:xfrm>
          <a:off x="135228" y="218941"/>
          <a:ext cx="8886424" cy="6426558"/>
        </p:xfrm>
        <a:graphic>
          <a:graphicData uri="http://schemas.openxmlformats.org/drawingml/2006/table">
            <a:tbl>
              <a:tblPr firstRow="1" bandRow="1">
                <a:tableStyleId>{5940675A-B579-460E-94D1-54222C63F5DA}</a:tableStyleId>
              </a:tblPr>
              <a:tblGrid>
                <a:gridCol w="4443212">
                  <a:extLst>
                    <a:ext uri="{9D8B030D-6E8A-4147-A177-3AD203B41FA5}">
                      <a16:colId xmlns="" xmlns:a16="http://schemas.microsoft.com/office/drawing/2014/main" val="20000"/>
                    </a:ext>
                  </a:extLst>
                </a:gridCol>
                <a:gridCol w="4443212">
                  <a:extLst>
                    <a:ext uri="{9D8B030D-6E8A-4147-A177-3AD203B41FA5}">
                      <a16:colId xmlns="" xmlns:a16="http://schemas.microsoft.com/office/drawing/2014/main" val="20001"/>
                    </a:ext>
                  </a:extLst>
                </a:gridCol>
              </a:tblGrid>
              <a:tr h="6426558">
                <a:tc>
                  <a:txBody>
                    <a:bodyPr/>
                    <a:lstStyle/>
                    <a:p>
                      <a:r>
                        <a:rPr lang="en-GB" sz="1600" b="1" u="sng" dirty="0" smtClean="0"/>
                        <a:t>Herodotus – ‘</a:t>
                      </a:r>
                      <a:r>
                        <a:rPr lang="en-GB" sz="1600" b="1" i="1" u="sng" dirty="0" smtClean="0"/>
                        <a:t>Histories</a:t>
                      </a:r>
                      <a:r>
                        <a:rPr lang="en-GB" sz="1600" b="1" u="sng" dirty="0" smtClean="0"/>
                        <a:t>’</a:t>
                      </a:r>
                    </a:p>
                    <a:p>
                      <a:r>
                        <a:rPr lang="en-GB" sz="1600" dirty="0" smtClean="0"/>
                        <a:t>Herodotus (c. 484 – 425/413 BCE) was a writer who invented the field of study known today as `history’. He was called `The Father of History’ by the Roman writer and orator Cicero for his famous work </a:t>
                      </a:r>
                      <a:r>
                        <a:rPr lang="en-GB" sz="1600" i="1" dirty="0" smtClean="0"/>
                        <a:t>The Histories</a:t>
                      </a:r>
                      <a:r>
                        <a:rPr lang="en-GB" sz="1600" dirty="0" smtClean="0"/>
                        <a:t> but has also been called “The Father of Lies” by critics who claim these `histories’ are little more than tall tales. </a:t>
                      </a:r>
                    </a:p>
                    <a:p>
                      <a:r>
                        <a:rPr lang="en-GB" sz="1600" dirty="0" smtClean="0"/>
                        <a:t>Herodotus wrote The</a:t>
                      </a:r>
                      <a:r>
                        <a:rPr lang="en-GB" sz="1600" baseline="0" dirty="0" smtClean="0"/>
                        <a:t> Histories to explain why the Persian Wars happened, which meant he was the first writer to be looking to explain causation.</a:t>
                      </a:r>
                    </a:p>
                    <a:p>
                      <a:endParaRPr lang="en-GB" sz="1600" b="1" u="sng" baseline="0" dirty="0" smtClean="0"/>
                    </a:p>
                    <a:p>
                      <a:r>
                        <a:rPr lang="en-GB" sz="1600" b="0" u="none" baseline="0" dirty="0" smtClean="0"/>
                        <a:t>Many argue that he is very biased in favour of Athens and had grudges against other Greek cities, such as Corinth, that he let come out in his writings.</a:t>
                      </a:r>
                    </a:p>
                    <a:p>
                      <a:endParaRPr lang="en-GB" sz="1600" b="0" u="none" baseline="0" dirty="0" smtClean="0"/>
                    </a:p>
                    <a:p>
                      <a:r>
                        <a:rPr lang="en-GB" sz="1600" b="0" u="none" baseline="0" dirty="0" smtClean="0"/>
                        <a:t>He also has a habit of recounting conversations and events that he was absolutely not present at, but records through the memories and stories of others – this is how he gained almost all of his information.</a:t>
                      </a:r>
                    </a:p>
                  </a:txBody>
                  <a:tcPr marL="68580" marR="68580"/>
                </a:tc>
                <a:tc>
                  <a:txBody>
                    <a:bodyPr/>
                    <a:lstStyle/>
                    <a:p>
                      <a:r>
                        <a:rPr lang="en-GB" sz="1600" b="1" u="sng" dirty="0" smtClean="0"/>
                        <a:t>Thucydides – ‘</a:t>
                      </a:r>
                      <a:r>
                        <a:rPr lang="en-GB" sz="1600" b="1" i="1" u="sng" dirty="0" smtClean="0"/>
                        <a:t>History</a:t>
                      </a:r>
                      <a:r>
                        <a:rPr lang="en-GB" sz="1600" b="1" i="1" u="sng" baseline="0" dirty="0" smtClean="0"/>
                        <a:t> of the Peloponnesian War</a:t>
                      </a:r>
                      <a:r>
                        <a:rPr lang="en-GB" sz="1600" b="1" u="sng" baseline="0" dirty="0" smtClean="0"/>
                        <a:t>’</a:t>
                      </a:r>
                    </a:p>
                    <a:p>
                      <a:r>
                        <a:rPr lang="en-GB" sz="1600" b="0" dirty="0" smtClean="0"/>
                        <a:t>Thucydides</a:t>
                      </a:r>
                      <a:r>
                        <a:rPr lang="en-GB" sz="1600" b="1" dirty="0" smtClean="0"/>
                        <a:t>, </a:t>
                      </a:r>
                      <a:r>
                        <a:rPr lang="en-GB" sz="1600" dirty="0" smtClean="0"/>
                        <a:t>(born 460 </a:t>
                      </a:r>
                      <a:r>
                        <a:rPr lang="en-GB" sz="1600" dirty="0" err="1" smtClean="0"/>
                        <a:t>bc</a:t>
                      </a:r>
                      <a:r>
                        <a:rPr lang="en-GB" sz="1600" dirty="0" smtClean="0"/>
                        <a:t> or earlier?—died after 404 </a:t>
                      </a:r>
                      <a:r>
                        <a:rPr lang="en-GB" sz="1600" dirty="0" err="1" smtClean="0"/>
                        <a:t>bc</a:t>
                      </a:r>
                      <a:r>
                        <a:rPr lang="en-GB" sz="1600" dirty="0" smtClean="0"/>
                        <a:t>?), greatest of ancient Greek historians and author of the </a:t>
                      </a:r>
                      <a:r>
                        <a:rPr lang="en-GB" sz="1600" i="1" dirty="0" smtClean="0"/>
                        <a:t>History of the Peloponnesian War,</a:t>
                      </a:r>
                      <a:r>
                        <a:rPr lang="en-GB" sz="1600" dirty="0" smtClean="0"/>
                        <a:t> which looked to record</a:t>
                      </a:r>
                      <a:r>
                        <a:rPr lang="en-GB" sz="1600" baseline="0" dirty="0" smtClean="0"/>
                        <a:t> the history of the wars that he lived through, in a way which explained HOW and WHY things happened.</a:t>
                      </a:r>
                      <a:r>
                        <a:rPr lang="en-GB" sz="1600" dirty="0" smtClean="0"/>
                        <a:t> </a:t>
                      </a:r>
                    </a:p>
                    <a:p>
                      <a:r>
                        <a:rPr lang="en-GB" sz="1600" dirty="0" smtClean="0"/>
                        <a:t>He was an Athenian, old enough when the war began to estimate its importance and judge that it was likely to be a long one and to write an account of it, observing and making notes from its beginning. He attempted to write the final history for later generations.</a:t>
                      </a:r>
                    </a:p>
                    <a:p>
                      <a:r>
                        <a:rPr lang="en-GB" sz="1600" b="0" u="none" dirty="0" smtClean="0"/>
                        <a:t>He</a:t>
                      </a:r>
                      <a:r>
                        <a:rPr lang="en-GB" sz="1600" b="0" u="none" baseline="0" dirty="0" smtClean="0"/>
                        <a:t> had a strong Athenian/ Greek bias, and his writing would regularly try to blame anyone else apart from Athens for mistake that were made, or if no one else could be blamed, explain why things weren’t actually Athens’ fault. </a:t>
                      </a:r>
                    </a:p>
                    <a:p>
                      <a:endParaRPr lang="en-GB" sz="1600" b="0" u="none" baseline="0" dirty="0" smtClean="0"/>
                    </a:p>
                    <a:p>
                      <a:r>
                        <a:rPr lang="en-GB" sz="1600" b="0" u="none" baseline="0" dirty="0" smtClean="0"/>
                        <a:t>He was a spectator to/ there for many of the events he recorded, however he too has a habit of recounting speeches and conversations that he couldn’t have possibly been there for, as if he heard them in person…</a:t>
                      </a:r>
                      <a:endParaRPr lang="en-GB" sz="1600" b="0" u="none" dirty="0" smtClean="0"/>
                    </a:p>
                  </a:txBody>
                  <a:tcPr marL="68580" marR="68580"/>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247254769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61089448"/>
              </p:ext>
            </p:extLst>
          </p:nvPr>
        </p:nvGraphicFramePr>
        <p:xfrm>
          <a:off x="135228" y="218942"/>
          <a:ext cx="8886424" cy="6426558"/>
        </p:xfrm>
        <a:graphic>
          <a:graphicData uri="http://schemas.openxmlformats.org/drawingml/2006/table">
            <a:tbl>
              <a:tblPr firstRow="1" bandRow="1">
                <a:tableStyleId>{5940675A-B579-460E-94D1-54222C63F5DA}</a:tableStyleId>
              </a:tblPr>
              <a:tblGrid>
                <a:gridCol w="4443212">
                  <a:extLst>
                    <a:ext uri="{9D8B030D-6E8A-4147-A177-3AD203B41FA5}">
                      <a16:colId xmlns="" xmlns:a16="http://schemas.microsoft.com/office/drawing/2014/main" val="20000"/>
                    </a:ext>
                  </a:extLst>
                </a:gridCol>
                <a:gridCol w="4443212">
                  <a:extLst>
                    <a:ext uri="{9D8B030D-6E8A-4147-A177-3AD203B41FA5}">
                      <a16:colId xmlns="" xmlns:a16="http://schemas.microsoft.com/office/drawing/2014/main" val="20001"/>
                    </a:ext>
                  </a:extLst>
                </a:gridCol>
              </a:tblGrid>
              <a:tr h="6426558">
                <a:tc>
                  <a:txBody>
                    <a:bodyPr/>
                    <a:lstStyle/>
                    <a:p>
                      <a:r>
                        <a:rPr lang="en-GB" sz="1600" b="1" u="sng" dirty="0" smtClean="0"/>
                        <a:t>Plutarch – ‘</a:t>
                      </a:r>
                      <a:r>
                        <a:rPr lang="en-GB" sz="1600" b="1" i="1" u="sng" dirty="0" smtClean="0"/>
                        <a:t>Life of Cimon</a:t>
                      </a:r>
                      <a:r>
                        <a:rPr lang="en-GB" sz="1600" b="1" u="sng" dirty="0" smtClean="0"/>
                        <a:t>’</a:t>
                      </a:r>
                    </a:p>
                    <a:p>
                      <a:endParaRPr lang="en-GB" sz="1600" b="1" dirty="0" smtClean="0"/>
                    </a:p>
                    <a:p>
                      <a:endParaRPr lang="en-GB" sz="1600" b="1" dirty="0" smtClean="0"/>
                    </a:p>
                    <a:p>
                      <a:r>
                        <a:rPr lang="en-GB" sz="1600" b="1" dirty="0" smtClean="0"/>
                        <a:t>Plutarch, was a</a:t>
                      </a:r>
                      <a:r>
                        <a:rPr lang="en-GB" sz="1600" dirty="0" smtClean="0"/>
                        <a:t> biographer and author whose works strongly influenced the evolution of the essay, the biography, and historical writing. Among his approximately 227 works, the most important are the </a:t>
                      </a:r>
                      <a:r>
                        <a:rPr lang="en-GB" sz="1600" i="1" dirty="0" err="1" smtClean="0"/>
                        <a:t>Bioi</a:t>
                      </a:r>
                      <a:r>
                        <a:rPr lang="en-GB" sz="1600" i="1" dirty="0" smtClean="0"/>
                        <a:t> </a:t>
                      </a:r>
                      <a:r>
                        <a:rPr lang="en-GB" sz="1600" i="1" dirty="0" err="1" smtClean="0"/>
                        <a:t>parallēloi</a:t>
                      </a:r>
                      <a:r>
                        <a:rPr lang="en-GB" sz="1600" dirty="0" smtClean="0"/>
                        <a:t> (</a:t>
                      </a:r>
                      <a:r>
                        <a:rPr lang="en-GB" sz="1600" i="1" dirty="0" smtClean="0"/>
                        <a:t>Parallel Lives</a:t>
                      </a:r>
                      <a:r>
                        <a:rPr lang="en-GB" sz="1600" dirty="0" smtClean="0"/>
                        <a:t>), in which he recounts the noble deeds and characters of Greek and Roman soldiers, legislators, orators, and statesmen, and compares</a:t>
                      </a:r>
                      <a:r>
                        <a:rPr lang="en-GB" sz="1600" baseline="0" dirty="0" smtClean="0"/>
                        <a:t> them against one another</a:t>
                      </a:r>
                      <a:r>
                        <a:rPr lang="en-GB" sz="1600" dirty="0" smtClean="0"/>
                        <a:t>.</a:t>
                      </a:r>
                    </a:p>
                    <a:p>
                      <a:endParaRPr lang="en-GB" sz="1600" dirty="0" smtClean="0"/>
                    </a:p>
                    <a:p>
                      <a:r>
                        <a:rPr lang="en-GB" sz="1600" b="0" u="none" dirty="0" smtClean="0"/>
                        <a:t>One of the main issues with Plutarch’s writings that cover</a:t>
                      </a:r>
                      <a:r>
                        <a:rPr lang="en-GB" sz="1600" b="0" u="none" baseline="0" dirty="0" smtClean="0"/>
                        <a:t> our time period is that he writing over 400years AFTER our events. Plus, he isn’t trying to record and explain historical events, just to write interesting biographies of important men.</a:t>
                      </a:r>
                      <a:endParaRPr lang="en-GB" sz="1600" b="0" u="none" dirty="0"/>
                    </a:p>
                  </a:txBody>
                  <a:tcPr marL="68580" marR="68580"/>
                </a:tc>
                <a:tc>
                  <a:txBody>
                    <a:bodyPr/>
                    <a:lstStyle/>
                    <a:p>
                      <a:r>
                        <a:rPr lang="en-GB" sz="1600" b="1" u="sng" dirty="0" smtClean="0"/>
                        <a:t>Aeschylus – ‘</a:t>
                      </a:r>
                      <a:r>
                        <a:rPr lang="en-GB" sz="1600" b="1" i="1" u="sng" dirty="0" smtClean="0"/>
                        <a:t>The Persians</a:t>
                      </a:r>
                      <a:r>
                        <a:rPr lang="en-GB" sz="1600" b="1" u="sng" dirty="0" smtClean="0"/>
                        <a:t>’</a:t>
                      </a:r>
                    </a:p>
                    <a:p>
                      <a:endParaRPr lang="en-GB" sz="1600" b="0" u="none" dirty="0" smtClean="0"/>
                    </a:p>
                    <a:p>
                      <a:endParaRPr lang="en-GB" sz="1600" b="0" u="none" dirty="0" smtClean="0"/>
                    </a:p>
                    <a:p>
                      <a:r>
                        <a:rPr lang="en-GB" sz="1600" b="0" u="none" dirty="0" smtClean="0"/>
                        <a:t>Aeschylus was a dramatist/ </a:t>
                      </a:r>
                      <a:r>
                        <a:rPr lang="en-GB" sz="1600" b="0" u="none" dirty="0" err="1" smtClean="0"/>
                        <a:t>playwrite</a:t>
                      </a:r>
                      <a:r>
                        <a:rPr lang="en-GB" sz="1600" b="0" u="none" dirty="0" smtClean="0"/>
                        <a:t> who lived and fought during the Persian wars – where the Kings of Persian went to war against the various cities of Greece.</a:t>
                      </a:r>
                      <a:r>
                        <a:rPr lang="en-GB" sz="1600" b="0" u="none" baseline="0" dirty="0" smtClean="0"/>
                        <a:t> He fought at the Battle of Marathon, King Darius’ battle against the Greeks, and Aeschylus’ brother died at the battle of Salamis, one of King Xerxes’ battles against the Greeks.</a:t>
                      </a:r>
                    </a:p>
                    <a:p>
                      <a:endParaRPr lang="en-GB" sz="1600" b="0" u="none" baseline="0" dirty="0" smtClean="0"/>
                    </a:p>
                    <a:p>
                      <a:r>
                        <a:rPr lang="en-GB" sz="1600" b="0" u="none" baseline="0" dirty="0" smtClean="0"/>
                        <a:t>He entered a competition in Athens, to find the best play written that year, and he won it with his play ‘The Persians’. This play recounts the Persians bemoaning their loss of the Persian Wars, how many of their great soldiers died, and then portrays a devastated and weak Xerxes returning to Susa to explain to his mother why he lost the war. </a:t>
                      </a:r>
                    </a:p>
                    <a:p>
                      <a:endParaRPr lang="en-GB" sz="1600" b="0" u="none" baseline="0" dirty="0" smtClean="0"/>
                    </a:p>
                    <a:p>
                      <a:r>
                        <a:rPr lang="en-GB" sz="1600" b="0" u="none" baseline="0" dirty="0" smtClean="0"/>
                        <a:t>It is not based on any conversation or meeting that Aeschylus witnessed or heard about!</a:t>
                      </a:r>
                      <a:endParaRPr lang="en-GB" sz="1600" b="0" u="none" dirty="0"/>
                    </a:p>
                  </a:txBody>
                  <a:tcPr marL="68580" marR="68580"/>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412554115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25689062"/>
              </p:ext>
            </p:extLst>
          </p:nvPr>
        </p:nvGraphicFramePr>
        <p:xfrm>
          <a:off x="135228" y="218941"/>
          <a:ext cx="8886424" cy="6426558"/>
        </p:xfrm>
        <a:graphic>
          <a:graphicData uri="http://schemas.openxmlformats.org/drawingml/2006/table">
            <a:tbl>
              <a:tblPr firstRow="1" bandRow="1">
                <a:tableStyleId>{5940675A-B579-460E-94D1-54222C63F5DA}</a:tableStyleId>
              </a:tblPr>
              <a:tblGrid>
                <a:gridCol w="4443212">
                  <a:extLst>
                    <a:ext uri="{9D8B030D-6E8A-4147-A177-3AD203B41FA5}">
                      <a16:colId xmlns="" xmlns:a16="http://schemas.microsoft.com/office/drawing/2014/main" val="20000"/>
                    </a:ext>
                  </a:extLst>
                </a:gridCol>
                <a:gridCol w="4443212">
                  <a:extLst>
                    <a:ext uri="{9D8B030D-6E8A-4147-A177-3AD203B41FA5}">
                      <a16:colId xmlns="" xmlns:a16="http://schemas.microsoft.com/office/drawing/2014/main" val="20001"/>
                    </a:ext>
                  </a:extLst>
                </a:gridCol>
              </a:tblGrid>
              <a:tr h="6426558">
                <a:tc>
                  <a:txBody>
                    <a:bodyPr/>
                    <a:lstStyle/>
                    <a:p>
                      <a:r>
                        <a:rPr lang="en-GB" sz="2400" b="1" u="sng" dirty="0" smtClean="0"/>
                        <a:t>Cyrus Cylinder</a:t>
                      </a:r>
                    </a:p>
                    <a:p>
                      <a:r>
                        <a:rPr lang="en-GB" sz="1800" dirty="0" smtClean="0"/>
                        <a:t>The Cyrus cylinder, made in 593BC,</a:t>
                      </a:r>
                      <a:r>
                        <a:rPr lang="en-GB" sz="1800" baseline="0" dirty="0" smtClean="0"/>
                        <a:t> is a </a:t>
                      </a:r>
                      <a:r>
                        <a:rPr lang="en-GB" sz="1800" dirty="0" smtClean="0"/>
                        <a:t>clay cylinder</a:t>
                      </a:r>
                      <a:r>
                        <a:rPr lang="en-GB" sz="1800" baseline="0" dirty="0" smtClean="0"/>
                        <a:t> that has</a:t>
                      </a:r>
                      <a:r>
                        <a:rPr lang="en-GB" sz="1800" dirty="0" smtClean="0"/>
                        <a:t> a Babylonian account of the conquest of Babylon by Cyrus in 539 BC.</a:t>
                      </a:r>
                      <a:r>
                        <a:rPr lang="en-GB" sz="1800" baseline="0" dirty="0" smtClean="0"/>
                        <a:t> It tells us of</a:t>
                      </a:r>
                      <a:r>
                        <a:rPr lang="en-GB" sz="1800" dirty="0" smtClean="0"/>
                        <a:t> his restoration to various temples of statues removed by Nabonidus, the previous king of Babylon, and of his own work at Babylon.</a:t>
                      </a:r>
                      <a:r>
                        <a:rPr lang="en-GB" sz="1800" baseline="0" dirty="0" smtClean="0"/>
                        <a:t> </a:t>
                      </a:r>
                    </a:p>
                    <a:p>
                      <a:r>
                        <a:rPr lang="en-GB" sz="1800" baseline="0" dirty="0" smtClean="0"/>
                        <a:t>Many parts of the text are written like it is Cyrus himself speaking, and the Persian king presents himself as the perfect king to his newly conquered subjects.</a:t>
                      </a:r>
                      <a:endParaRPr lang="en-GB" sz="1800" dirty="0" smtClean="0"/>
                    </a:p>
                    <a:p>
                      <a:r>
                        <a:rPr lang="en-GB" sz="1800" dirty="0" smtClean="0"/>
                        <a:t>The cylinder was written to be buried in the foundations of the city wall of Babylon. It was deposited there after the capture of the city by Cyrus in 539 BC, and presumably written on his orders.</a:t>
                      </a:r>
                    </a:p>
                    <a:p>
                      <a:r>
                        <a:rPr lang="en-GB" sz="1800" dirty="0" smtClean="0"/>
                        <a:t>IMPORTANTLY, the Cyrus</a:t>
                      </a:r>
                      <a:r>
                        <a:rPr lang="en-GB" sz="1800" baseline="0" dirty="0" smtClean="0"/>
                        <a:t> cylinder describes the conquest of Babylon in the SAME way that the Nabonidus Chronicle does, as peaceful at the end.</a:t>
                      </a:r>
                      <a:endParaRPr lang="en-GB" sz="1800" dirty="0" smtClean="0"/>
                    </a:p>
                    <a:p>
                      <a:endParaRPr lang="en-GB" sz="1800" b="1" u="sng" dirty="0"/>
                    </a:p>
                  </a:txBody>
                  <a:tcPr marL="68580" marR="68580"/>
                </a:tc>
                <a:tc>
                  <a:txBody>
                    <a:bodyPr/>
                    <a:lstStyle/>
                    <a:p>
                      <a:r>
                        <a:rPr lang="en-GB" sz="2400" b="1" u="sng" dirty="0" smtClean="0"/>
                        <a:t>Nabonidus Chronicle</a:t>
                      </a:r>
                    </a:p>
                    <a:p>
                      <a:r>
                        <a:rPr lang="en-GB" sz="1800" b="0" u="none" dirty="0" smtClean="0"/>
                        <a:t>The Chronicle is a two-sided</a:t>
                      </a:r>
                      <a:r>
                        <a:rPr lang="en-GB" sz="1800" b="0" u="none" baseline="0" dirty="0" smtClean="0"/>
                        <a:t> </a:t>
                      </a:r>
                      <a:r>
                        <a:rPr lang="en-GB" sz="1800" b="0" u="none" dirty="0" smtClean="0"/>
                        <a:t>stone tablet that focuses on the Reign of Nabonidus (of Babylon) and is one of the most important historiographical texts from ancient Babylonia. </a:t>
                      </a:r>
                    </a:p>
                    <a:p>
                      <a:r>
                        <a:rPr lang="en-GB" sz="1800" b="0" u="none" dirty="0" smtClean="0"/>
                        <a:t>It deals not just with the reign of Nabonidus (r.556-539 BCE), but also with the rise of the Persian king Cyrus the Great, the demise of the Babylonian Empire, and the founding of the </a:t>
                      </a:r>
                      <a:r>
                        <a:rPr lang="en-GB" sz="1800" b="0" u="none" dirty="0" err="1" smtClean="0"/>
                        <a:t>Achaemenid</a:t>
                      </a:r>
                      <a:r>
                        <a:rPr lang="en-GB" sz="1800" b="0" u="none" dirty="0" smtClean="0"/>
                        <a:t> Empire (the empire</a:t>
                      </a:r>
                      <a:r>
                        <a:rPr lang="en-GB" sz="1800" b="0" u="none" baseline="0" dirty="0" smtClean="0"/>
                        <a:t> of the Persian Kings we are studying!</a:t>
                      </a:r>
                      <a:r>
                        <a:rPr lang="en-GB" sz="1800" b="0" u="none" dirty="0" smtClean="0"/>
                        <a:t>).</a:t>
                      </a:r>
                    </a:p>
                    <a:p>
                      <a:r>
                        <a:rPr lang="en-GB" sz="1800" dirty="0" smtClean="0"/>
                        <a:t>The Nabonidus Chronicle tells the story of the rule of Nabonidus, the last king of independent Babylonia. The text is badly damaged and contains many lacunas (gaps or dents). However, it makes clear that the rise of Cyrus was not unexpected.</a:t>
                      </a:r>
                      <a:endParaRPr lang="en-GB" sz="1800" b="0" u="none" dirty="0"/>
                    </a:p>
                  </a:txBody>
                  <a:tcPr marL="68580" marR="68580"/>
                </a:tc>
                <a:extLst>
                  <a:ext uri="{0D108BD9-81ED-4DB2-BD59-A6C34878D82A}">
                    <a16:rowId xmlns="" xmlns:a16="http://schemas.microsoft.com/office/drawing/2014/main" val="10000"/>
                  </a:ext>
                </a:extLst>
              </a:tr>
            </a:tbl>
          </a:graphicData>
        </a:graphic>
      </p:graphicFrame>
      <p:pic>
        <p:nvPicPr>
          <p:cNvPr id="2" name="Picture 1"/>
          <p:cNvPicPr>
            <a:picLocks noChangeAspect="1"/>
          </p:cNvPicPr>
          <p:nvPr/>
        </p:nvPicPr>
        <p:blipFill>
          <a:blip r:embed="rId2"/>
          <a:stretch>
            <a:fillRect/>
          </a:stretch>
        </p:blipFill>
        <p:spPr>
          <a:xfrm>
            <a:off x="7263685" y="4301545"/>
            <a:ext cx="1757966" cy="2343955"/>
          </a:xfrm>
          <a:prstGeom prst="rect">
            <a:avLst/>
          </a:prstGeom>
        </p:spPr>
      </p:pic>
      <p:pic>
        <p:nvPicPr>
          <p:cNvPr id="3" name="Picture 2"/>
          <p:cNvPicPr>
            <a:picLocks noChangeAspect="1"/>
          </p:cNvPicPr>
          <p:nvPr/>
        </p:nvPicPr>
        <p:blipFill>
          <a:blip r:embed="rId3"/>
          <a:stretch>
            <a:fillRect/>
          </a:stretch>
        </p:blipFill>
        <p:spPr>
          <a:xfrm>
            <a:off x="5544356" y="4303583"/>
            <a:ext cx="1719330" cy="2341917"/>
          </a:xfrm>
          <a:prstGeom prst="rect">
            <a:avLst/>
          </a:prstGeom>
        </p:spPr>
      </p:pic>
      <p:sp>
        <p:nvSpPr>
          <p:cNvPr id="5" name="TextBox 4"/>
          <p:cNvSpPr txBox="1"/>
          <p:nvPr/>
        </p:nvSpPr>
        <p:spPr>
          <a:xfrm>
            <a:off x="4675031" y="4765183"/>
            <a:ext cx="763073" cy="2031325"/>
          </a:xfrm>
          <a:prstGeom prst="rect">
            <a:avLst/>
          </a:prstGeom>
          <a:noFill/>
        </p:spPr>
        <p:txBody>
          <a:bodyPr wrap="square" rtlCol="0">
            <a:spAutoFit/>
          </a:bodyPr>
          <a:lstStyle/>
          <a:p>
            <a:pPr algn="ctr"/>
            <a:r>
              <a:rPr lang="en-GB" b="1" u="sng" dirty="0" smtClean="0"/>
              <a:t>The two sides of the stone tablet.</a:t>
            </a:r>
            <a:endParaRPr lang="en-GB" b="1" u="sng" dirty="0"/>
          </a:p>
        </p:txBody>
      </p:sp>
      <p:pic>
        <p:nvPicPr>
          <p:cNvPr id="6" name="Picture 5"/>
          <p:cNvPicPr>
            <a:picLocks noChangeAspect="1"/>
          </p:cNvPicPr>
          <p:nvPr/>
        </p:nvPicPr>
        <p:blipFill>
          <a:blip r:embed="rId4"/>
          <a:stretch>
            <a:fillRect/>
          </a:stretch>
        </p:blipFill>
        <p:spPr>
          <a:xfrm>
            <a:off x="1825580" y="4755202"/>
            <a:ext cx="2752859" cy="1890297"/>
          </a:xfrm>
          <a:prstGeom prst="rect">
            <a:avLst/>
          </a:prstGeom>
        </p:spPr>
      </p:pic>
      <p:sp>
        <p:nvSpPr>
          <p:cNvPr id="7" name="TextBox 6"/>
          <p:cNvSpPr txBox="1"/>
          <p:nvPr/>
        </p:nvSpPr>
        <p:spPr>
          <a:xfrm>
            <a:off x="639918" y="5238684"/>
            <a:ext cx="941770" cy="1200329"/>
          </a:xfrm>
          <a:prstGeom prst="rect">
            <a:avLst/>
          </a:prstGeom>
          <a:noFill/>
        </p:spPr>
        <p:txBody>
          <a:bodyPr wrap="square" rtlCol="0">
            <a:spAutoFit/>
          </a:bodyPr>
          <a:lstStyle/>
          <a:p>
            <a:pPr algn="ctr"/>
            <a:r>
              <a:rPr lang="en-GB" b="1" u="sng" dirty="0" smtClean="0"/>
              <a:t>The Cyrus Cylinder today.</a:t>
            </a:r>
            <a:endParaRPr lang="en-GB" b="1" u="sng" dirty="0"/>
          </a:p>
        </p:txBody>
      </p:sp>
    </p:spTree>
    <p:extLst>
      <p:ext uri="{BB962C8B-B14F-4D97-AF65-F5344CB8AC3E}">
        <p14:creationId xmlns:p14="http://schemas.microsoft.com/office/powerpoint/2010/main" val="364716115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18603467"/>
              </p:ext>
            </p:extLst>
          </p:nvPr>
        </p:nvGraphicFramePr>
        <p:xfrm>
          <a:off x="135228" y="218941"/>
          <a:ext cx="8886424" cy="6426558"/>
        </p:xfrm>
        <a:graphic>
          <a:graphicData uri="http://schemas.openxmlformats.org/drawingml/2006/table">
            <a:tbl>
              <a:tblPr firstRow="1" bandRow="1">
                <a:tableStyleId>{5940675A-B579-460E-94D1-54222C63F5DA}</a:tableStyleId>
              </a:tblPr>
              <a:tblGrid>
                <a:gridCol w="4443212">
                  <a:extLst>
                    <a:ext uri="{9D8B030D-6E8A-4147-A177-3AD203B41FA5}">
                      <a16:colId xmlns="" xmlns:a16="http://schemas.microsoft.com/office/drawing/2014/main" val="20000"/>
                    </a:ext>
                  </a:extLst>
                </a:gridCol>
                <a:gridCol w="4443212">
                  <a:extLst>
                    <a:ext uri="{9D8B030D-6E8A-4147-A177-3AD203B41FA5}">
                      <a16:colId xmlns="" xmlns:a16="http://schemas.microsoft.com/office/drawing/2014/main" val="20001"/>
                    </a:ext>
                  </a:extLst>
                </a:gridCol>
              </a:tblGrid>
              <a:tr h="6426558">
                <a:tc>
                  <a:txBody>
                    <a:bodyPr/>
                    <a:lstStyle/>
                    <a:p>
                      <a:r>
                        <a:rPr lang="en-GB" sz="2400" b="1" u="sng" dirty="0" err="1" smtClean="0"/>
                        <a:t>Bisitun</a:t>
                      </a:r>
                      <a:r>
                        <a:rPr lang="en-GB" sz="2400" b="1" u="sng" dirty="0" smtClean="0"/>
                        <a:t> Inscription</a:t>
                      </a:r>
                    </a:p>
                    <a:p>
                      <a:r>
                        <a:rPr lang="en-GB" sz="1600" b="0" u="none" dirty="0" smtClean="0"/>
                        <a:t>The </a:t>
                      </a:r>
                      <a:r>
                        <a:rPr lang="en-GB" sz="1600" b="0" u="none" dirty="0" err="1" smtClean="0"/>
                        <a:t>Bisitun</a:t>
                      </a:r>
                      <a:r>
                        <a:rPr lang="en-GB" sz="1600" b="0" u="none" dirty="0" smtClean="0"/>
                        <a:t> Inscription is a multilingual inscription and large rock relief on a cliff at Mount </a:t>
                      </a:r>
                      <a:r>
                        <a:rPr lang="en-GB" sz="1600" b="0" u="none" dirty="0" err="1" smtClean="0"/>
                        <a:t>Behistun</a:t>
                      </a:r>
                      <a:r>
                        <a:rPr lang="en-GB" sz="1600" b="0" u="none" dirty="0" smtClean="0"/>
                        <a:t> in the Kermanshah Province of Iran,</a:t>
                      </a:r>
                      <a:r>
                        <a:rPr lang="en-GB" sz="1600" b="0" u="none" baseline="0" dirty="0" smtClean="0"/>
                        <a:t> and was commissioned by King Darius during his reign to make clear he had legitimately deserved the throne and had defended the empire that belonged to him.</a:t>
                      </a:r>
                    </a:p>
                    <a:p>
                      <a:r>
                        <a:rPr lang="en-GB" sz="1600" b="0" u="none" baseline="0" dirty="0" smtClean="0"/>
                        <a:t>T</a:t>
                      </a:r>
                      <a:r>
                        <a:rPr lang="en-GB" sz="1600" b="0" u="none" dirty="0" smtClean="0"/>
                        <a:t>he inscription begins with a brief autobiography of Darius, including his family heritage</a:t>
                      </a:r>
                      <a:r>
                        <a:rPr lang="en-GB" sz="1600" b="0" u="none" baseline="0" dirty="0" smtClean="0"/>
                        <a:t> and rightful link to the throne. </a:t>
                      </a:r>
                      <a:r>
                        <a:rPr lang="en-GB" sz="1600" b="0" u="none" dirty="0" smtClean="0"/>
                        <a:t>Later in the inscription, Darius provides a lengthy sequence of events following his gaining the throne</a:t>
                      </a:r>
                      <a:r>
                        <a:rPr lang="en-GB" sz="1600" b="0" u="none" baseline="0" dirty="0" smtClean="0"/>
                        <a:t> (after Cambyses II)</a:t>
                      </a:r>
                      <a:r>
                        <a:rPr lang="en-GB" sz="1600" b="0" u="none" dirty="0" smtClean="0"/>
                        <a:t> in which he fought nineteen battles in a period of one year to put down multiple rebellions throughout the Persian Empire</a:t>
                      </a:r>
                      <a:r>
                        <a:rPr lang="en-GB" sz="1600" b="0" u="none" smtClean="0"/>
                        <a:t>. </a:t>
                      </a:r>
                    </a:p>
                    <a:p>
                      <a:r>
                        <a:rPr lang="en-GB" sz="1600" b="0" u="none" smtClean="0"/>
                        <a:t>The </a:t>
                      </a:r>
                      <a:r>
                        <a:rPr lang="en-GB" sz="1600" b="0" u="none" dirty="0" smtClean="0"/>
                        <a:t>inscription states in detail that the rebellions were orchestrated (organised) by several impostors in various cities throughout the empire,</a:t>
                      </a:r>
                      <a:r>
                        <a:rPr lang="en-GB" sz="1600" b="0" u="none" baseline="0" dirty="0" smtClean="0"/>
                        <a:t> in an attempt to take the crown off the rightful ruler, Darius! </a:t>
                      </a:r>
                    </a:p>
                    <a:p>
                      <a:r>
                        <a:rPr lang="en-GB" sz="1600" b="0" u="none" baseline="0" dirty="0" smtClean="0"/>
                        <a:t>The image shows the 9 imposters chained up before Darius, indicating that Darius is in complete control of his empire.</a:t>
                      </a:r>
                      <a:endParaRPr lang="en-GB" sz="1600" b="0" u="none" dirty="0"/>
                    </a:p>
                  </a:txBody>
                  <a:tcPr marL="68580" marR="68580"/>
                </a:tc>
                <a:tc>
                  <a:txBody>
                    <a:bodyPr/>
                    <a:lstStyle/>
                    <a:p>
                      <a:r>
                        <a:rPr lang="en-GB" sz="2400" b="1" u="sng" dirty="0" err="1" smtClean="0"/>
                        <a:t>Dayita</a:t>
                      </a:r>
                      <a:r>
                        <a:rPr lang="en-GB" sz="2400" b="1" u="sng" dirty="0" smtClean="0"/>
                        <a:t> </a:t>
                      </a:r>
                      <a:r>
                        <a:rPr lang="en-GB" sz="2400" b="1" u="sng" smtClean="0"/>
                        <a:t>Fortification tablet</a:t>
                      </a:r>
                    </a:p>
                    <a:p>
                      <a:r>
                        <a:rPr lang="en-GB" sz="1800" b="0" smtClean="0"/>
                        <a:t>Also known as the Persepolis fortification tablets,</a:t>
                      </a:r>
                      <a:r>
                        <a:rPr lang="en-GB" sz="1800" b="0" baseline="0" smtClean="0"/>
                        <a:t> they are a</a:t>
                      </a:r>
                      <a:r>
                        <a:rPr lang="en-GB" sz="1800" b="0" smtClean="0"/>
                        <a:t> </a:t>
                      </a:r>
                      <a:r>
                        <a:rPr lang="en-GB" sz="1800" smtClean="0"/>
                        <a:t>large collection of ancient Persian administrative texts, written between 506 and 497 BCE. They are one of the most important sources for the study of the administration of the Achaemenid Empire. </a:t>
                      </a:r>
                    </a:p>
                    <a:p>
                      <a:r>
                        <a:rPr lang="en-GB" sz="1800" b="0" u="none" smtClean="0"/>
                        <a:t>They</a:t>
                      </a:r>
                      <a:r>
                        <a:rPr lang="en-GB" sz="1800" b="0" u="none" baseline="0" smtClean="0"/>
                        <a:t> record the economic transactions of the empire, and the organisation of resources relating to food and rations. They also tell us about </a:t>
                      </a:r>
                      <a:r>
                        <a:rPr lang="en-GB" sz="1800" smtClean="0"/>
                        <a:t>the issue of passports for travelling within the empire, orders for payments of silver and gold to the chief treasurer of the King, and the dispatching of judges, accountants, caravans and teams of laborers.</a:t>
                      </a:r>
                    </a:p>
                    <a:p>
                      <a:r>
                        <a:rPr lang="en-GB" sz="1800" b="0" u="none" smtClean="0"/>
                        <a:t>There</a:t>
                      </a:r>
                      <a:r>
                        <a:rPr lang="en-GB" sz="1800" b="0" u="none" baseline="0" smtClean="0"/>
                        <a:t> are more than 20,000 texts in existence, and about 2000 have been translated into English, many are in a very poor condition due to their age.</a:t>
                      </a:r>
                      <a:endParaRPr lang="en-GB" sz="1800" b="0" u="none" dirty="0"/>
                    </a:p>
                  </a:txBody>
                  <a:tcPr marL="68580" marR="68580"/>
                </a:tc>
                <a:extLst>
                  <a:ext uri="{0D108BD9-81ED-4DB2-BD59-A6C34878D82A}">
                    <a16:rowId xmlns="" xmlns:a16="http://schemas.microsoft.com/office/drawing/2014/main" val="10000"/>
                  </a:ext>
                </a:extLst>
              </a:tr>
            </a:tbl>
          </a:graphicData>
        </a:graphic>
      </p:graphicFrame>
      <p:pic>
        <p:nvPicPr>
          <p:cNvPr id="2" name="Picture 1"/>
          <p:cNvPicPr>
            <a:picLocks noChangeAspect="1"/>
          </p:cNvPicPr>
          <p:nvPr/>
        </p:nvPicPr>
        <p:blipFill>
          <a:blip r:embed="rId2"/>
          <a:stretch>
            <a:fillRect/>
          </a:stretch>
        </p:blipFill>
        <p:spPr>
          <a:xfrm>
            <a:off x="2105696" y="4571391"/>
            <a:ext cx="2472744" cy="2074108"/>
          </a:xfrm>
          <a:prstGeom prst="rect">
            <a:avLst/>
          </a:prstGeom>
        </p:spPr>
      </p:pic>
      <p:sp>
        <p:nvSpPr>
          <p:cNvPr id="3" name="TextBox 2"/>
          <p:cNvSpPr txBox="1"/>
          <p:nvPr/>
        </p:nvSpPr>
        <p:spPr>
          <a:xfrm>
            <a:off x="415345" y="4958367"/>
            <a:ext cx="1275008" cy="2031325"/>
          </a:xfrm>
          <a:prstGeom prst="rect">
            <a:avLst/>
          </a:prstGeom>
          <a:noFill/>
        </p:spPr>
        <p:txBody>
          <a:bodyPr wrap="square" rtlCol="0">
            <a:spAutoFit/>
          </a:bodyPr>
          <a:lstStyle/>
          <a:p>
            <a:pPr algn="ctr"/>
            <a:r>
              <a:rPr lang="en-GB" b="1" u="sng" dirty="0" smtClean="0"/>
              <a:t>Darius standing before the 9 imposters to his throne.</a:t>
            </a:r>
            <a:endParaRPr lang="en-GB" b="1" u="sng" dirty="0"/>
          </a:p>
        </p:txBody>
      </p:sp>
      <p:pic>
        <p:nvPicPr>
          <p:cNvPr id="5" name="Picture 4"/>
          <p:cNvPicPr>
            <a:picLocks noChangeAspect="1"/>
          </p:cNvPicPr>
          <p:nvPr/>
        </p:nvPicPr>
        <p:blipFill>
          <a:blip r:embed="rId3"/>
          <a:stretch>
            <a:fillRect/>
          </a:stretch>
        </p:blipFill>
        <p:spPr>
          <a:xfrm>
            <a:off x="6297769" y="4599979"/>
            <a:ext cx="2723882" cy="2045521"/>
          </a:xfrm>
          <a:prstGeom prst="rect">
            <a:avLst/>
          </a:prstGeom>
        </p:spPr>
      </p:pic>
      <p:sp>
        <p:nvSpPr>
          <p:cNvPr id="6" name="TextBox 5"/>
          <p:cNvSpPr txBox="1"/>
          <p:nvPr/>
        </p:nvSpPr>
        <p:spPr>
          <a:xfrm>
            <a:off x="4800601" y="4958365"/>
            <a:ext cx="1275008" cy="1754327"/>
          </a:xfrm>
          <a:prstGeom prst="rect">
            <a:avLst/>
          </a:prstGeom>
          <a:noFill/>
        </p:spPr>
        <p:txBody>
          <a:bodyPr wrap="square" rtlCol="0">
            <a:spAutoFit/>
          </a:bodyPr>
          <a:lstStyle/>
          <a:p>
            <a:pPr algn="ctr"/>
            <a:r>
              <a:rPr lang="en-GB" b="1" u="sng" dirty="0" smtClean="0"/>
              <a:t>One of the many </a:t>
            </a:r>
            <a:r>
              <a:rPr lang="en-GB" b="1" u="sng" dirty="0" err="1" smtClean="0"/>
              <a:t>Dayita</a:t>
            </a:r>
            <a:r>
              <a:rPr lang="en-GB" b="1" u="sng" dirty="0" smtClean="0"/>
              <a:t>/ Persepolis fortification tablets.</a:t>
            </a:r>
            <a:endParaRPr lang="en-GB" b="1" u="sng" dirty="0"/>
          </a:p>
        </p:txBody>
      </p:sp>
    </p:spTree>
    <p:extLst>
      <p:ext uri="{BB962C8B-B14F-4D97-AF65-F5344CB8AC3E}">
        <p14:creationId xmlns:p14="http://schemas.microsoft.com/office/powerpoint/2010/main" val="104686769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38118512"/>
              </p:ext>
            </p:extLst>
          </p:nvPr>
        </p:nvGraphicFramePr>
        <p:xfrm>
          <a:off x="135228" y="218941"/>
          <a:ext cx="8886424" cy="6675121"/>
        </p:xfrm>
        <a:graphic>
          <a:graphicData uri="http://schemas.openxmlformats.org/drawingml/2006/table">
            <a:tbl>
              <a:tblPr firstRow="1" bandRow="1">
                <a:tableStyleId>{5940675A-B579-460E-94D1-54222C63F5DA}</a:tableStyleId>
              </a:tblPr>
              <a:tblGrid>
                <a:gridCol w="4443212">
                  <a:extLst>
                    <a:ext uri="{9D8B030D-6E8A-4147-A177-3AD203B41FA5}">
                      <a16:colId xmlns="" xmlns:a16="http://schemas.microsoft.com/office/drawing/2014/main" val="20000"/>
                    </a:ext>
                  </a:extLst>
                </a:gridCol>
                <a:gridCol w="4443212">
                  <a:extLst>
                    <a:ext uri="{9D8B030D-6E8A-4147-A177-3AD203B41FA5}">
                      <a16:colId xmlns="" xmlns:a16="http://schemas.microsoft.com/office/drawing/2014/main" val="20001"/>
                    </a:ext>
                  </a:extLst>
                </a:gridCol>
              </a:tblGrid>
              <a:tr h="6426558">
                <a:tc>
                  <a:txBody>
                    <a:bodyPr/>
                    <a:lstStyle/>
                    <a:p>
                      <a:r>
                        <a:rPr lang="en-GB" sz="1600" b="1" u="sng" dirty="0" smtClean="0"/>
                        <a:t>Account of Udjahorresnet </a:t>
                      </a:r>
                    </a:p>
                    <a:p>
                      <a:endParaRPr lang="en-GB" sz="1600" b="1" u="sng" dirty="0" smtClean="0"/>
                    </a:p>
                    <a:p>
                      <a:endParaRPr lang="en-GB" sz="1600" b="0" u="none" dirty="0" smtClean="0"/>
                    </a:p>
                  </a:txBody>
                  <a:tcPr marL="68580" marR="68580"/>
                </a:tc>
                <a:tc>
                  <a:txBody>
                    <a:bodyPr/>
                    <a:lstStyle/>
                    <a:p>
                      <a:r>
                        <a:rPr lang="en-GB" sz="1600" b="1" u="sng" dirty="0" smtClean="0"/>
                        <a:t>Archaeological</a:t>
                      </a:r>
                      <a:r>
                        <a:rPr lang="en-GB" sz="1600" b="1" u="sng" baseline="0" dirty="0" smtClean="0"/>
                        <a:t> remains – Persepolis, Pasargadae, and Susa</a:t>
                      </a:r>
                    </a:p>
                    <a:p>
                      <a:endParaRPr lang="en-GB" sz="1600" b="1" u="sng" baseline="0" dirty="0" smtClean="0"/>
                    </a:p>
                    <a:p>
                      <a:r>
                        <a:rPr lang="en-GB" sz="1600" b="0" u="none" baseline="0" dirty="0" smtClean="0"/>
                        <a:t>All three are important sites of the Persian empire, administrative centres that the Kings ruled from and created to stand as monuments to their power and authority.</a:t>
                      </a:r>
                    </a:p>
                    <a:p>
                      <a:r>
                        <a:rPr lang="en-GB" sz="1600" dirty="0" smtClean="0"/>
                        <a:t>Cyrus the Great began building the capital at</a:t>
                      </a:r>
                      <a:r>
                        <a:rPr lang="en-GB" sz="1600" baseline="0" dirty="0" smtClean="0"/>
                        <a:t> Pasargadae in</a:t>
                      </a:r>
                      <a:r>
                        <a:rPr lang="en-GB" sz="1600" dirty="0" smtClean="0"/>
                        <a:t> 546 BC; but it was unfinished when he died in battle. The remains of the tomb of Cyrus‘</a:t>
                      </a:r>
                      <a:r>
                        <a:rPr lang="en-GB" sz="1600" baseline="0" dirty="0" smtClean="0"/>
                        <a:t> are still there today.</a:t>
                      </a:r>
                    </a:p>
                    <a:p>
                      <a:endParaRPr lang="en-GB" sz="1600" dirty="0" smtClean="0"/>
                    </a:p>
                    <a:p>
                      <a:r>
                        <a:rPr lang="en-GB" sz="1600" dirty="0" smtClean="0"/>
                        <a:t>Pasargadae remained the capital of the </a:t>
                      </a:r>
                      <a:r>
                        <a:rPr lang="en-GB" sz="1600" dirty="0" err="1" smtClean="0"/>
                        <a:t>Achaemenid</a:t>
                      </a:r>
                      <a:r>
                        <a:rPr lang="en-GB" sz="1600" dirty="0" smtClean="0"/>
                        <a:t> empire until Cambyses II moved it to Susa; later, Darius founded another in Persepolis.</a:t>
                      </a:r>
                    </a:p>
                    <a:p>
                      <a:endParaRPr lang="en-GB" sz="1600" dirty="0" smtClean="0"/>
                    </a:p>
                    <a:p>
                      <a:r>
                        <a:rPr lang="en-GB" sz="1600" dirty="0" smtClean="0"/>
                        <a:t>Under Cyrus' son Cambyses II, Susa became a centre of political power as one of 4 capitals of the </a:t>
                      </a:r>
                      <a:r>
                        <a:rPr lang="en-GB" sz="1600" dirty="0" err="1" smtClean="0"/>
                        <a:t>Achaemenid</a:t>
                      </a:r>
                      <a:r>
                        <a:rPr lang="en-GB" sz="1600" dirty="0" smtClean="0"/>
                        <a:t> Persian empire, while reducing the significance of Pasargadae. Following Cambyses' brief rule, Darius the Great began a major building program in Susa and Persepolis.</a:t>
                      </a:r>
                      <a:endParaRPr lang="en-GB" sz="1600" b="0" u="none" baseline="0" dirty="0" smtClean="0"/>
                    </a:p>
                    <a:p>
                      <a:r>
                        <a:rPr lang="en-GB" sz="1600" b="0" u="none" baseline="0" dirty="0" smtClean="0"/>
                        <a:t>Cyrus the Great chose the site of Persepolis, but it was Darius I who built the terrace and the palaces. It was under Darius that Persepolis became the capital of Persia proper. </a:t>
                      </a:r>
                    </a:p>
                    <a:p>
                      <a:endParaRPr lang="en-GB" sz="1600" b="0" u="none" baseline="0" dirty="0" smtClean="0"/>
                    </a:p>
                  </a:txBody>
                  <a:tcPr marL="68580" marR="68580"/>
                </a:tc>
                <a:extLst>
                  <a:ext uri="{0D108BD9-81ED-4DB2-BD59-A6C34878D82A}">
                    <a16:rowId xmlns="" xmlns:a16="http://schemas.microsoft.com/office/drawing/2014/main" val="10000"/>
                  </a:ext>
                </a:extLst>
              </a:tr>
            </a:tbl>
          </a:graphicData>
        </a:graphic>
      </p:graphicFrame>
      <p:sp>
        <p:nvSpPr>
          <p:cNvPr id="3" name="TextBox 2"/>
          <p:cNvSpPr txBox="1"/>
          <p:nvPr/>
        </p:nvSpPr>
        <p:spPr>
          <a:xfrm>
            <a:off x="135228" y="602694"/>
            <a:ext cx="4443212" cy="5293758"/>
          </a:xfrm>
          <a:prstGeom prst="rect">
            <a:avLst/>
          </a:prstGeom>
          <a:noFill/>
        </p:spPr>
        <p:txBody>
          <a:bodyPr wrap="square" rtlCol="0">
            <a:spAutoFit/>
          </a:bodyPr>
          <a:lstStyle/>
          <a:p>
            <a:endParaRPr lang="en-GB" sz="1600" dirty="0" smtClean="0"/>
          </a:p>
          <a:p>
            <a:endParaRPr lang="en-GB" sz="1600" dirty="0"/>
          </a:p>
          <a:p>
            <a:r>
              <a:rPr lang="en-GB" sz="1600" dirty="0" err="1" smtClean="0"/>
              <a:t>Udjaḥorresnet</a:t>
            </a:r>
            <a:r>
              <a:rPr lang="en-GB" sz="1600" dirty="0" smtClean="0"/>
              <a:t> </a:t>
            </a:r>
            <a:r>
              <a:rPr lang="en-GB" sz="1600" dirty="0"/>
              <a:t>was an ancient Egyptian high official who is mainly known for his efforts in promoting the Egyptian customs to the early Achaemenid kings, particularly Cambyses II. </a:t>
            </a:r>
          </a:p>
          <a:p>
            <a:r>
              <a:rPr lang="en-GB" sz="1600" dirty="0"/>
              <a:t>His influence grew unexpectedly under the reign of Cambyses and his successor Darius I, and </a:t>
            </a:r>
            <a:r>
              <a:rPr lang="en-GB" sz="1600" dirty="0" err="1"/>
              <a:t>Udjahorresnet</a:t>
            </a:r>
            <a:r>
              <a:rPr lang="en-GB" sz="1600" dirty="0"/>
              <a:t> apparently became a sort of collaborationist (</a:t>
            </a:r>
            <a:r>
              <a:rPr lang="en-GB" sz="1600" i="1" dirty="0"/>
              <a:t>someone who helps two different groups of people work together</a:t>
            </a:r>
            <a:r>
              <a:rPr lang="en-GB" sz="1600" dirty="0"/>
              <a:t>) for the Persians, managing to enter in the royal court as chancellor and chief physician. From his statue is known that </a:t>
            </a:r>
            <a:r>
              <a:rPr lang="en-GB" sz="1600" dirty="0" smtClean="0"/>
              <a:t>he </a:t>
            </a:r>
            <a:r>
              <a:rPr lang="en-GB" sz="1600" dirty="0"/>
              <a:t>used his influence to make Cambyses acknowledge and respect Egyptian customs. </a:t>
            </a:r>
          </a:p>
          <a:p>
            <a:r>
              <a:rPr lang="en-GB" sz="1600" dirty="0"/>
              <a:t>His career is inscribed (</a:t>
            </a:r>
            <a:r>
              <a:rPr lang="en-GB" sz="1600" i="1" dirty="0"/>
              <a:t>carved writing</a:t>
            </a:r>
            <a:r>
              <a:rPr lang="en-GB" sz="1600" dirty="0"/>
              <a:t>) on a well known statue depicting him, and it tells of Cambyses being a good, and respectful king. Which is very different from how Herodotus portrays Cambyses…</a:t>
            </a:r>
          </a:p>
          <a:p>
            <a:endParaRPr lang="en-GB" dirty="0"/>
          </a:p>
        </p:txBody>
      </p:sp>
    </p:spTree>
    <p:extLst>
      <p:ext uri="{BB962C8B-B14F-4D97-AF65-F5344CB8AC3E}">
        <p14:creationId xmlns:p14="http://schemas.microsoft.com/office/powerpoint/2010/main" val="93654657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07984948"/>
              </p:ext>
            </p:extLst>
          </p:nvPr>
        </p:nvGraphicFramePr>
        <p:xfrm>
          <a:off x="135228" y="218941"/>
          <a:ext cx="8886424" cy="6426558"/>
        </p:xfrm>
        <a:graphic>
          <a:graphicData uri="http://schemas.openxmlformats.org/drawingml/2006/table">
            <a:tbl>
              <a:tblPr firstRow="1" bandRow="1">
                <a:tableStyleId>{5940675A-B579-460E-94D1-54222C63F5DA}</a:tableStyleId>
              </a:tblPr>
              <a:tblGrid>
                <a:gridCol w="4443212">
                  <a:extLst>
                    <a:ext uri="{9D8B030D-6E8A-4147-A177-3AD203B41FA5}">
                      <a16:colId xmlns="" xmlns:a16="http://schemas.microsoft.com/office/drawing/2014/main" val="20000"/>
                    </a:ext>
                  </a:extLst>
                </a:gridCol>
                <a:gridCol w="4443212">
                  <a:extLst>
                    <a:ext uri="{9D8B030D-6E8A-4147-A177-3AD203B41FA5}">
                      <a16:colId xmlns="" xmlns:a16="http://schemas.microsoft.com/office/drawing/2014/main" val="20001"/>
                    </a:ext>
                  </a:extLst>
                </a:gridCol>
              </a:tblGrid>
              <a:tr h="6426558">
                <a:tc>
                  <a:txBody>
                    <a:bodyPr/>
                    <a:lstStyle/>
                    <a:p>
                      <a:pPr algn="ctr"/>
                      <a:r>
                        <a:rPr lang="en-GB" sz="2000" b="1" u="sng" dirty="0" smtClean="0"/>
                        <a:t>Account of </a:t>
                      </a:r>
                      <a:r>
                        <a:rPr lang="en-GB" sz="2000" b="1" u="sng" dirty="0" err="1" smtClean="0"/>
                        <a:t>Udjahorresnet</a:t>
                      </a:r>
                      <a:r>
                        <a:rPr lang="en-GB" sz="2000" b="1" u="sng" dirty="0" smtClean="0"/>
                        <a:t> </a:t>
                      </a:r>
                    </a:p>
                    <a:p>
                      <a:endParaRPr lang="en-GB" sz="2400" b="0" u="none" dirty="0" smtClean="0"/>
                    </a:p>
                  </a:txBody>
                  <a:tcPr marL="68580" marR="68580"/>
                </a:tc>
                <a:tc>
                  <a:txBody>
                    <a:bodyPr/>
                    <a:lstStyle/>
                    <a:p>
                      <a:pPr algn="ctr"/>
                      <a:r>
                        <a:rPr lang="en-GB" sz="2000" b="1" u="sng" dirty="0" smtClean="0"/>
                        <a:t>Archaeological</a:t>
                      </a:r>
                      <a:r>
                        <a:rPr lang="en-GB" sz="2000" b="1" u="sng" baseline="0" dirty="0" smtClean="0"/>
                        <a:t> remains – Persepolis, Pasargadae, and Susa</a:t>
                      </a:r>
                    </a:p>
                    <a:p>
                      <a:endParaRPr lang="en-GB" sz="1800" b="0" u="none" baseline="0" dirty="0" smtClean="0"/>
                    </a:p>
                  </a:txBody>
                  <a:tcPr marL="68580" marR="68580"/>
                </a:tc>
                <a:extLst>
                  <a:ext uri="{0D108BD9-81ED-4DB2-BD59-A6C34878D82A}">
                    <a16:rowId xmlns="" xmlns:a16="http://schemas.microsoft.com/office/drawing/2014/main" val="10000"/>
                  </a:ext>
                </a:extLst>
              </a:tr>
            </a:tbl>
          </a:graphicData>
        </a:graphic>
      </p:graphicFrame>
      <p:pic>
        <p:nvPicPr>
          <p:cNvPr id="2" name="Picture 1"/>
          <p:cNvPicPr>
            <a:picLocks noChangeAspect="1"/>
          </p:cNvPicPr>
          <p:nvPr/>
        </p:nvPicPr>
        <p:blipFill>
          <a:blip r:embed="rId2"/>
          <a:stretch>
            <a:fillRect/>
          </a:stretch>
        </p:blipFill>
        <p:spPr>
          <a:xfrm>
            <a:off x="794969" y="811370"/>
            <a:ext cx="3049375" cy="5705341"/>
          </a:xfrm>
          <a:prstGeom prst="rect">
            <a:avLst/>
          </a:prstGeom>
        </p:spPr>
      </p:pic>
      <p:pic>
        <p:nvPicPr>
          <p:cNvPr id="5" name="Picture 4"/>
          <p:cNvPicPr>
            <a:picLocks noChangeAspect="1"/>
          </p:cNvPicPr>
          <p:nvPr/>
        </p:nvPicPr>
        <p:blipFill>
          <a:blip r:embed="rId3"/>
          <a:stretch>
            <a:fillRect/>
          </a:stretch>
        </p:blipFill>
        <p:spPr>
          <a:xfrm>
            <a:off x="4663964" y="1074388"/>
            <a:ext cx="2966769" cy="1784723"/>
          </a:xfrm>
          <a:prstGeom prst="rect">
            <a:avLst/>
          </a:prstGeom>
        </p:spPr>
      </p:pic>
      <p:sp>
        <p:nvSpPr>
          <p:cNvPr id="6" name="TextBox 5"/>
          <p:cNvSpPr txBox="1"/>
          <p:nvPr/>
        </p:nvSpPr>
        <p:spPr>
          <a:xfrm>
            <a:off x="7832238" y="1234339"/>
            <a:ext cx="792050" cy="830997"/>
          </a:xfrm>
          <a:prstGeom prst="rect">
            <a:avLst/>
          </a:prstGeom>
          <a:noFill/>
        </p:spPr>
        <p:txBody>
          <a:bodyPr wrap="square" rtlCol="0">
            <a:spAutoFit/>
          </a:bodyPr>
          <a:lstStyle/>
          <a:p>
            <a:pPr algn="ctr"/>
            <a:r>
              <a:rPr lang="en-GB" sz="1600" b="1" u="sng" dirty="0" smtClean="0"/>
              <a:t>Aerial shot of Susa.</a:t>
            </a:r>
            <a:endParaRPr lang="en-GB" sz="1600" b="1" u="sng" dirty="0"/>
          </a:p>
        </p:txBody>
      </p:sp>
      <p:pic>
        <p:nvPicPr>
          <p:cNvPr id="8" name="Picture 7"/>
          <p:cNvPicPr>
            <a:picLocks noChangeAspect="1"/>
          </p:cNvPicPr>
          <p:nvPr/>
        </p:nvPicPr>
        <p:blipFill>
          <a:blip r:embed="rId4"/>
          <a:stretch>
            <a:fillRect/>
          </a:stretch>
        </p:blipFill>
        <p:spPr>
          <a:xfrm>
            <a:off x="4663964" y="2974758"/>
            <a:ext cx="2966769" cy="1816511"/>
          </a:xfrm>
          <a:prstGeom prst="rect">
            <a:avLst/>
          </a:prstGeom>
        </p:spPr>
      </p:pic>
      <p:pic>
        <p:nvPicPr>
          <p:cNvPr id="9" name="Picture 8"/>
          <p:cNvPicPr>
            <a:picLocks noChangeAspect="1"/>
          </p:cNvPicPr>
          <p:nvPr/>
        </p:nvPicPr>
        <p:blipFill>
          <a:blip r:embed="rId5"/>
          <a:stretch>
            <a:fillRect/>
          </a:stretch>
        </p:blipFill>
        <p:spPr>
          <a:xfrm>
            <a:off x="4663964" y="4849091"/>
            <a:ext cx="2966769" cy="1738584"/>
          </a:xfrm>
          <a:prstGeom prst="rect">
            <a:avLst/>
          </a:prstGeom>
        </p:spPr>
      </p:pic>
      <p:sp>
        <p:nvSpPr>
          <p:cNvPr id="10" name="TextBox 9"/>
          <p:cNvSpPr txBox="1"/>
          <p:nvPr/>
        </p:nvSpPr>
        <p:spPr>
          <a:xfrm>
            <a:off x="7843234" y="3664039"/>
            <a:ext cx="1091485" cy="338554"/>
          </a:xfrm>
          <a:prstGeom prst="rect">
            <a:avLst/>
          </a:prstGeom>
          <a:noFill/>
        </p:spPr>
        <p:txBody>
          <a:bodyPr wrap="square" rtlCol="0">
            <a:spAutoFit/>
          </a:bodyPr>
          <a:lstStyle/>
          <a:p>
            <a:pPr algn="ctr"/>
            <a:r>
              <a:rPr lang="en-GB" sz="1600" b="1" u="sng" dirty="0" smtClean="0"/>
              <a:t>Persepolis</a:t>
            </a:r>
            <a:endParaRPr lang="en-GB" sz="1600" b="1" u="sng" dirty="0"/>
          </a:p>
        </p:txBody>
      </p:sp>
      <p:sp>
        <p:nvSpPr>
          <p:cNvPr id="11" name="TextBox 10"/>
          <p:cNvSpPr txBox="1"/>
          <p:nvPr/>
        </p:nvSpPr>
        <p:spPr>
          <a:xfrm>
            <a:off x="7647259" y="5327614"/>
            <a:ext cx="1341432" cy="338554"/>
          </a:xfrm>
          <a:prstGeom prst="rect">
            <a:avLst/>
          </a:prstGeom>
          <a:noFill/>
        </p:spPr>
        <p:txBody>
          <a:bodyPr wrap="square" rtlCol="0">
            <a:spAutoFit/>
          </a:bodyPr>
          <a:lstStyle/>
          <a:p>
            <a:pPr algn="ctr"/>
            <a:r>
              <a:rPr lang="en-GB" sz="1600" b="1" u="sng" dirty="0" smtClean="0"/>
              <a:t>Pasargadae.</a:t>
            </a:r>
            <a:endParaRPr lang="en-GB" sz="1600" b="1" u="sng" dirty="0"/>
          </a:p>
        </p:txBody>
      </p:sp>
    </p:spTree>
    <p:extLst>
      <p:ext uri="{BB962C8B-B14F-4D97-AF65-F5344CB8AC3E}">
        <p14:creationId xmlns:p14="http://schemas.microsoft.com/office/powerpoint/2010/main" val="26463761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5910" y="154546"/>
            <a:ext cx="4868215" cy="2910626"/>
          </a:xfrm>
          <a:prstGeom prst="roundRect">
            <a:avLst/>
          </a:prstGeom>
          <a:ln w="57150">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u="sng" dirty="0" smtClean="0"/>
              <a:t>Activity 1; Put this list of Persian Kings in the correct Chronological (time) order.</a:t>
            </a:r>
          </a:p>
          <a:p>
            <a:pPr algn="ctr"/>
            <a:endParaRPr lang="en-GB" dirty="0" smtClean="0"/>
          </a:p>
          <a:p>
            <a:r>
              <a:rPr lang="en-GB" dirty="0" smtClean="0"/>
              <a:t>                           	Darius</a:t>
            </a:r>
            <a:endParaRPr lang="en-GB" dirty="0"/>
          </a:p>
          <a:p>
            <a:pPr algn="ctr"/>
            <a:r>
              <a:rPr lang="en-GB" dirty="0" smtClean="0"/>
              <a:t>Cambyses                       Xerxes</a:t>
            </a:r>
          </a:p>
          <a:p>
            <a:r>
              <a:rPr lang="en-GB" dirty="0" smtClean="0"/>
              <a:t>                           	Cyrus</a:t>
            </a:r>
          </a:p>
        </p:txBody>
      </p:sp>
      <p:sp>
        <p:nvSpPr>
          <p:cNvPr id="5" name="Rounded Rectangle 4"/>
          <p:cNvSpPr/>
          <p:nvPr/>
        </p:nvSpPr>
        <p:spPr>
          <a:xfrm>
            <a:off x="5100034" y="154547"/>
            <a:ext cx="3844343" cy="3709116"/>
          </a:xfrm>
          <a:prstGeom prst="roundRect">
            <a:avLst/>
          </a:prstGeom>
          <a:ln w="57150"/>
        </p:spPr>
        <p:style>
          <a:lnRef idx="2">
            <a:schemeClr val="accent4"/>
          </a:lnRef>
          <a:fillRef idx="1">
            <a:schemeClr val="lt1"/>
          </a:fillRef>
          <a:effectRef idx="0">
            <a:schemeClr val="accent4"/>
          </a:effectRef>
          <a:fontRef idx="minor">
            <a:schemeClr val="dk1"/>
          </a:fontRef>
        </p:style>
        <p:txBody>
          <a:bodyPr rtlCol="0" anchor="ctr"/>
          <a:lstStyle/>
          <a:p>
            <a:pPr algn="ctr"/>
            <a:r>
              <a:rPr lang="en-GB" b="1" u="sng" dirty="0" smtClean="0"/>
              <a:t>Activity 2a</a:t>
            </a:r>
            <a:r>
              <a:rPr lang="en-GB" dirty="0" smtClean="0"/>
              <a:t>. List as many modern-day countries as you can remember that come under the boundaries of the Persian empire.</a:t>
            </a:r>
          </a:p>
          <a:p>
            <a:pPr algn="ctr"/>
            <a:endParaRPr lang="en-GB" dirty="0"/>
          </a:p>
          <a:p>
            <a:pPr algn="ctr"/>
            <a:r>
              <a:rPr lang="en-GB" b="1" u="sng" dirty="0" smtClean="0"/>
              <a:t>2b.</a:t>
            </a:r>
            <a:r>
              <a:rPr lang="en-GB" dirty="0" smtClean="0"/>
              <a:t> Write a paragraph explaining how far the Persian empire stretched, in all directions. Use modern-day places and geographical areas to help your written description.</a:t>
            </a:r>
            <a:endParaRPr lang="en-GB" dirty="0"/>
          </a:p>
        </p:txBody>
      </p:sp>
      <p:pic>
        <p:nvPicPr>
          <p:cNvPr id="7" name="Picture 6"/>
          <p:cNvPicPr>
            <a:picLocks noChangeAspect="1"/>
          </p:cNvPicPr>
          <p:nvPr/>
        </p:nvPicPr>
        <p:blipFill>
          <a:blip r:embed="rId2"/>
          <a:stretch>
            <a:fillRect/>
          </a:stretch>
        </p:blipFill>
        <p:spPr>
          <a:xfrm>
            <a:off x="309093" y="3193738"/>
            <a:ext cx="4394916" cy="3233042"/>
          </a:xfrm>
          <a:prstGeom prst="rect">
            <a:avLst/>
          </a:prstGeom>
        </p:spPr>
      </p:pic>
      <p:sp>
        <p:nvSpPr>
          <p:cNvPr id="8" name="TextBox 7"/>
          <p:cNvSpPr txBox="1"/>
          <p:nvPr/>
        </p:nvSpPr>
        <p:spPr>
          <a:xfrm>
            <a:off x="231820" y="6426780"/>
            <a:ext cx="4955147" cy="307777"/>
          </a:xfrm>
          <a:prstGeom prst="rect">
            <a:avLst/>
          </a:prstGeom>
          <a:noFill/>
        </p:spPr>
        <p:txBody>
          <a:bodyPr wrap="square" rtlCol="0">
            <a:spAutoFit/>
          </a:bodyPr>
          <a:lstStyle/>
          <a:p>
            <a:r>
              <a:rPr lang="en-GB" sz="1400" dirty="0" smtClean="0"/>
              <a:t>Persian King having an audience with his some of his subjects.</a:t>
            </a:r>
            <a:endParaRPr lang="en-GB" sz="1400" dirty="0"/>
          </a:p>
        </p:txBody>
      </p:sp>
      <p:sp>
        <p:nvSpPr>
          <p:cNvPr id="9" name="Rounded Rectangle 8"/>
          <p:cNvSpPr/>
          <p:nvPr/>
        </p:nvSpPr>
        <p:spPr>
          <a:xfrm>
            <a:off x="4781283" y="4005331"/>
            <a:ext cx="4269346" cy="2606117"/>
          </a:xfrm>
          <a:prstGeom prst="roundRect">
            <a:avLst/>
          </a:prstGeom>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b="1" u="sng" dirty="0" smtClean="0"/>
              <a:t>Activity 3a.</a:t>
            </a:r>
            <a:r>
              <a:rPr lang="en-GB" dirty="0" smtClean="0"/>
              <a:t> Look at the carving of the Persian King giving an audience to some of his subjects; explain what we can learn from this about Persian Kings and how they liked to be seen.</a:t>
            </a:r>
          </a:p>
          <a:p>
            <a:pPr algn="ctr"/>
            <a:endParaRPr lang="en-GB" dirty="0" smtClean="0"/>
          </a:p>
          <a:p>
            <a:pPr algn="ctr"/>
            <a:r>
              <a:rPr lang="en-GB" b="1" u="sng" dirty="0" smtClean="0"/>
              <a:t>3b</a:t>
            </a:r>
            <a:r>
              <a:rPr lang="en-GB" dirty="0" smtClean="0"/>
              <a:t>. How RELIABLE (trustworthy) do you think this source is? – Given that the carving was commissioned by a King…</a:t>
            </a:r>
            <a:endParaRPr lang="en-GB" dirty="0"/>
          </a:p>
        </p:txBody>
      </p:sp>
    </p:spTree>
    <p:extLst>
      <p:ext uri="{BB962C8B-B14F-4D97-AF65-F5344CB8AC3E}">
        <p14:creationId xmlns:p14="http://schemas.microsoft.com/office/powerpoint/2010/main" val="1740568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2958" y="182206"/>
            <a:ext cx="8171645" cy="2387600"/>
          </a:xfrm>
        </p:spPr>
        <p:txBody>
          <a:bodyPr>
            <a:noAutofit/>
          </a:bodyPr>
          <a:lstStyle/>
          <a:p>
            <a:r>
              <a:rPr lang="en-GB" sz="4800" b="1" u="sng" dirty="0" smtClean="0"/>
              <a:t>Ancient sources for the Persian Kings</a:t>
            </a:r>
            <a:endParaRPr lang="en-GB" sz="4800" b="1" u="sng" dirty="0"/>
          </a:p>
        </p:txBody>
      </p:sp>
      <p:sp>
        <p:nvSpPr>
          <p:cNvPr id="3" name="Subtitle 2"/>
          <p:cNvSpPr>
            <a:spLocks noGrp="1"/>
          </p:cNvSpPr>
          <p:nvPr>
            <p:ph type="subTitle" idx="1"/>
          </p:nvPr>
        </p:nvSpPr>
        <p:spPr>
          <a:xfrm>
            <a:off x="328411" y="2569806"/>
            <a:ext cx="8480738" cy="2038908"/>
          </a:xfrm>
        </p:spPr>
        <p:txBody>
          <a:bodyPr>
            <a:noAutofit/>
          </a:bodyPr>
          <a:lstStyle/>
          <a:p>
            <a:r>
              <a:rPr lang="en-GB" sz="3200" dirty="0" smtClean="0"/>
              <a:t>L.O. to investigate the range of sources we will be using during this unit.</a:t>
            </a:r>
          </a:p>
          <a:p>
            <a:r>
              <a:rPr lang="en-GB" sz="3200" dirty="0" smtClean="0"/>
              <a:t>L.O. to assess the reliability and potential difficulties of ancient sources.</a:t>
            </a:r>
            <a:endParaRPr lang="en-GB" sz="3200" dirty="0"/>
          </a:p>
        </p:txBody>
      </p:sp>
      <p:pic>
        <p:nvPicPr>
          <p:cNvPr id="4" name="Picture 3"/>
          <p:cNvPicPr>
            <a:picLocks noChangeAspect="1"/>
          </p:cNvPicPr>
          <p:nvPr/>
        </p:nvPicPr>
        <p:blipFill rotWithShape="1">
          <a:blip r:embed="rId2"/>
          <a:srcRect b="5495"/>
          <a:stretch/>
        </p:blipFill>
        <p:spPr>
          <a:xfrm>
            <a:off x="1" y="4790942"/>
            <a:ext cx="2453426" cy="2067059"/>
          </a:xfrm>
          <a:prstGeom prst="rect">
            <a:avLst/>
          </a:prstGeom>
        </p:spPr>
      </p:pic>
      <p:pic>
        <p:nvPicPr>
          <p:cNvPr id="5" name="Picture 4"/>
          <p:cNvPicPr>
            <a:picLocks noChangeAspect="1"/>
          </p:cNvPicPr>
          <p:nvPr/>
        </p:nvPicPr>
        <p:blipFill>
          <a:blip r:embed="rId3"/>
          <a:stretch>
            <a:fillRect/>
          </a:stretch>
        </p:blipFill>
        <p:spPr>
          <a:xfrm>
            <a:off x="6500611" y="4790942"/>
            <a:ext cx="2643389" cy="2067059"/>
          </a:xfrm>
          <a:prstGeom prst="rect">
            <a:avLst/>
          </a:prstGeom>
        </p:spPr>
      </p:pic>
      <p:pic>
        <p:nvPicPr>
          <p:cNvPr id="6" name="Picture 5"/>
          <p:cNvPicPr>
            <a:picLocks noChangeAspect="1"/>
          </p:cNvPicPr>
          <p:nvPr/>
        </p:nvPicPr>
        <p:blipFill>
          <a:blip r:embed="rId4"/>
          <a:stretch>
            <a:fillRect/>
          </a:stretch>
        </p:blipFill>
        <p:spPr>
          <a:xfrm>
            <a:off x="4076165" y="4790942"/>
            <a:ext cx="2424447" cy="2067059"/>
          </a:xfrm>
          <a:prstGeom prst="rect">
            <a:avLst/>
          </a:prstGeom>
        </p:spPr>
      </p:pic>
      <p:pic>
        <p:nvPicPr>
          <p:cNvPr id="7" name="Picture 6"/>
          <p:cNvPicPr>
            <a:picLocks noChangeAspect="1"/>
          </p:cNvPicPr>
          <p:nvPr/>
        </p:nvPicPr>
        <p:blipFill>
          <a:blip r:embed="rId5"/>
          <a:stretch>
            <a:fillRect/>
          </a:stretch>
        </p:blipFill>
        <p:spPr>
          <a:xfrm>
            <a:off x="2453427" y="4786382"/>
            <a:ext cx="1622738" cy="2071618"/>
          </a:xfrm>
          <a:prstGeom prst="rect">
            <a:avLst/>
          </a:prstGeom>
        </p:spPr>
      </p:pic>
    </p:spTree>
    <p:extLst>
      <p:ext uri="{BB962C8B-B14F-4D97-AF65-F5344CB8AC3E}">
        <p14:creationId xmlns:p14="http://schemas.microsoft.com/office/powerpoint/2010/main" val="362768712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397" y="107548"/>
            <a:ext cx="8895276" cy="1325563"/>
          </a:xfrm>
        </p:spPr>
        <p:txBody>
          <a:bodyPr>
            <a:normAutofit/>
          </a:bodyPr>
          <a:lstStyle/>
          <a:p>
            <a:pPr algn="ctr"/>
            <a:r>
              <a:rPr lang="en-GB" b="1" u="sng" dirty="0" smtClean="0"/>
              <a:t>Which sources will we be using… </a:t>
            </a:r>
            <a:endParaRPr lang="en-GB" b="1" u="sng" dirty="0"/>
          </a:p>
        </p:txBody>
      </p:sp>
      <p:sp>
        <p:nvSpPr>
          <p:cNvPr id="3" name="Content Placeholder 2"/>
          <p:cNvSpPr>
            <a:spLocks noGrp="1"/>
          </p:cNvSpPr>
          <p:nvPr>
            <p:ph idx="1"/>
          </p:nvPr>
        </p:nvSpPr>
        <p:spPr>
          <a:xfrm>
            <a:off x="184329" y="1359392"/>
            <a:ext cx="8808344" cy="5144440"/>
          </a:xfrm>
        </p:spPr>
        <p:txBody>
          <a:bodyPr>
            <a:normAutofit/>
          </a:bodyPr>
          <a:lstStyle/>
          <a:p>
            <a:r>
              <a:rPr lang="en-GB" sz="2400" dirty="0" smtClean="0"/>
              <a:t>Herodotus</a:t>
            </a:r>
          </a:p>
          <a:p>
            <a:r>
              <a:rPr lang="en-GB" sz="2400" dirty="0" smtClean="0"/>
              <a:t>Thucydides</a:t>
            </a:r>
          </a:p>
          <a:p>
            <a:r>
              <a:rPr lang="en-GB" sz="2400" dirty="0" smtClean="0"/>
              <a:t>Plutarch</a:t>
            </a:r>
          </a:p>
          <a:p>
            <a:r>
              <a:rPr lang="en-GB" sz="2400" dirty="0" smtClean="0"/>
              <a:t>Aeschylus </a:t>
            </a:r>
          </a:p>
          <a:p>
            <a:r>
              <a:rPr lang="en-GB" sz="2400" dirty="0" smtClean="0"/>
              <a:t>Cyrus Cylinder</a:t>
            </a:r>
          </a:p>
          <a:p>
            <a:r>
              <a:rPr lang="en-GB" sz="2400" dirty="0" err="1" smtClean="0"/>
              <a:t>Bitsitun</a:t>
            </a:r>
            <a:r>
              <a:rPr lang="en-GB" sz="2400" dirty="0" smtClean="0"/>
              <a:t> Inscription</a:t>
            </a:r>
          </a:p>
          <a:p>
            <a:r>
              <a:rPr lang="en-GB" sz="2400" dirty="0" err="1" smtClean="0"/>
              <a:t>Datiya</a:t>
            </a:r>
            <a:r>
              <a:rPr lang="en-GB" sz="2400" dirty="0" smtClean="0"/>
              <a:t> Fortification Tablet</a:t>
            </a:r>
          </a:p>
          <a:p>
            <a:r>
              <a:rPr lang="en-GB" sz="2400" dirty="0" smtClean="0"/>
              <a:t>Nabonidus Chronicle</a:t>
            </a:r>
          </a:p>
          <a:p>
            <a:r>
              <a:rPr lang="en-GB" sz="2400" dirty="0" smtClean="0"/>
              <a:t>Account of </a:t>
            </a:r>
            <a:r>
              <a:rPr lang="en-GB" sz="2400" dirty="0" err="1" smtClean="0"/>
              <a:t>Udjahorresne</a:t>
            </a:r>
            <a:endParaRPr lang="en-GB" sz="2400" dirty="0" smtClean="0"/>
          </a:p>
          <a:p>
            <a:r>
              <a:rPr lang="en-GB" sz="2400" dirty="0" smtClean="0"/>
              <a:t>Archaeological evidence from key sites, e.g. Pasargadae, Persepolis and Susa. </a:t>
            </a:r>
          </a:p>
        </p:txBody>
      </p:sp>
      <p:pic>
        <p:nvPicPr>
          <p:cNvPr id="4" name="Picture 3"/>
          <p:cNvPicPr>
            <a:picLocks noChangeAspect="1"/>
          </p:cNvPicPr>
          <p:nvPr/>
        </p:nvPicPr>
        <p:blipFill>
          <a:blip r:embed="rId2"/>
          <a:stretch>
            <a:fillRect/>
          </a:stretch>
        </p:blipFill>
        <p:spPr>
          <a:xfrm>
            <a:off x="2445191" y="1221943"/>
            <a:ext cx="3162623" cy="2375481"/>
          </a:xfrm>
          <a:prstGeom prst="rect">
            <a:avLst/>
          </a:prstGeom>
        </p:spPr>
      </p:pic>
      <p:pic>
        <p:nvPicPr>
          <p:cNvPr id="8" name="Picture 7"/>
          <p:cNvPicPr>
            <a:picLocks noChangeAspect="1"/>
          </p:cNvPicPr>
          <p:nvPr/>
        </p:nvPicPr>
        <p:blipFill>
          <a:blip r:embed="rId3"/>
          <a:stretch>
            <a:fillRect/>
          </a:stretch>
        </p:blipFill>
        <p:spPr>
          <a:xfrm>
            <a:off x="3790612" y="3441586"/>
            <a:ext cx="2397027" cy="2126817"/>
          </a:xfrm>
          <a:prstGeom prst="rect">
            <a:avLst/>
          </a:prstGeom>
        </p:spPr>
      </p:pic>
      <p:pic>
        <p:nvPicPr>
          <p:cNvPr id="5" name="Picture 4"/>
          <p:cNvPicPr>
            <a:picLocks noChangeAspect="1"/>
          </p:cNvPicPr>
          <p:nvPr/>
        </p:nvPicPr>
        <p:blipFill>
          <a:blip r:embed="rId4"/>
          <a:stretch>
            <a:fillRect/>
          </a:stretch>
        </p:blipFill>
        <p:spPr>
          <a:xfrm>
            <a:off x="6204003" y="3201641"/>
            <a:ext cx="2772177" cy="2305528"/>
          </a:xfrm>
          <a:prstGeom prst="rect">
            <a:avLst/>
          </a:prstGeom>
        </p:spPr>
      </p:pic>
      <p:pic>
        <p:nvPicPr>
          <p:cNvPr id="6" name="Picture 5"/>
          <p:cNvPicPr>
            <a:picLocks noChangeAspect="1"/>
          </p:cNvPicPr>
          <p:nvPr/>
        </p:nvPicPr>
        <p:blipFill>
          <a:blip r:embed="rId5"/>
          <a:stretch>
            <a:fillRect/>
          </a:stretch>
        </p:blipFill>
        <p:spPr>
          <a:xfrm>
            <a:off x="5646107" y="1123618"/>
            <a:ext cx="1605320" cy="2579945"/>
          </a:xfrm>
          <a:prstGeom prst="rect">
            <a:avLst/>
          </a:prstGeom>
        </p:spPr>
      </p:pic>
      <p:cxnSp>
        <p:nvCxnSpPr>
          <p:cNvPr id="10" name="Straight Arrow Connector 9"/>
          <p:cNvCxnSpPr/>
          <p:nvPr/>
        </p:nvCxnSpPr>
        <p:spPr>
          <a:xfrm flipV="1">
            <a:off x="2362911" y="3005299"/>
            <a:ext cx="361065" cy="38008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983328" y="3910219"/>
            <a:ext cx="3546261" cy="27541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225219" y="4654578"/>
            <a:ext cx="802649" cy="10218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rotWithShape="1">
          <a:blip r:embed="rId6"/>
          <a:srcRect l="10127" r="1744"/>
          <a:stretch/>
        </p:blipFill>
        <p:spPr>
          <a:xfrm>
            <a:off x="7281678" y="1220043"/>
            <a:ext cx="1728989" cy="2179842"/>
          </a:xfrm>
          <a:prstGeom prst="rect">
            <a:avLst/>
          </a:prstGeom>
        </p:spPr>
      </p:pic>
    </p:spTree>
    <p:extLst>
      <p:ext uri="{BB962C8B-B14F-4D97-AF65-F5344CB8AC3E}">
        <p14:creationId xmlns:p14="http://schemas.microsoft.com/office/powerpoint/2010/main" val="1412397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par>
                                <p:cTn id="48" presetID="10" presetClass="entr" presetSubtype="0" fill="hold" nodeType="with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par>
                                <p:cTn id="64" presetID="10" presetClass="entr" presetSubtype="0" fill="hold"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500"/>
                                        <p:tgtEl>
                                          <p:spTgt spid="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fade">
                                      <p:cBhvr>
                                        <p:cTn id="71" dur="500"/>
                                        <p:tgtEl>
                                          <p:spTgt spid="6"/>
                                        </p:tgtEl>
                                      </p:cBhvr>
                                    </p:animEffect>
                                  </p:childTnLst>
                                </p:cTn>
                              </p:par>
                              <p:par>
                                <p:cTn id="72" presetID="10" presetClass="entr" presetSubtype="0" fill="hold" nodeType="with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293" y="0"/>
            <a:ext cx="7886700" cy="1325563"/>
          </a:xfrm>
        </p:spPr>
        <p:txBody>
          <a:bodyPr>
            <a:noAutofit/>
          </a:bodyPr>
          <a:lstStyle/>
          <a:p>
            <a:pPr algn="ctr"/>
            <a:r>
              <a:rPr lang="en-GB" b="1" u="sng" dirty="0" smtClean="0"/>
              <a:t>The Historians, writers and poets</a:t>
            </a:r>
            <a:endParaRPr lang="en-GB" b="1" u="sng" dirty="0"/>
          </a:p>
        </p:txBody>
      </p:sp>
      <p:sp>
        <p:nvSpPr>
          <p:cNvPr id="4" name="Rounded Rectangle 3"/>
          <p:cNvSpPr/>
          <p:nvPr/>
        </p:nvSpPr>
        <p:spPr>
          <a:xfrm>
            <a:off x="122212" y="1271184"/>
            <a:ext cx="3679333" cy="5405570"/>
          </a:xfrm>
          <a:prstGeom prst="round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smtClean="0">
                <a:solidFill>
                  <a:schemeClr val="tx1"/>
                </a:solidFill>
              </a:rPr>
              <a:t>How these kinds of sources are useful to us:</a:t>
            </a:r>
          </a:p>
          <a:p>
            <a:pPr algn="ctr"/>
            <a:endParaRPr lang="en-GB" dirty="0">
              <a:solidFill>
                <a:schemeClr val="tx1"/>
              </a:solidFill>
            </a:endParaRPr>
          </a:p>
          <a:p>
            <a:pPr marL="285750" indent="-285750" algn="ctr">
              <a:buFont typeface="Arial" panose="020B0604020202020204" pitchFamily="34" charset="0"/>
              <a:buChar char="•"/>
            </a:pPr>
            <a:r>
              <a:rPr lang="en-GB" sz="1600" dirty="0" smtClean="0">
                <a:solidFill>
                  <a:schemeClr val="tx1"/>
                </a:solidFill>
              </a:rPr>
              <a:t>They given us detailed information of key figures and events.</a:t>
            </a:r>
          </a:p>
          <a:p>
            <a:pPr marL="285750" indent="-285750" algn="ctr">
              <a:buFont typeface="Arial" panose="020B0604020202020204" pitchFamily="34" charset="0"/>
              <a:buChar char="•"/>
            </a:pPr>
            <a:r>
              <a:rPr lang="en-GB" sz="1600" dirty="0" smtClean="0">
                <a:solidFill>
                  <a:schemeClr val="tx1"/>
                </a:solidFill>
              </a:rPr>
              <a:t>Often they are actively looking to educate us, they want us to know what happened and they’re telling us. E.g. Herodotus was the first ‘historian’ because his writing wanted to explain why the Persian Wars started.</a:t>
            </a:r>
          </a:p>
          <a:p>
            <a:pPr marL="285750" indent="-285750" algn="ctr">
              <a:buFont typeface="Arial" panose="020B0604020202020204" pitchFamily="34" charset="0"/>
              <a:buChar char="•"/>
            </a:pPr>
            <a:r>
              <a:rPr lang="en-GB" sz="1600" dirty="0" smtClean="0">
                <a:solidFill>
                  <a:schemeClr val="tx1"/>
                </a:solidFill>
              </a:rPr>
              <a:t>They can help us know what cultures and people were like long, long before anyone was able to photograph or record such things.</a:t>
            </a:r>
          </a:p>
          <a:p>
            <a:pPr marL="285750" indent="-285750" algn="ctr">
              <a:buFont typeface="Arial" panose="020B0604020202020204" pitchFamily="34" charset="0"/>
              <a:buChar char="•"/>
            </a:pPr>
            <a:r>
              <a:rPr lang="en-GB" sz="1600" dirty="0" smtClean="0">
                <a:solidFill>
                  <a:schemeClr val="tx1"/>
                </a:solidFill>
              </a:rPr>
              <a:t>They are easy to translate because we can read Greek!</a:t>
            </a:r>
            <a:endParaRPr lang="en-GB" sz="1600" dirty="0">
              <a:solidFill>
                <a:schemeClr val="tx1"/>
              </a:solidFill>
            </a:endParaRPr>
          </a:p>
        </p:txBody>
      </p:sp>
      <p:sp>
        <p:nvSpPr>
          <p:cNvPr id="5" name="Rounded Rectangle 4"/>
          <p:cNvSpPr/>
          <p:nvPr/>
        </p:nvSpPr>
        <p:spPr>
          <a:xfrm>
            <a:off x="4950663" y="1306621"/>
            <a:ext cx="3679333" cy="540557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smtClean="0">
                <a:solidFill>
                  <a:schemeClr val="tx1"/>
                </a:solidFill>
              </a:rPr>
              <a:t>The difficulties with using these kinds of sources:</a:t>
            </a:r>
          </a:p>
          <a:p>
            <a:pPr algn="ctr"/>
            <a:endParaRPr lang="en-GB" sz="1600" dirty="0" smtClean="0">
              <a:solidFill>
                <a:schemeClr val="tx1"/>
              </a:solidFill>
            </a:endParaRPr>
          </a:p>
          <a:p>
            <a:pPr marL="285750" indent="-285750" algn="ctr">
              <a:buFont typeface="Arial" panose="020B0604020202020204" pitchFamily="34" charset="0"/>
              <a:buChar char="•"/>
            </a:pPr>
            <a:r>
              <a:rPr lang="en-GB" sz="1600" dirty="0" smtClean="0">
                <a:solidFill>
                  <a:schemeClr val="tx1"/>
                </a:solidFill>
              </a:rPr>
              <a:t>They are often massively BIASED! – this means they want to portray events in a particular way to make you think a particular thing. Or they’re playing for an audience. E.g. Aeschylus became a famous Athenian playwright and poet, so OF COURSE he wanted to make the Persian King Xerxes look weak when he wrote about him. </a:t>
            </a:r>
          </a:p>
          <a:p>
            <a:pPr marL="285750" indent="-285750" algn="ctr">
              <a:buFont typeface="Arial" panose="020B0604020202020204" pitchFamily="34" charset="0"/>
              <a:buChar char="•"/>
            </a:pPr>
            <a:r>
              <a:rPr lang="en-GB" sz="1600" dirty="0" smtClean="0">
                <a:solidFill>
                  <a:schemeClr val="tx1"/>
                </a:solidFill>
              </a:rPr>
              <a:t>They will often tell you about conversations/ discussions as if they were fact, but there can be no way that those writers were actually there for the conversation… </a:t>
            </a:r>
            <a:endParaRPr lang="en-GB" sz="1600" dirty="0">
              <a:solidFill>
                <a:schemeClr val="tx1"/>
              </a:solidFill>
            </a:endParaRPr>
          </a:p>
        </p:txBody>
      </p:sp>
    </p:spTree>
    <p:extLst>
      <p:ext uri="{BB962C8B-B14F-4D97-AF65-F5344CB8AC3E}">
        <p14:creationId xmlns:p14="http://schemas.microsoft.com/office/powerpoint/2010/main" val="403880797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88" y="133306"/>
            <a:ext cx="8811967" cy="1325563"/>
          </a:xfrm>
        </p:spPr>
        <p:txBody>
          <a:bodyPr>
            <a:noAutofit/>
          </a:bodyPr>
          <a:lstStyle/>
          <a:p>
            <a:pPr algn="ctr"/>
            <a:r>
              <a:rPr lang="en-GB" sz="4000" b="1" u="sng" dirty="0" smtClean="0"/>
              <a:t>Cyrus Cylinder, Nabonidus Chronicle and the </a:t>
            </a:r>
            <a:r>
              <a:rPr lang="en-GB" sz="4000" b="1" u="sng" dirty="0" err="1" smtClean="0"/>
              <a:t>Bisitun</a:t>
            </a:r>
            <a:r>
              <a:rPr lang="en-GB" sz="4000" b="1" u="sng" dirty="0" smtClean="0"/>
              <a:t> Inscription etc.</a:t>
            </a:r>
            <a:endParaRPr lang="en-GB" sz="4000" b="1" u="sng" dirty="0"/>
          </a:p>
        </p:txBody>
      </p:sp>
      <p:sp>
        <p:nvSpPr>
          <p:cNvPr id="6" name="Rounded Rectangle 5"/>
          <p:cNvSpPr/>
          <p:nvPr/>
        </p:nvSpPr>
        <p:spPr>
          <a:xfrm>
            <a:off x="161388" y="1558344"/>
            <a:ext cx="3679333" cy="5112912"/>
          </a:xfrm>
          <a:prstGeom prst="round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u="sng" dirty="0" smtClean="0">
                <a:solidFill>
                  <a:schemeClr val="tx1"/>
                </a:solidFill>
              </a:rPr>
              <a:t>How these kinds of sources are useful to us:</a:t>
            </a:r>
          </a:p>
          <a:p>
            <a:pPr algn="ctr"/>
            <a:endParaRPr lang="en-GB" sz="1600" dirty="0" smtClean="0">
              <a:solidFill>
                <a:schemeClr val="tx1"/>
              </a:solidFill>
            </a:endParaRPr>
          </a:p>
          <a:p>
            <a:pPr marL="285750" indent="-285750" algn="ctr">
              <a:buFont typeface="Arial" panose="020B0604020202020204" pitchFamily="34" charset="0"/>
              <a:buChar char="•"/>
            </a:pPr>
            <a:r>
              <a:rPr lang="en-GB" sz="1600" dirty="0" smtClean="0">
                <a:solidFill>
                  <a:schemeClr val="tx1"/>
                </a:solidFill>
              </a:rPr>
              <a:t>They are formal, administrative texts that are given the approval of the reigning power, </a:t>
            </a:r>
            <a:r>
              <a:rPr lang="en-GB" sz="1600" dirty="0" err="1" smtClean="0">
                <a:solidFill>
                  <a:schemeClr val="tx1"/>
                </a:solidFill>
              </a:rPr>
              <a:t>e.g</a:t>
            </a:r>
            <a:r>
              <a:rPr lang="en-GB" sz="1600" dirty="0" smtClean="0">
                <a:solidFill>
                  <a:schemeClr val="tx1"/>
                </a:solidFill>
              </a:rPr>
              <a:t> the King. So we can be fairly confident that they are official opinion.</a:t>
            </a:r>
          </a:p>
          <a:p>
            <a:pPr marL="285750" indent="-285750" algn="ctr">
              <a:buFont typeface="Arial" panose="020B0604020202020204" pitchFamily="34" charset="0"/>
              <a:buChar char="•"/>
            </a:pPr>
            <a:r>
              <a:rPr lang="en-GB" sz="1600" dirty="0" smtClean="0">
                <a:solidFill>
                  <a:schemeClr val="tx1"/>
                </a:solidFill>
              </a:rPr>
              <a:t>They survive the test of time well because they are made of hardy materials such as stone, so we can date them and know they come from a specific time period.</a:t>
            </a:r>
          </a:p>
          <a:p>
            <a:pPr marL="285750" indent="-285750" algn="ctr">
              <a:buFont typeface="Arial" panose="020B0604020202020204" pitchFamily="34" charset="0"/>
              <a:buChar char="•"/>
            </a:pPr>
            <a:endParaRPr lang="en-GB" sz="1600" dirty="0" smtClean="0">
              <a:solidFill>
                <a:schemeClr val="tx1"/>
              </a:solidFill>
            </a:endParaRPr>
          </a:p>
          <a:p>
            <a:pPr marL="285750" indent="-285750" algn="ctr">
              <a:buFont typeface="Arial" panose="020B0604020202020204" pitchFamily="34" charset="0"/>
              <a:buChar char="•"/>
            </a:pPr>
            <a:r>
              <a:rPr lang="en-GB" sz="1600" dirty="0" smtClean="0">
                <a:solidFill>
                  <a:schemeClr val="tx1"/>
                </a:solidFill>
              </a:rPr>
              <a:t>They can be used as tools to help translate other sources, because they are written in ancient languages like </a:t>
            </a:r>
            <a:r>
              <a:rPr lang="en-GB" sz="1600" dirty="0" err="1" smtClean="0">
                <a:solidFill>
                  <a:schemeClr val="tx1"/>
                </a:solidFill>
              </a:rPr>
              <a:t>elamite</a:t>
            </a:r>
            <a:r>
              <a:rPr lang="en-GB" sz="1600" dirty="0" smtClean="0">
                <a:solidFill>
                  <a:schemeClr val="tx1"/>
                </a:solidFill>
              </a:rPr>
              <a:t>. </a:t>
            </a:r>
          </a:p>
          <a:p>
            <a:pPr marL="285750" indent="-285750" algn="ctr">
              <a:buFont typeface="Arial" panose="020B0604020202020204" pitchFamily="34" charset="0"/>
              <a:buChar char="•"/>
            </a:pPr>
            <a:endParaRPr lang="en-GB" dirty="0">
              <a:solidFill>
                <a:schemeClr val="tx1"/>
              </a:solidFill>
            </a:endParaRPr>
          </a:p>
        </p:txBody>
      </p:sp>
      <p:sp>
        <p:nvSpPr>
          <p:cNvPr id="7" name="Rounded Rectangle 6"/>
          <p:cNvSpPr/>
          <p:nvPr/>
        </p:nvSpPr>
        <p:spPr>
          <a:xfrm>
            <a:off x="4824627" y="1514361"/>
            <a:ext cx="3679333" cy="511291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u="sng" dirty="0" smtClean="0">
                <a:solidFill>
                  <a:schemeClr val="tx1"/>
                </a:solidFill>
              </a:rPr>
              <a:t>The difficulties with these kinds of sources:</a:t>
            </a:r>
          </a:p>
          <a:p>
            <a:pPr algn="ctr"/>
            <a:endParaRPr lang="en-GB" sz="1600" dirty="0" smtClean="0">
              <a:solidFill>
                <a:schemeClr val="tx1"/>
              </a:solidFill>
            </a:endParaRPr>
          </a:p>
          <a:p>
            <a:pPr marL="285750" indent="-285750" algn="ctr">
              <a:buFont typeface="Arial" panose="020B0604020202020204" pitchFamily="34" charset="0"/>
              <a:buChar char="•"/>
            </a:pPr>
            <a:r>
              <a:rPr lang="en-GB" sz="1600" dirty="0" smtClean="0">
                <a:solidFill>
                  <a:schemeClr val="tx1"/>
                </a:solidFill>
              </a:rPr>
              <a:t>They do not always survive in complete pieces, and sometimes we are only left with fragment of the original object. E.g. the </a:t>
            </a:r>
            <a:r>
              <a:rPr lang="en-GB" sz="1600" dirty="0" err="1" smtClean="0">
                <a:solidFill>
                  <a:schemeClr val="tx1"/>
                </a:solidFill>
              </a:rPr>
              <a:t>Nadonidus</a:t>
            </a:r>
            <a:r>
              <a:rPr lang="en-GB" sz="1600" dirty="0" smtClean="0">
                <a:solidFill>
                  <a:schemeClr val="tx1"/>
                </a:solidFill>
              </a:rPr>
              <a:t> Chronicle is a small section of what was originally a bigger text.</a:t>
            </a:r>
          </a:p>
          <a:p>
            <a:pPr algn="ctr"/>
            <a:endParaRPr lang="en-GB" sz="1600" dirty="0" smtClean="0">
              <a:solidFill>
                <a:schemeClr val="tx1"/>
              </a:solidFill>
            </a:endParaRPr>
          </a:p>
          <a:p>
            <a:pPr marL="285750" indent="-285750" algn="ctr">
              <a:buFont typeface="Arial" panose="020B0604020202020204" pitchFamily="34" charset="0"/>
              <a:buChar char="•"/>
            </a:pPr>
            <a:r>
              <a:rPr lang="en-GB" sz="1600" dirty="0" smtClean="0">
                <a:solidFill>
                  <a:schemeClr val="tx1"/>
                </a:solidFill>
              </a:rPr>
              <a:t>They can still be biased! The </a:t>
            </a:r>
            <a:r>
              <a:rPr lang="en-GB" sz="1600" dirty="0" err="1" smtClean="0">
                <a:solidFill>
                  <a:schemeClr val="tx1"/>
                </a:solidFill>
              </a:rPr>
              <a:t>Bistiun</a:t>
            </a:r>
            <a:r>
              <a:rPr lang="en-GB" sz="1600" dirty="0" smtClean="0">
                <a:solidFill>
                  <a:schemeClr val="tx1"/>
                </a:solidFill>
              </a:rPr>
              <a:t> inscription is a message put out by Darius and then Xerxes (which is good for historians), but it’s THEIR message about what THEY WANTED people to see them as (less good). So they don’t necessarily show us an exact reality. </a:t>
            </a:r>
            <a:endParaRPr lang="en-GB" sz="1600" dirty="0">
              <a:solidFill>
                <a:schemeClr val="tx1"/>
              </a:solidFill>
            </a:endParaRPr>
          </a:p>
        </p:txBody>
      </p:sp>
    </p:spTree>
    <p:extLst>
      <p:ext uri="{BB962C8B-B14F-4D97-AF65-F5344CB8AC3E}">
        <p14:creationId xmlns:p14="http://schemas.microsoft.com/office/powerpoint/2010/main" val="373612396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714" y="133306"/>
            <a:ext cx="7886700" cy="1325563"/>
          </a:xfrm>
        </p:spPr>
        <p:txBody>
          <a:bodyPr>
            <a:normAutofit/>
          </a:bodyPr>
          <a:lstStyle/>
          <a:p>
            <a:pPr algn="ctr"/>
            <a:r>
              <a:rPr lang="en-GB" sz="4000" b="1" u="sng" dirty="0" smtClean="0"/>
              <a:t>Archaeological remains</a:t>
            </a:r>
            <a:endParaRPr lang="en-GB" sz="4000" b="1" u="sng" dirty="0"/>
          </a:p>
        </p:txBody>
      </p:sp>
      <p:sp>
        <p:nvSpPr>
          <p:cNvPr id="4" name="Rounded Rectangle 3"/>
          <p:cNvSpPr/>
          <p:nvPr/>
        </p:nvSpPr>
        <p:spPr>
          <a:xfrm>
            <a:off x="116715" y="1458869"/>
            <a:ext cx="3679333" cy="5212387"/>
          </a:xfrm>
          <a:prstGeom prst="round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u="sng" dirty="0" smtClean="0">
                <a:solidFill>
                  <a:schemeClr val="tx1"/>
                </a:solidFill>
              </a:rPr>
              <a:t>How these kinds of sources are useful to us:</a:t>
            </a:r>
          </a:p>
          <a:p>
            <a:pPr algn="ctr"/>
            <a:endParaRPr lang="en-GB" sz="1600" dirty="0" smtClean="0">
              <a:solidFill>
                <a:schemeClr val="tx1"/>
              </a:solidFill>
            </a:endParaRPr>
          </a:p>
          <a:p>
            <a:pPr marL="285750" indent="-285750" algn="ctr">
              <a:buFont typeface="Arial" panose="020B0604020202020204" pitchFamily="34" charset="0"/>
              <a:buChar char="•"/>
            </a:pPr>
            <a:r>
              <a:rPr lang="en-GB" sz="1600" dirty="0" smtClean="0">
                <a:solidFill>
                  <a:schemeClr val="tx1"/>
                </a:solidFill>
              </a:rPr>
              <a:t>Physical evidence offers historians and archaeologists some firm facts about the past, that can’t really be debated. E.g. remains at Susa make it undeniably clear that there was a massive, Persian palace there.</a:t>
            </a:r>
          </a:p>
          <a:p>
            <a:pPr marL="285750" indent="-285750" algn="ctr">
              <a:buFont typeface="Arial" panose="020B0604020202020204" pitchFamily="34" charset="0"/>
              <a:buChar char="•"/>
            </a:pPr>
            <a:r>
              <a:rPr lang="en-GB" sz="1600" dirty="0" smtClean="0">
                <a:solidFill>
                  <a:schemeClr val="tx1"/>
                </a:solidFill>
              </a:rPr>
              <a:t>Physical remains can be dated so that we can be sure of the time period they relate to.</a:t>
            </a:r>
          </a:p>
          <a:p>
            <a:pPr marL="285750" indent="-285750" algn="ctr">
              <a:buFont typeface="Arial" panose="020B0604020202020204" pitchFamily="34" charset="0"/>
              <a:buChar char="•"/>
            </a:pPr>
            <a:endParaRPr lang="en-GB" sz="1600" dirty="0">
              <a:solidFill>
                <a:schemeClr val="tx1"/>
              </a:solidFill>
            </a:endParaRPr>
          </a:p>
          <a:p>
            <a:pPr marL="285750" indent="-285750" algn="ctr">
              <a:buFont typeface="Arial" panose="020B0604020202020204" pitchFamily="34" charset="0"/>
              <a:buChar char="•"/>
            </a:pPr>
            <a:endParaRPr lang="en-GB" sz="1600" dirty="0" smtClean="0">
              <a:solidFill>
                <a:schemeClr val="tx1"/>
              </a:solidFill>
            </a:endParaRPr>
          </a:p>
          <a:p>
            <a:pPr marL="285750" indent="-285750" algn="ctr">
              <a:buFont typeface="Arial" panose="020B0604020202020204" pitchFamily="34" charset="0"/>
              <a:buChar char="•"/>
            </a:pPr>
            <a:endParaRPr lang="en-GB" sz="1600" dirty="0">
              <a:solidFill>
                <a:schemeClr val="tx1"/>
              </a:solidFill>
            </a:endParaRPr>
          </a:p>
        </p:txBody>
      </p:sp>
      <p:sp>
        <p:nvSpPr>
          <p:cNvPr id="5" name="Rounded Rectangle 4"/>
          <p:cNvSpPr/>
          <p:nvPr/>
        </p:nvSpPr>
        <p:spPr>
          <a:xfrm>
            <a:off x="4719785" y="1469863"/>
            <a:ext cx="4047991" cy="521238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u="sng" dirty="0" smtClean="0">
                <a:solidFill>
                  <a:schemeClr val="tx1"/>
                </a:solidFill>
              </a:rPr>
              <a:t>The difficulties with these kinds of sources:</a:t>
            </a:r>
          </a:p>
          <a:p>
            <a:pPr algn="ctr"/>
            <a:endParaRPr lang="en-GB" sz="1600" dirty="0" smtClean="0">
              <a:solidFill>
                <a:schemeClr val="tx1"/>
              </a:solidFill>
            </a:endParaRPr>
          </a:p>
          <a:p>
            <a:pPr marL="285750" indent="-285750" algn="ctr">
              <a:buFont typeface="Arial" panose="020B0604020202020204" pitchFamily="34" charset="0"/>
              <a:buChar char="•"/>
            </a:pPr>
            <a:r>
              <a:rPr lang="en-GB" sz="1600" dirty="0" smtClean="0">
                <a:solidFill>
                  <a:schemeClr val="tx1"/>
                </a:solidFill>
              </a:rPr>
              <a:t>Archaeological sites can often be ransacked by thieves before, or during, excavations so that artefacts from the site can be sold on the black-market. As these sites are unique, there’s no way to replace stolen evidence and it’s lost to everyone.</a:t>
            </a:r>
          </a:p>
          <a:p>
            <a:pPr marL="285750" indent="-285750" algn="ctr">
              <a:buFont typeface="Arial" panose="020B0604020202020204" pitchFamily="34" charset="0"/>
              <a:buChar char="•"/>
            </a:pPr>
            <a:r>
              <a:rPr lang="en-GB" sz="1600" dirty="0" smtClean="0">
                <a:solidFill>
                  <a:schemeClr val="tx1"/>
                </a:solidFill>
              </a:rPr>
              <a:t>They are only ruins, archaeologists are have use the evidence they are left with to work out what the sites would have looked like 2500 years ago.</a:t>
            </a:r>
          </a:p>
          <a:p>
            <a:pPr marL="285750" indent="-285750" algn="ctr">
              <a:buFont typeface="Arial" panose="020B0604020202020204" pitchFamily="34" charset="0"/>
              <a:buChar char="•"/>
            </a:pPr>
            <a:r>
              <a:rPr lang="en-GB" sz="1600" dirty="0" smtClean="0">
                <a:solidFill>
                  <a:schemeClr val="tx1"/>
                </a:solidFill>
              </a:rPr>
              <a:t>Inscriptions or artwork don’t always come with explanations, so, again, archaeologists have to try and work out their meaning.  </a:t>
            </a:r>
            <a:endParaRPr lang="en-GB" sz="1600" dirty="0">
              <a:solidFill>
                <a:schemeClr val="tx1"/>
              </a:solidFill>
            </a:endParaRPr>
          </a:p>
        </p:txBody>
      </p:sp>
    </p:spTree>
    <p:extLst>
      <p:ext uri="{BB962C8B-B14F-4D97-AF65-F5344CB8AC3E}">
        <p14:creationId xmlns:p14="http://schemas.microsoft.com/office/powerpoint/2010/main" val="78018518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9021677" cy="1325563"/>
          </a:xfrm>
        </p:spPr>
        <p:txBody>
          <a:bodyPr>
            <a:normAutofit/>
          </a:bodyPr>
          <a:lstStyle/>
          <a:p>
            <a:pPr algn="ctr"/>
            <a:r>
              <a:rPr lang="en-GB" sz="4000" b="1" u="sng" dirty="0" smtClean="0"/>
              <a:t>How reliable are the sources?</a:t>
            </a:r>
            <a:endParaRPr lang="en-GB" sz="4000" b="1" u="sng" dirty="0"/>
          </a:p>
        </p:txBody>
      </p:sp>
      <p:sp>
        <p:nvSpPr>
          <p:cNvPr id="3" name="Content Placeholder 2"/>
          <p:cNvSpPr>
            <a:spLocks noGrp="1"/>
          </p:cNvSpPr>
          <p:nvPr>
            <p:ph idx="1"/>
          </p:nvPr>
        </p:nvSpPr>
        <p:spPr>
          <a:xfrm>
            <a:off x="107055" y="1146600"/>
            <a:ext cx="6528784" cy="4351338"/>
          </a:xfrm>
        </p:spPr>
        <p:txBody>
          <a:bodyPr>
            <a:normAutofit/>
          </a:bodyPr>
          <a:lstStyle/>
          <a:p>
            <a:pPr marL="0" indent="0">
              <a:buNone/>
            </a:pPr>
            <a:r>
              <a:rPr lang="en-GB" sz="2000" b="1" u="sng" dirty="0" smtClean="0"/>
              <a:t>Activity</a:t>
            </a:r>
          </a:p>
          <a:p>
            <a:pPr marL="0" indent="0">
              <a:buNone/>
            </a:pPr>
            <a:r>
              <a:rPr lang="en-GB" sz="2000" dirty="0" smtClean="0"/>
              <a:t>Using the information on your tables, read through each of the sources, looking carefully at when they were made, who made them and the state they are in for historians to use today, and complete the A3 grid. </a:t>
            </a:r>
            <a:endParaRPr lang="en-GB" sz="2000" dirty="0"/>
          </a:p>
        </p:txBody>
      </p:sp>
      <p:sp>
        <p:nvSpPr>
          <p:cNvPr id="4" name="Rounded Rectangle 3"/>
          <p:cNvSpPr/>
          <p:nvPr/>
        </p:nvSpPr>
        <p:spPr>
          <a:xfrm>
            <a:off x="7192449" y="1325563"/>
            <a:ext cx="1770039" cy="4405536"/>
          </a:xfrm>
          <a:prstGeom prst="roundRect">
            <a:avLst/>
          </a:prstGeom>
          <a:ln w="57150">
            <a:solidFill>
              <a:srgbClr val="FF66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1600" b="1" u="sng" dirty="0" smtClean="0"/>
              <a:t>What does ‘reliable’ mean?</a:t>
            </a:r>
          </a:p>
          <a:p>
            <a:pPr algn="ctr"/>
            <a:endParaRPr lang="en-GB" sz="1600" dirty="0"/>
          </a:p>
          <a:p>
            <a:pPr algn="ctr"/>
            <a:r>
              <a:rPr lang="en-GB" sz="1600" dirty="0" smtClean="0"/>
              <a:t>The reliability of a source is an assessment of how trustworthy the source is.</a:t>
            </a:r>
          </a:p>
          <a:p>
            <a:pPr algn="ctr"/>
            <a:endParaRPr lang="en-GB" sz="1600" dirty="0" smtClean="0"/>
          </a:p>
          <a:p>
            <a:pPr algn="ctr"/>
            <a:r>
              <a:rPr lang="en-GB" sz="1600" dirty="0" smtClean="0"/>
              <a:t>Can we trust that source is giving us accurate information?</a:t>
            </a:r>
            <a:endParaRPr lang="en-GB" sz="1600" dirty="0"/>
          </a:p>
        </p:txBody>
      </p:sp>
      <p:graphicFrame>
        <p:nvGraphicFramePr>
          <p:cNvPr id="5" name="Table 4"/>
          <p:cNvGraphicFramePr>
            <a:graphicFrameLocks noGrp="1"/>
          </p:cNvGraphicFramePr>
          <p:nvPr>
            <p:extLst>
              <p:ext uri="{D42A27DB-BD31-4B8C-83A1-F6EECF244321}">
                <p14:modId xmlns:p14="http://schemas.microsoft.com/office/powerpoint/2010/main" val="1296011921"/>
              </p:ext>
            </p:extLst>
          </p:nvPr>
        </p:nvGraphicFramePr>
        <p:xfrm>
          <a:off x="149338" y="2758770"/>
          <a:ext cx="6818560" cy="3749039"/>
        </p:xfrm>
        <a:graphic>
          <a:graphicData uri="http://schemas.openxmlformats.org/drawingml/2006/table">
            <a:tbl>
              <a:tblPr firstRow="1" bandRow="1">
                <a:tableStyleId>{21E4AEA4-8DFA-4A89-87EB-49C32662AFE0}</a:tableStyleId>
              </a:tblPr>
              <a:tblGrid>
                <a:gridCol w="1704640">
                  <a:extLst>
                    <a:ext uri="{9D8B030D-6E8A-4147-A177-3AD203B41FA5}">
                      <a16:colId xmlns="" xmlns:a16="http://schemas.microsoft.com/office/drawing/2014/main" val="20000"/>
                    </a:ext>
                  </a:extLst>
                </a:gridCol>
                <a:gridCol w="1704640">
                  <a:extLst>
                    <a:ext uri="{9D8B030D-6E8A-4147-A177-3AD203B41FA5}">
                      <a16:colId xmlns="" xmlns:a16="http://schemas.microsoft.com/office/drawing/2014/main" val="20001"/>
                    </a:ext>
                  </a:extLst>
                </a:gridCol>
                <a:gridCol w="1704640">
                  <a:extLst>
                    <a:ext uri="{9D8B030D-6E8A-4147-A177-3AD203B41FA5}">
                      <a16:colId xmlns="" xmlns:a16="http://schemas.microsoft.com/office/drawing/2014/main" val="20002"/>
                    </a:ext>
                  </a:extLst>
                </a:gridCol>
                <a:gridCol w="1704640">
                  <a:extLst>
                    <a:ext uri="{9D8B030D-6E8A-4147-A177-3AD203B41FA5}">
                      <a16:colId xmlns="" xmlns:a16="http://schemas.microsoft.com/office/drawing/2014/main" val="20003"/>
                    </a:ext>
                  </a:extLst>
                </a:gridCol>
              </a:tblGrid>
              <a:tr h="370840">
                <a:tc>
                  <a:txBody>
                    <a:bodyPr/>
                    <a:lstStyle/>
                    <a:p>
                      <a:r>
                        <a:rPr lang="en-GB" b="1" u="sng" dirty="0" smtClean="0"/>
                        <a:t>What is the source?</a:t>
                      </a:r>
                    </a:p>
                    <a:p>
                      <a:r>
                        <a:rPr lang="en-GB" b="1" u="sng" dirty="0" smtClean="0"/>
                        <a:t>What type of source is it?</a:t>
                      </a:r>
                      <a:endParaRPr lang="en-GB" b="1" u="sng" dirty="0"/>
                    </a:p>
                  </a:txBody>
                  <a:tcPr marL="68580" marR="68580"/>
                </a:tc>
                <a:tc>
                  <a:txBody>
                    <a:bodyPr/>
                    <a:lstStyle/>
                    <a:p>
                      <a:r>
                        <a:rPr lang="en-GB" b="1" u="sng" dirty="0" smtClean="0"/>
                        <a:t>Why will</a:t>
                      </a:r>
                      <a:r>
                        <a:rPr lang="en-GB" b="1" u="sng" baseline="0" dirty="0" smtClean="0"/>
                        <a:t> this source be useful to us?</a:t>
                      </a:r>
                      <a:endParaRPr lang="en-GB" b="1" u="sng" dirty="0"/>
                    </a:p>
                  </a:txBody>
                  <a:tcPr marL="68580" marR="68580"/>
                </a:tc>
                <a:tc>
                  <a:txBody>
                    <a:bodyPr/>
                    <a:lstStyle/>
                    <a:p>
                      <a:r>
                        <a:rPr lang="en-GB" b="1" u="sng" baseline="0" dirty="0" smtClean="0"/>
                        <a:t>Will this be a reliable or unreliable source? Why?</a:t>
                      </a:r>
                      <a:endParaRPr lang="en-GB" b="1" u="sng" dirty="0"/>
                    </a:p>
                  </a:txBody>
                  <a:tcPr marL="68580" marR="68580"/>
                </a:tc>
                <a:tc>
                  <a:txBody>
                    <a:bodyPr/>
                    <a:lstStyle/>
                    <a:p>
                      <a:r>
                        <a:rPr lang="en-GB" b="1" u="sng" dirty="0" smtClean="0"/>
                        <a:t>What do you imagine this source will be able to tell us/ help us learn about the</a:t>
                      </a:r>
                      <a:r>
                        <a:rPr lang="en-GB" b="1" u="sng" baseline="0" dirty="0" smtClean="0"/>
                        <a:t> Persian Kings?</a:t>
                      </a:r>
                      <a:endParaRPr lang="en-GB" b="1" u="sng" dirty="0"/>
                    </a:p>
                  </a:txBody>
                  <a:tcPr marL="68580" marR="68580"/>
                </a:tc>
                <a:extLst>
                  <a:ext uri="{0D108BD9-81ED-4DB2-BD59-A6C34878D82A}">
                    <a16:rowId xmlns="" xmlns:a16="http://schemas.microsoft.com/office/drawing/2014/main" val="10000"/>
                  </a:ext>
                </a:extLst>
              </a:tr>
              <a:tr h="370840">
                <a:tc>
                  <a:txBody>
                    <a:bodyPr/>
                    <a:lstStyle/>
                    <a:p>
                      <a:r>
                        <a:rPr lang="en-GB" i="1" dirty="0" smtClean="0"/>
                        <a:t>Herodotus’ ‘Histories’</a:t>
                      </a:r>
                      <a:endParaRPr lang="en-GB" i="1" dirty="0"/>
                    </a:p>
                  </a:txBody>
                  <a:tcPr marL="68580" marR="68580"/>
                </a:tc>
                <a:tc>
                  <a:txBody>
                    <a:bodyPr/>
                    <a:lstStyle/>
                    <a:p>
                      <a:r>
                        <a:rPr lang="en-GB" i="1" dirty="0" smtClean="0"/>
                        <a:t>This</a:t>
                      </a:r>
                      <a:r>
                        <a:rPr lang="en-GB" i="1" baseline="0" dirty="0" smtClean="0"/>
                        <a:t> will be useful because…</a:t>
                      </a:r>
                      <a:endParaRPr lang="en-GB" i="1" dirty="0" smtClean="0"/>
                    </a:p>
                    <a:p>
                      <a:endParaRPr lang="en-GB" i="1" dirty="0"/>
                    </a:p>
                  </a:txBody>
                  <a:tcPr marL="68580" marR="68580"/>
                </a:tc>
                <a:tc>
                  <a:txBody>
                    <a:bodyPr/>
                    <a:lstStyle/>
                    <a:p>
                      <a:r>
                        <a:rPr lang="en-GB" i="1" dirty="0" smtClean="0"/>
                        <a:t>This</a:t>
                      </a:r>
                      <a:r>
                        <a:rPr lang="en-GB" i="1" baseline="0" dirty="0" smtClean="0"/>
                        <a:t> source might be considered reliable/ unreliable because…</a:t>
                      </a:r>
                      <a:endParaRPr lang="en-GB" i="1" dirty="0"/>
                    </a:p>
                  </a:txBody>
                  <a:tcPr marL="68580" marR="68580"/>
                </a:tc>
                <a:tc>
                  <a:txBody>
                    <a:bodyPr/>
                    <a:lstStyle/>
                    <a:p>
                      <a:r>
                        <a:rPr lang="en-GB" i="1" dirty="0" smtClean="0"/>
                        <a:t>I would argue that this</a:t>
                      </a:r>
                      <a:r>
                        <a:rPr lang="en-GB" i="1" baseline="0" dirty="0" smtClean="0"/>
                        <a:t> source will tell us ‘X’ about Persian kings because…</a:t>
                      </a:r>
                      <a:endParaRPr lang="en-GB" i="1" dirty="0"/>
                    </a:p>
                  </a:txBody>
                  <a:tcPr marL="68580" marR="68580"/>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303897454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16053584"/>
              </p:ext>
            </p:extLst>
          </p:nvPr>
        </p:nvGraphicFramePr>
        <p:xfrm>
          <a:off x="152400" y="191634"/>
          <a:ext cx="8791976" cy="6503091"/>
        </p:xfrm>
        <a:graphic>
          <a:graphicData uri="http://schemas.openxmlformats.org/drawingml/2006/table">
            <a:tbl>
              <a:tblPr firstRow="1" bandRow="1">
                <a:tableStyleId>{5940675A-B579-460E-94D1-54222C63F5DA}</a:tableStyleId>
              </a:tblPr>
              <a:tblGrid>
                <a:gridCol w="2197994">
                  <a:extLst>
                    <a:ext uri="{9D8B030D-6E8A-4147-A177-3AD203B41FA5}">
                      <a16:colId xmlns="" xmlns:a16="http://schemas.microsoft.com/office/drawing/2014/main" val="20000"/>
                    </a:ext>
                  </a:extLst>
                </a:gridCol>
                <a:gridCol w="2197994">
                  <a:extLst>
                    <a:ext uri="{9D8B030D-6E8A-4147-A177-3AD203B41FA5}">
                      <a16:colId xmlns="" xmlns:a16="http://schemas.microsoft.com/office/drawing/2014/main" val="20001"/>
                    </a:ext>
                  </a:extLst>
                </a:gridCol>
                <a:gridCol w="2197994">
                  <a:extLst>
                    <a:ext uri="{9D8B030D-6E8A-4147-A177-3AD203B41FA5}">
                      <a16:colId xmlns="" xmlns:a16="http://schemas.microsoft.com/office/drawing/2014/main" val="20002"/>
                    </a:ext>
                  </a:extLst>
                </a:gridCol>
                <a:gridCol w="2197994">
                  <a:extLst>
                    <a:ext uri="{9D8B030D-6E8A-4147-A177-3AD203B41FA5}">
                      <a16:colId xmlns="" xmlns:a16="http://schemas.microsoft.com/office/drawing/2014/main" val="20003"/>
                    </a:ext>
                  </a:extLst>
                </a:gridCol>
              </a:tblGrid>
              <a:tr h="1336541">
                <a:tc>
                  <a:txBody>
                    <a:bodyPr/>
                    <a:lstStyle/>
                    <a:p>
                      <a:r>
                        <a:rPr lang="en-GB" b="1" u="sng" dirty="0" smtClean="0"/>
                        <a:t>What is the source?</a:t>
                      </a:r>
                    </a:p>
                    <a:p>
                      <a:r>
                        <a:rPr lang="en-GB" b="1" u="sng" dirty="0" smtClean="0"/>
                        <a:t>What type of source is it?</a:t>
                      </a:r>
                      <a:endParaRPr lang="en-GB" b="1" u="sng" dirty="0"/>
                    </a:p>
                  </a:txBody>
                  <a:tcPr marL="68580" marR="68580"/>
                </a:tc>
                <a:tc>
                  <a:txBody>
                    <a:bodyPr/>
                    <a:lstStyle/>
                    <a:p>
                      <a:r>
                        <a:rPr lang="en-GB" b="1" u="sng" dirty="0" smtClean="0"/>
                        <a:t>Why will</a:t>
                      </a:r>
                      <a:r>
                        <a:rPr lang="en-GB" b="1" u="sng" baseline="0" dirty="0" smtClean="0"/>
                        <a:t> this source be useful to us?</a:t>
                      </a:r>
                      <a:endParaRPr lang="en-GB" b="1" u="sng" dirty="0"/>
                    </a:p>
                  </a:txBody>
                  <a:tcPr marL="68580" marR="68580"/>
                </a:tc>
                <a:tc>
                  <a:txBody>
                    <a:bodyPr/>
                    <a:lstStyle/>
                    <a:p>
                      <a:r>
                        <a:rPr lang="en-GB" b="1" u="sng" baseline="0" dirty="0" smtClean="0"/>
                        <a:t>Will this be a reliable or unreliable source? Why?</a:t>
                      </a:r>
                      <a:endParaRPr lang="en-GB" b="1" u="sng" dirty="0"/>
                    </a:p>
                  </a:txBody>
                  <a:tcPr marL="68580" marR="68580"/>
                </a:tc>
                <a:tc>
                  <a:txBody>
                    <a:bodyPr/>
                    <a:lstStyle/>
                    <a:p>
                      <a:r>
                        <a:rPr lang="en-GB" b="1" u="sng" dirty="0" smtClean="0"/>
                        <a:t>What do you imagine this source will be able to tell us/ help us learn about the</a:t>
                      </a:r>
                      <a:r>
                        <a:rPr lang="en-GB" b="1" u="sng" baseline="0" dirty="0" smtClean="0"/>
                        <a:t> Persian Kings?</a:t>
                      </a:r>
                      <a:endParaRPr lang="en-GB" b="1" u="sng" dirty="0"/>
                    </a:p>
                  </a:txBody>
                  <a:tcPr marL="68580" marR="68580"/>
                </a:tc>
                <a:extLst>
                  <a:ext uri="{0D108BD9-81ED-4DB2-BD59-A6C34878D82A}">
                    <a16:rowId xmlns="" xmlns:a16="http://schemas.microsoft.com/office/drawing/2014/main" val="10000"/>
                  </a:ext>
                </a:extLst>
              </a:tr>
              <a:tr h="1028108">
                <a:tc>
                  <a:txBody>
                    <a:bodyPr/>
                    <a:lstStyle/>
                    <a:p>
                      <a:r>
                        <a:rPr lang="en-GB" dirty="0" smtClean="0"/>
                        <a:t>1. </a:t>
                      </a:r>
                    </a:p>
                    <a:p>
                      <a:endParaRPr lang="en-GB" dirty="0" smtClean="0"/>
                    </a:p>
                    <a:p>
                      <a:endParaRPr lang="en-GB" dirty="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a:p>
                  </a:txBody>
                  <a:tcPr marL="68580" marR="68580"/>
                </a:tc>
                <a:extLst>
                  <a:ext uri="{0D108BD9-81ED-4DB2-BD59-A6C34878D82A}">
                    <a16:rowId xmlns="" xmlns:a16="http://schemas.microsoft.com/office/drawing/2014/main" val="10001"/>
                  </a:ext>
                </a:extLst>
              </a:tr>
              <a:tr h="1028108">
                <a:tc>
                  <a:txBody>
                    <a:bodyPr/>
                    <a:lstStyle/>
                    <a:p>
                      <a:r>
                        <a:rPr lang="en-GB" dirty="0" smtClean="0"/>
                        <a:t>2. </a:t>
                      </a:r>
                    </a:p>
                    <a:p>
                      <a:endParaRPr lang="en-GB" dirty="0" smtClean="0"/>
                    </a:p>
                    <a:p>
                      <a:endParaRPr lang="en-GB" dirty="0" smtClean="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a:p>
                  </a:txBody>
                  <a:tcPr marL="68580" marR="68580"/>
                </a:tc>
                <a:extLst>
                  <a:ext uri="{0D108BD9-81ED-4DB2-BD59-A6C34878D82A}">
                    <a16:rowId xmlns="" xmlns:a16="http://schemas.microsoft.com/office/drawing/2014/main" val="10002"/>
                  </a:ext>
                </a:extLst>
              </a:tr>
              <a:tr h="994612">
                <a:tc>
                  <a:txBody>
                    <a:bodyPr/>
                    <a:lstStyle/>
                    <a:p>
                      <a:r>
                        <a:rPr lang="en-GB" dirty="0" smtClean="0"/>
                        <a:t>3. </a:t>
                      </a:r>
                      <a:endParaRPr lang="en-GB" dirty="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a:p>
                  </a:txBody>
                  <a:tcPr marL="68580" marR="68580"/>
                </a:tc>
                <a:extLst>
                  <a:ext uri="{0D108BD9-81ED-4DB2-BD59-A6C34878D82A}">
                    <a16:rowId xmlns="" xmlns:a16="http://schemas.microsoft.com/office/drawing/2014/main" val="10003"/>
                  </a:ext>
                </a:extLst>
              </a:tr>
              <a:tr h="994612">
                <a:tc>
                  <a:txBody>
                    <a:bodyPr/>
                    <a:lstStyle/>
                    <a:p>
                      <a:r>
                        <a:rPr lang="en-GB" dirty="0" smtClean="0"/>
                        <a:t>4.</a:t>
                      </a:r>
                      <a:endParaRPr lang="en-GB" dirty="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a:p>
                  </a:txBody>
                  <a:tcPr marL="68580" marR="68580"/>
                </a:tc>
                <a:extLst>
                  <a:ext uri="{0D108BD9-81ED-4DB2-BD59-A6C34878D82A}">
                    <a16:rowId xmlns="" xmlns:a16="http://schemas.microsoft.com/office/drawing/2014/main" val="10004"/>
                  </a:ext>
                </a:extLst>
              </a:tr>
              <a:tr h="994612">
                <a:tc>
                  <a:txBody>
                    <a:bodyPr/>
                    <a:lstStyle/>
                    <a:p>
                      <a:r>
                        <a:rPr lang="en-GB" dirty="0" smtClean="0"/>
                        <a:t>5.</a:t>
                      </a:r>
                      <a:endParaRPr lang="en-GB" dirty="0"/>
                    </a:p>
                  </a:txBody>
                  <a:tcPr marL="68580" marR="68580"/>
                </a:tc>
                <a:tc>
                  <a:txBody>
                    <a:bodyPr/>
                    <a:lstStyle/>
                    <a:p>
                      <a:endParaRPr lang="en-GB"/>
                    </a:p>
                  </a:txBody>
                  <a:tcPr marL="68580" marR="68580"/>
                </a:tc>
                <a:tc>
                  <a:txBody>
                    <a:bodyPr/>
                    <a:lstStyle/>
                    <a:p>
                      <a:endParaRPr lang="en-GB"/>
                    </a:p>
                  </a:txBody>
                  <a:tcPr marL="68580" marR="68580"/>
                </a:tc>
                <a:tc>
                  <a:txBody>
                    <a:bodyPr/>
                    <a:lstStyle/>
                    <a:p>
                      <a:endParaRPr lang="en-GB" dirty="0"/>
                    </a:p>
                  </a:txBody>
                  <a:tcPr marL="68580" marR="68580"/>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36159780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385</TotalTime>
  <Words>2579</Words>
  <Application>Microsoft Macintosh PowerPoint</Application>
  <PresentationFormat>On-screen Show (4:3)</PresentationFormat>
  <Paragraphs>167</Paragraphs>
  <Slides>16</Slides>
  <Notes>1</Notes>
  <HiddenSlides>2</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Ancient sources for the Persian Kings</vt:lpstr>
      <vt:lpstr>Which sources will we be using… </vt:lpstr>
      <vt:lpstr>The Historians, writers and poets</vt:lpstr>
      <vt:lpstr>Cyrus Cylinder, Nabonidus Chronicle and the Bisitun Inscription etc.</vt:lpstr>
      <vt:lpstr>Archaeological remains</vt:lpstr>
      <vt:lpstr>How reliable are the 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Anton and Angie</dc:creator>
  <cp:lastModifiedBy>Michael Scott</cp:lastModifiedBy>
  <cp:revision>58</cp:revision>
  <dcterms:created xsi:type="dcterms:W3CDTF">2017-02-26T09:59:05Z</dcterms:created>
  <dcterms:modified xsi:type="dcterms:W3CDTF">2020-02-27T11:53:14Z</dcterms:modified>
</cp:coreProperties>
</file>