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7" r:id="rId2"/>
    <p:sldId id="257" r:id="rId3"/>
    <p:sldId id="258" r:id="rId4"/>
    <p:sldId id="262" r:id="rId5"/>
    <p:sldId id="261" r:id="rId6"/>
    <p:sldId id="264" r:id="rId7"/>
    <p:sldId id="265" r:id="rId8"/>
    <p:sldId id="266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82" d="100"/>
          <a:sy n="182" d="100"/>
        </p:scale>
        <p:origin x="-147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0FD43-E5AE-4834-9B72-793C77FB4C00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5BBDE-7312-4BB2-B42E-BEEA0C025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13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www.youtube.com/watch?v=UlCUFGBJNMQ" TargetMode="Externa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www.youtube.com/watch?v=UlCUFGBJNMQ" TargetMode="Externa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CAFDDB-172E-6940-8D28-C3FFB09A09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36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6D6EC7-D23E-400D-99FB-9CAF724BA732}" type="slidenum">
              <a:rPr lang="en-GB" smtClean="0"/>
              <a:t>2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8D929D0A-D11E-489D-AD5E-873045BFC80C}" type="datetime1">
              <a:rPr lang="en-GB" smtClean="0"/>
              <a:t>27/02/20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01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Live</a:t>
            </a:r>
            <a:r>
              <a:rPr lang="en-GB" baseline="0" dirty="0" smtClean="0"/>
              <a:t> model a paragraph – I – we - you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E84A06C-7A95-44D1-A316-4F64275FA1E5}" type="datetime1">
              <a:rPr lang="en-GB" smtClean="0"/>
              <a:t>27/02/20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6D6EC7-D23E-400D-99FB-9CAF724BA73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343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hlinkClick r:id="rId3"/>
              </a:rPr>
              <a:t>https://www.youtube.com/watch?v=UlCUFGBJNMQ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898DA-569E-49D0-B8A0-32F1D8A763B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63565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E84A06C-7A95-44D1-A316-4F64275FA1E5}" type="datetime1">
              <a:rPr lang="en-GB" smtClean="0"/>
              <a:t>27/02/20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6D6EC7-D23E-400D-99FB-9CAF724BA73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1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>
                <a:hlinkClick r:id="rId3"/>
              </a:rPr>
              <a:t>https://www.youtube.com/watch?v=UlCUFGBJNMQ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898DA-569E-49D0-B8A0-32F1D8A763B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645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E84A06C-7A95-44D1-A316-4F64275FA1E5}" type="datetime1">
              <a:rPr lang="en-GB" smtClean="0"/>
              <a:t>27/02/20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6D6EC7-D23E-400D-99FB-9CAF724BA73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934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t" latinLnBrk="0" hangingPunct="1"/>
            <a:r>
              <a:rPr lang="en-US" dirty="0" smtClean="0"/>
              <a:t>Agree-o-meter?</a:t>
            </a:r>
            <a:r>
              <a:rPr lang="en-GB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How</a:t>
            </a:r>
            <a:r>
              <a:rPr lang="en-GB" sz="1200" b="1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far do you agree?</a:t>
            </a:r>
            <a:endParaRPr lang="en-GB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Totally</a:t>
            </a:r>
          </a:p>
          <a:p>
            <a:pPr rtl="0" eaLnBrk="1" fontAlgn="t" latinLnBrk="0" hangingPunct="1"/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Strongly</a:t>
            </a:r>
          </a:p>
          <a:p>
            <a:pPr rtl="0" eaLnBrk="1" fontAlgn="t" latinLnBrk="0" hangingPunct="1"/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Quite strongly</a:t>
            </a:r>
          </a:p>
          <a:p>
            <a:pPr rtl="0" eaLnBrk="1" fontAlgn="t" latinLnBrk="0" hangingPunct="1"/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Undecided</a:t>
            </a:r>
          </a:p>
          <a:p>
            <a:pPr rtl="0" eaLnBrk="1" fontAlgn="t" latinLnBrk="0" hangingPunct="1"/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extent</a:t>
            </a:r>
          </a:p>
          <a:p>
            <a:pPr rtl="0" eaLnBrk="1" fontAlgn="t" latinLnBrk="0" hangingPunct="1"/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Slightly</a:t>
            </a:r>
          </a:p>
          <a:p>
            <a:pPr rtl="0" eaLnBrk="1" fontAlgn="t" latinLnBrk="0" hangingPunct="1"/>
            <a:r>
              <a:rPr lang="en-GB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at all</a:t>
            </a:r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CA5492A0-EDE3-40D0-B307-BFCF855D579E}" type="datetime1">
              <a:rPr lang="en-GB" smtClean="0"/>
              <a:t>27/02/20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6D6EC7-D23E-400D-99FB-9CAF724BA73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971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57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801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74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357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60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143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57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67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68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4691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69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24406-FF5A-4ADD-AD48-4D0E633754CA}" type="datetimeFigureOut">
              <a:rPr lang="en-GB" smtClean="0"/>
              <a:t>27/02/20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CC2E2-EF94-406E-9D9C-C5A4113C72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89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Shot 2020-02-14 at 18.01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47988"/>
            <a:ext cx="9144000" cy="256265"/>
          </a:xfrm>
          <a:prstGeom prst="rect">
            <a:avLst/>
          </a:prstGeom>
        </p:spPr>
      </p:pic>
      <p:pic>
        <p:nvPicPr>
          <p:cNvPr id="10" name="Picture 9" descr="Screen Shot 2020-02-14 at 18.01.1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01735"/>
            <a:ext cx="9144000" cy="256265"/>
          </a:xfrm>
          <a:prstGeom prst="rect">
            <a:avLst/>
          </a:prstGeom>
        </p:spPr>
      </p:pic>
      <p:pic>
        <p:nvPicPr>
          <p:cNvPr id="3" name="Picture 2" descr="Screen Shot 2020-02-27 at 11.56.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"/>
            <a:ext cx="9144000" cy="6852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011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rgbClr val="C00000"/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Prepare For Learning</a:t>
            </a: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010400" y="0"/>
            <a:ext cx="2133600" cy="365125"/>
          </a:xfrm>
        </p:spPr>
        <p:txBody>
          <a:bodyPr/>
          <a:lstStyle/>
          <a:p>
            <a:fld id="{3747CFC3-1E2F-42A4-9120-0DC3ECCFA786}" type="datetime2">
              <a:rPr lang="en-GB" sz="1400" smtClean="0">
                <a:solidFill>
                  <a:schemeClr val="tx1"/>
                </a:solidFill>
              </a:rPr>
              <a:t>Thursday, 27 February 20</a:t>
            </a:fld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2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latin typeface="Comic Sans MS" panose="030F0702030302020204" pitchFamily="66" charset="0"/>
              </a:rPr>
              <a:t>What happened at the Battle of Salamis?</a:t>
            </a:r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333" y="836712"/>
            <a:ext cx="6902011" cy="30480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3510" y="3933056"/>
            <a:ext cx="75829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Do it now: Above is a mountain pass similar to the one the Spartans would have used at Thermopylae.</a:t>
            </a:r>
          </a:p>
          <a:p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400" b="1" dirty="0" smtClean="0">
                <a:latin typeface="Comic Sans MS" panose="030F0702030302020204" pitchFamily="66" charset="0"/>
              </a:rPr>
              <a:t>TASK: What are the benefits and negatives of using this terrain?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5929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511" y="3235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Comic Sans MS" panose="030F0702030302020204" pitchFamily="66" charset="0"/>
              </a:rPr>
              <a:t>Objective: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GB" dirty="0" smtClean="0"/>
              <a:t>	</a:t>
            </a:r>
            <a:r>
              <a:rPr lang="en-GB" dirty="0" smtClean="0">
                <a:latin typeface="Comic Sans MS" panose="030F0702030302020204" pitchFamily="66" charset="0"/>
              </a:rPr>
              <a:t>Outcomes:</a:t>
            </a:r>
          </a:p>
          <a:p>
            <a:pPr lvl="1" algn="ctr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To review key information about the Battle of Thermopylae</a:t>
            </a:r>
          </a:p>
          <a:p>
            <a:pPr lvl="1" algn="ctr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To find out about the events of the Battle of Salamis</a:t>
            </a:r>
          </a:p>
          <a:p>
            <a:pPr lvl="1" algn="ctr"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To evaluate the sources who tell us about the Battle of Salamis </a:t>
            </a:r>
            <a:endParaRPr lang="en-GB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latin typeface="Comic Sans MS" panose="030F0702030302020204" pitchFamily="66" charset="0"/>
              </a:rPr>
              <a:t>Agree Learning Outcomes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013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Construct Meaning</a:t>
            </a: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915816" y="1988840"/>
            <a:ext cx="4464472" cy="1784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Battle of Salamis</a:t>
            </a:r>
            <a:endParaRPr lang="en-GB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89" name="ShockwaveFlash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4941888"/>
            <a:ext cx="1403350" cy="84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3427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rgbClr val="16702B"/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Present New Information</a:t>
            </a: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1297" t="13579" b="9642"/>
          <a:stretch/>
        </p:blipFill>
        <p:spPr>
          <a:xfrm>
            <a:off x="971600" y="980728"/>
            <a:ext cx="8078326" cy="3744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62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Construct Meaning</a:t>
            </a: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0889" y="104828"/>
            <a:ext cx="7787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TASK: Create a flowchart of the Battle of Salamis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66753" y="1146139"/>
            <a:ext cx="2872827" cy="72803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Event. What happened?</a:t>
            </a: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9260" y="2393967"/>
            <a:ext cx="2880320" cy="697141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Comic Sans MS" panose="030F0702030302020204" pitchFamily="66" charset="0"/>
              </a:rPr>
              <a:t>Event. What happened?</a:t>
            </a: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59260" y="3553949"/>
            <a:ext cx="2880320" cy="758587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Comic Sans MS" panose="030F0702030302020204" pitchFamily="66" charset="0"/>
              </a:rPr>
              <a:t>Event. What happened?</a:t>
            </a: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66753" y="4812145"/>
            <a:ext cx="2880320" cy="69765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Comic Sans MS" panose="030F0702030302020204" pitchFamily="66" charset="0"/>
              </a:rPr>
              <a:t>Event. What happened?</a:t>
            </a:r>
            <a:endParaRPr lang="en-GB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Down Arrow 15"/>
          <p:cNvSpPr/>
          <p:nvPr/>
        </p:nvSpPr>
        <p:spPr>
          <a:xfrm>
            <a:off x="2331368" y="1858866"/>
            <a:ext cx="936104" cy="519792"/>
          </a:xfrm>
          <a:prstGeom prst="down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733510" y="1959836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“This led to…”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8" name="Down Arrow 17"/>
          <p:cNvSpPr/>
          <p:nvPr/>
        </p:nvSpPr>
        <p:spPr>
          <a:xfrm>
            <a:off x="2357233" y="3120800"/>
            <a:ext cx="910239" cy="422874"/>
          </a:xfrm>
          <a:prstGeom prst="down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Down Arrow 18"/>
          <p:cNvSpPr/>
          <p:nvPr/>
        </p:nvSpPr>
        <p:spPr>
          <a:xfrm>
            <a:off x="2357232" y="4322811"/>
            <a:ext cx="944931" cy="452566"/>
          </a:xfrm>
          <a:prstGeom prst="downArrow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723848" y="3108674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“This led to…”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0702" y="4342228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“This led to…”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4275468" y="1222962"/>
            <a:ext cx="928727" cy="635903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5189628" y="1127114"/>
            <a:ext cx="2733848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Challenge: “This is important/significant because…”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204195" y="804492"/>
            <a:ext cx="1182572" cy="334485"/>
          </a:xfrm>
          <a:prstGeom prst="rect">
            <a:avLst/>
          </a:prstGeom>
          <a:solidFill>
            <a:schemeClr val="accent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ight Arrow 24"/>
          <p:cNvSpPr/>
          <p:nvPr/>
        </p:nvSpPr>
        <p:spPr>
          <a:xfrm>
            <a:off x="4275468" y="2413153"/>
            <a:ext cx="928727" cy="635903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5189628" y="2317305"/>
            <a:ext cx="2733848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Challenge: “This is important/significant because…”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204195" y="1994683"/>
            <a:ext cx="1182572" cy="334485"/>
          </a:xfrm>
          <a:prstGeom prst="rect">
            <a:avLst/>
          </a:prstGeom>
          <a:solidFill>
            <a:schemeClr val="accent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ight Arrow 27"/>
          <p:cNvSpPr/>
          <p:nvPr/>
        </p:nvSpPr>
        <p:spPr>
          <a:xfrm>
            <a:off x="4285818" y="3622043"/>
            <a:ext cx="928727" cy="635903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/>
          <p:cNvSpPr txBox="1"/>
          <p:nvPr/>
        </p:nvSpPr>
        <p:spPr>
          <a:xfrm>
            <a:off x="5199978" y="3526195"/>
            <a:ext cx="2733848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Challenge: “This is important/significant because…”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14545" y="3203573"/>
            <a:ext cx="1182572" cy="334485"/>
          </a:xfrm>
          <a:prstGeom prst="rect">
            <a:avLst/>
          </a:prstGeom>
          <a:solidFill>
            <a:schemeClr val="accent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ight Arrow 30"/>
          <p:cNvSpPr/>
          <p:nvPr/>
        </p:nvSpPr>
        <p:spPr>
          <a:xfrm>
            <a:off x="4260901" y="4870009"/>
            <a:ext cx="928727" cy="635903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5175061" y="4774161"/>
            <a:ext cx="2733848" cy="92333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anose="030F0702030302020204" pitchFamily="66" charset="0"/>
              </a:rPr>
              <a:t>Challenge: “This is important/significant because…”</a:t>
            </a:r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214545" y="4455041"/>
            <a:ext cx="1182572" cy="334485"/>
          </a:xfrm>
          <a:prstGeom prst="rect">
            <a:avLst/>
          </a:prstGeom>
          <a:solidFill>
            <a:schemeClr val="accent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678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rgbClr val="16702B"/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Present New Information</a:t>
            </a: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11" y="2393976"/>
            <a:ext cx="1340768" cy="13407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393976"/>
            <a:ext cx="1340768" cy="1340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85236" y="2652148"/>
            <a:ext cx="12971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 panose="030F0702030302020204" pitchFamily="66" charset="0"/>
              </a:rPr>
              <a:t>R</a:t>
            </a:r>
            <a:r>
              <a:rPr lang="en-US" sz="2400" dirty="0" smtClean="0">
                <a:latin typeface="Comic Sans MS" panose="030F0702030302020204" pitchFamily="66" charset="0"/>
              </a:rPr>
              <a:t>eading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8672" y="2464195"/>
            <a:ext cx="25603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Sources:</a:t>
            </a:r>
          </a:p>
          <a:p>
            <a:r>
              <a:rPr lang="en-US" sz="2400" dirty="0" smtClean="0">
                <a:latin typeface="Comic Sans MS" panose="030F0702030302020204" pitchFamily="66" charset="0"/>
              </a:rPr>
              <a:t>Herodotus, </a:t>
            </a:r>
          </a:p>
          <a:p>
            <a:r>
              <a:rPr lang="en-US" sz="2400" dirty="0" err="1" smtClean="0">
                <a:latin typeface="Comic Sans MS" panose="030F0702030302020204" pitchFamily="66" charset="0"/>
              </a:rPr>
              <a:t>Diodorus</a:t>
            </a:r>
            <a:r>
              <a:rPr lang="en-US" sz="2400" dirty="0" smtClean="0">
                <a:latin typeface="Comic Sans MS" panose="030F0702030302020204" pitchFamily="66" charset="0"/>
              </a:rPr>
              <a:t> </a:t>
            </a:r>
            <a:r>
              <a:rPr lang="en-US" sz="2400" dirty="0" err="1" smtClean="0">
                <a:latin typeface="Comic Sans MS" panose="030F0702030302020204" pitchFamily="66" charset="0"/>
              </a:rPr>
              <a:t>Siculus</a:t>
            </a:r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738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chemeClr val="accent5">
              <a:lumMod val="50000"/>
            </a:schemeClr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Construct Meaning</a:t>
            </a: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557913"/>
              </p:ext>
            </p:extLst>
          </p:nvPr>
        </p:nvGraphicFramePr>
        <p:xfrm>
          <a:off x="4022604" y="157018"/>
          <a:ext cx="4941884" cy="5594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0942">
                  <a:extLst>
                    <a:ext uri="{9D8B030D-6E8A-4147-A177-3AD203B41FA5}">
                      <a16:colId xmlns="" xmlns:a16="http://schemas.microsoft.com/office/drawing/2014/main" val="1136722444"/>
                    </a:ext>
                  </a:extLst>
                </a:gridCol>
                <a:gridCol w="2470942">
                  <a:extLst>
                    <a:ext uri="{9D8B030D-6E8A-4147-A177-3AD203B41FA5}">
                      <a16:colId xmlns="" xmlns:a16="http://schemas.microsoft.com/office/drawing/2014/main" val="1129126547"/>
                    </a:ext>
                  </a:extLst>
                </a:gridCol>
              </a:tblGrid>
              <a:tr h="487903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Herodotus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Comic Sans MS" panose="030F0702030302020204" pitchFamily="66" charset="0"/>
                        </a:rPr>
                        <a:t>Diodorus</a:t>
                      </a:r>
                      <a:r>
                        <a:rPr lang="en-US" sz="2000" dirty="0" smtClean="0"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000" dirty="0" err="1" smtClean="0">
                          <a:latin typeface="Comic Sans MS" panose="030F0702030302020204" pitchFamily="66" charset="0"/>
                        </a:rPr>
                        <a:t>Siculus</a:t>
                      </a:r>
                      <a:endParaRPr lang="en-GB" sz="20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67505939"/>
                  </a:ext>
                </a:extLst>
              </a:tr>
              <a:tr h="5106325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8111525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943201" y="467010"/>
            <a:ext cx="2915051" cy="1015663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STEP 1: </a:t>
            </a:r>
            <a:r>
              <a:rPr lang="en-US" sz="2000" b="1" dirty="0" err="1">
                <a:latin typeface="Comic Sans MS" panose="030F0702030302020204" pitchFamily="66" charset="0"/>
              </a:rPr>
              <a:t>Summarise</a:t>
            </a:r>
            <a:r>
              <a:rPr lang="en-US" sz="2000" dirty="0">
                <a:latin typeface="Comic Sans MS" panose="030F0702030302020204" pitchFamily="66" charset="0"/>
              </a:rPr>
              <a:t> each source briefly in its own column.</a:t>
            </a:r>
          </a:p>
        </p:txBody>
      </p:sp>
      <p:sp>
        <p:nvSpPr>
          <p:cNvPr id="9" name="Rectangle 8"/>
          <p:cNvSpPr/>
          <p:nvPr/>
        </p:nvSpPr>
        <p:spPr>
          <a:xfrm>
            <a:off x="943201" y="169163"/>
            <a:ext cx="1108519" cy="29679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943201" y="2009594"/>
            <a:ext cx="2915051" cy="2246769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STEP 2: Use two highlighters. Highlight in your columns where each source says </a:t>
            </a:r>
            <a:r>
              <a:rPr lang="en-US" sz="2000" dirty="0" smtClean="0">
                <a:latin typeface="Comic Sans MS" panose="030F0702030302020204" pitchFamily="66" charset="0"/>
              </a:rPr>
              <a:t>something </a:t>
            </a:r>
            <a:r>
              <a:rPr lang="en-US" sz="2000" b="1" dirty="0" smtClean="0">
                <a:latin typeface="Comic Sans MS" panose="030F0702030302020204" pitchFamily="66" charset="0"/>
              </a:rPr>
              <a:t>similar</a:t>
            </a:r>
            <a:r>
              <a:rPr lang="en-US" sz="2000" dirty="0" smtClean="0">
                <a:latin typeface="Comic Sans MS" panose="030F0702030302020204" pitchFamily="66" charset="0"/>
              </a:rPr>
              <a:t> and </a:t>
            </a:r>
            <a:r>
              <a:rPr lang="en-US" sz="2000" dirty="0">
                <a:latin typeface="Comic Sans MS" panose="030F0702030302020204" pitchFamily="66" charset="0"/>
              </a:rPr>
              <a:t>highlight where it says something </a:t>
            </a:r>
            <a:r>
              <a:rPr lang="en-US" sz="2000" b="1" dirty="0">
                <a:latin typeface="Comic Sans MS" panose="030F0702030302020204" pitchFamily="66" charset="0"/>
              </a:rPr>
              <a:t>different.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943201" y="1711747"/>
            <a:ext cx="1108519" cy="296798"/>
          </a:xfrm>
          <a:prstGeom prst="rect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920531" y="4735583"/>
            <a:ext cx="2915051" cy="1015663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Ext: Which account do you think is the most accurate? Why? 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20531" y="4437736"/>
            <a:ext cx="1108519" cy="296798"/>
          </a:xfrm>
          <a:prstGeom prst="rect">
            <a:avLst/>
          </a:prstGeom>
          <a:solidFill>
            <a:schemeClr val="accent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199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553998" cy="576064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6350">
            <a:solidFill>
              <a:schemeClr val="tx1"/>
            </a:solidFill>
          </a:ln>
        </p:spPr>
        <p:txBody>
          <a:bodyPr vert="vert270"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Apply To Demonstrate</a:t>
            </a:r>
            <a:endParaRPr lang="en-GB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77737" y="-221493"/>
            <a:ext cx="4121106" cy="2232248"/>
          </a:xfrm>
        </p:spPr>
        <p:txBody>
          <a:bodyPr>
            <a:no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TASK: ‘The Victory at Salamis for the Greeks was only down to Themistocles’ leadership and strategy’. How far do you agree?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841" y="6128719"/>
            <a:ext cx="8748986" cy="646331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7030A0"/>
                </a:solidFill>
                <a:latin typeface="Comic Sans MS" panose="030F0702030302020204" pitchFamily="66" charset="0"/>
              </a:rPr>
              <a:t>KEY WORDS: THERMOPYLAE  PERSIANS  XERXES  SALAMIS  THEMISTOCLES  BAY OF SALAMIS</a:t>
            </a:r>
            <a:endParaRPr lang="en-GB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969598"/>
              </p:ext>
            </p:extLst>
          </p:nvPr>
        </p:nvGraphicFramePr>
        <p:xfrm>
          <a:off x="2011446" y="620687"/>
          <a:ext cx="2560554" cy="4824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0554">
                  <a:extLst>
                    <a:ext uri="{9D8B030D-6E8A-4147-A177-3AD203B41FA5}">
                      <a16:colId xmlns="" xmlns:a16="http://schemas.microsoft.com/office/drawing/2014/main" val="492792240"/>
                    </a:ext>
                  </a:extLst>
                </a:gridCol>
              </a:tblGrid>
              <a:tr h="729777"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How</a:t>
                      </a:r>
                      <a:r>
                        <a:rPr lang="en-GB" sz="1800" b="1" baseline="0" dirty="0" smtClean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  <a:cs typeface="Arial" pitchFamily="34" charset="0"/>
                        </a:rPr>
                        <a:t> far do you agree?</a:t>
                      </a:r>
                      <a:endParaRPr lang="en-GB" sz="1800" b="1" dirty="0">
                        <a:solidFill>
                          <a:schemeClr val="bg1"/>
                        </a:solidFill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8628008"/>
                  </a:ext>
                </a:extLst>
              </a:tr>
              <a:tr h="53483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anose="030F0702030302020204" pitchFamily="66" charset="0"/>
                          <a:cs typeface="Arial" pitchFamily="34" charset="0"/>
                        </a:rPr>
                        <a:t>Totally</a:t>
                      </a:r>
                      <a:endParaRPr lang="en-GB" sz="1800" dirty="0"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13163914"/>
                  </a:ext>
                </a:extLst>
              </a:tr>
              <a:tr h="53483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anose="030F0702030302020204" pitchFamily="66" charset="0"/>
                          <a:cs typeface="Arial" pitchFamily="34" charset="0"/>
                        </a:rPr>
                        <a:t>Strongly</a:t>
                      </a:r>
                      <a:endParaRPr lang="en-GB" sz="1800" dirty="0"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17844412"/>
                  </a:ext>
                </a:extLst>
              </a:tr>
              <a:tr h="710302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anose="030F0702030302020204" pitchFamily="66" charset="0"/>
                          <a:cs typeface="Arial" pitchFamily="34" charset="0"/>
                        </a:rPr>
                        <a:t>Quite strongly</a:t>
                      </a:r>
                      <a:endParaRPr lang="en-GB" sz="1800" dirty="0"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45726627"/>
                  </a:ext>
                </a:extLst>
              </a:tr>
              <a:tr h="53483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anose="030F0702030302020204" pitchFamily="66" charset="0"/>
                          <a:cs typeface="Arial" pitchFamily="34" charset="0"/>
                        </a:rPr>
                        <a:t>Undecided</a:t>
                      </a:r>
                      <a:endParaRPr lang="en-GB" sz="1800" dirty="0"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2364220"/>
                  </a:ext>
                </a:extLst>
              </a:tr>
              <a:tr h="710302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anose="030F0702030302020204" pitchFamily="66" charset="0"/>
                          <a:cs typeface="Arial" pitchFamily="34" charset="0"/>
                        </a:rPr>
                        <a:t>Some extent</a:t>
                      </a:r>
                      <a:endParaRPr lang="en-GB" sz="1800" dirty="0"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90602530"/>
                  </a:ext>
                </a:extLst>
              </a:tr>
              <a:tr h="53483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anose="030F0702030302020204" pitchFamily="66" charset="0"/>
                          <a:cs typeface="Arial" pitchFamily="34" charset="0"/>
                        </a:rPr>
                        <a:t>Slightly</a:t>
                      </a:r>
                      <a:endParaRPr lang="en-GB" sz="1800" dirty="0"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54369618"/>
                  </a:ext>
                </a:extLst>
              </a:tr>
              <a:tr h="53483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 smtClean="0">
                          <a:latin typeface="Comic Sans MS" panose="030F0702030302020204" pitchFamily="66" charset="0"/>
                          <a:cs typeface="Arial" pitchFamily="34" charset="0"/>
                        </a:rPr>
                        <a:t>Not at all</a:t>
                      </a:r>
                      <a:endParaRPr lang="en-GB" sz="1800" dirty="0">
                        <a:latin typeface="Comic Sans MS" panose="030F0702030302020204" pitchFamily="66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71564809"/>
                  </a:ext>
                </a:extLst>
              </a:tr>
            </a:tbl>
          </a:graphicData>
        </a:graphic>
      </p:graphicFrame>
      <p:pic>
        <p:nvPicPr>
          <p:cNvPr id="13" name="Picture 2" descr="https://lh5.googleusercontent.com/mFnNI4c-6g-BYXnye97gLAtmyyUI76hEQsnxLtA9ArN0BYUqvzmlDIUnIQWI62GPUATP7O4STT9ZLocBjhATATlx9N6_w5-o09FUZk_jR0gLC-wbkHb-oX3xys-Z-0SVkBqv7CRE7AY8iQxMX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0" r="44902" b="8253"/>
          <a:stretch/>
        </p:blipFill>
        <p:spPr bwMode="auto">
          <a:xfrm>
            <a:off x="1043608" y="1196752"/>
            <a:ext cx="96783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887454" y="2160203"/>
            <a:ext cx="4121106" cy="1015663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STEP 1: </a:t>
            </a:r>
            <a:r>
              <a:rPr lang="en-US" sz="2000" dirty="0" smtClean="0">
                <a:latin typeface="Comic Sans MS" panose="030F0702030302020204" pitchFamily="66" charset="0"/>
              </a:rPr>
              <a:t>Decide how far you agree with the statement and mark it on your agree-o-meter.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87454" y="1862356"/>
            <a:ext cx="1108519" cy="296798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4894175" y="3551600"/>
            <a:ext cx="4143074" cy="707886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anose="030F0702030302020204" pitchFamily="66" charset="0"/>
              </a:rPr>
              <a:t>STEP 2: </a:t>
            </a:r>
            <a:r>
              <a:rPr lang="en-US" sz="2000" dirty="0" smtClean="0">
                <a:latin typeface="Comic Sans MS" panose="030F0702030302020204" pitchFamily="66" charset="0"/>
              </a:rPr>
              <a:t>Write reasons on either side </a:t>
            </a:r>
            <a:r>
              <a:rPr lang="en-US" sz="2000" b="1" dirty="0" smtClean="0">
                <a:latin typeface="Comic Sans MS" panose="030F0702030302020204" pitchFamily="66" charset="0"/>
              </a:rPr>
              <a:t>why</a:t>
            </a:r>
            <a:r>
              <a:rPr lang="en-US" sz="2000" dirty="0" smtClean="0">
                <a:latin typeface="Comic Sans MS" panose="030F0702030302020204" pitchFamily="66" charset="0"/>
              </a:rPr>
              <a:t> you think that.</a:t>
            </a:r>
            <a:endParaRPr lang="en-GB" sz="2000" dirty="0">
              <a:latin typeface="Comic Sans MS" panose="030F0702030302020204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887454" y="3233003"/>
            <a:ext cx="1108519" cy="296798"/>
          </a:xfrm>
          <a:prstGeom prst="rect">
            <a:avLst/>
          </a:prstGeom>
          <a:solidFill>
            <a:srgbClr val="00B05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908607" y="4567065"/>
            <a:ext cx="4099953" cy="1323439"/>
          </a:xfrm>
          <a:prstGeom prst="rect">
            <a:avLst/>
          </a:prstGeom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omic Sans MS" panose="030F0702030302020204" pitchFamily="66" charset="0"/>
              </a:rPr>
              <a:t>Can you argue from the opposite side of your argument? Write these ideas down in a different </a:t>
            </a:r>
            <a:r>
              <a:rPr lang="en-US" sz="2000" dirty="0" err="1" smtClean="0">
                <a:latin typeface="Comic Sans MS" panose="030F0702030302020204" pitchFamily="66" charset="0"/>
              </a:rPr>
              <a:t>colour</a:t>
            </a:r>
            <a:r>
              <a:rPr lang="en-US" sz="2000" dirty="0" smtClean="0">
                <a:latin typeface="Comic Sans MS" panose="030F0702030302020204" pitchFamily="66" charset="0"/>
              </a:rPr>
              <a:t>.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08607" y="4269218"/>
            <a:ext cx="1108519" cy="296798"/>
          </a:xfrm>
          <a:prstGeom prst="rect">
            <a:avLst/>
          </a:prstGeom>
          <a:solidFill>
            <a:schemeClr val="accent4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1272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478</Words>
  <Application>Microsoft Macintosh PowerPoint</Application>
  <PresentationFormat>On-screen Show (4:3)</PresentationFormat>
  <Paragraphs>87</Paragraphs>
  <Slides>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What happened at the Battle of Salamis?</vt:lpstr>
      <vt:lpstr>Objective: </vt:lpstr>
      <vt:lpstr> </vt:lpstr>
      <vt:lpstr>PowerPoint Presentation</vt:lpstr>
      <vt:lpstr> </vt:lpstr>
      <vt:lpstr>PowerPoint Presentation</vt:lpstr>
      <vt:lpstr> </vt:lpstr>
      <vt:lpstr>TASK: ‘The Victory at Salamis for the Greeks was only down to Themistocles’ leadership and strategy’. How far do you agree?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Windsor</dc:creator>
  <cp:lastModifiedBy>Michael Scott</cp:lastModifiedBy>
  <cp:revision>19</cp:revision>
  <dcterms:created xsi:type="dcterms:W3CDTF">2019-10-21T17:17:21Z</dcterms:created>
  <dcterms:modified xsi:type="dcterms:W3CDTF">2020-02-27T11:56:37Z</dcterms:modified>
</cp:coreProperties>
</file>