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2C161E-DFD8-A846-87A0-A8E9C14557D5}"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E96BEE-72AC-DF4C-A472-779DD5AC5061}" type="slidenum">
              <a:rPr lang="en-US" smtClean="0"/>
              <a:t>‹#›</a:t>
            </a:fld>
            <a:endParaRPr lang="en-US"/>
          </a:p>
        </p:txBody>
      </p:sp>
    </p:spTree>
    <p:extLst>
      <p:ext uri="{BB962C8B-B14F-4D97-AF65-F5344CB8AC3E}">
        <p14:creationId xmlns:p14="http://schemas.microsoft.com/office/powerpoint/2010/main" val="3279621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NOW</a:t>
            </a:r>
            <a:r>
              <a:rPr lang="en-GB" baseline="0" dirty="0" smtClean="0"/>
              <a:t> A QUESTION STRIP/ PLANNING SHEET FOR THIS ESSAY QUESTION. Give it to them to complete for homework?</a:t>
            </a:r>
            <a:endParaRPr lang="en-GB" dirty="0"/>
          </a:p>
        </p:txBody>
      </p:sp>
      <p:sp>
        <p:nvSpPr>
          <p:cNvPr id="4" name="Slide Number Placeholder 3"/>
          <p:cNvSpPr>
            <a:spLocks noGrp="1"/>
          </p:cNvSpPr>
          <p:nvPr>
            <p:ph type="sldNum" sz="quarter" idx="10"/>
          </p:nvPr>
        </p:nvSpPr>
        <p:spPr/>
        <p:txBody>
          <a:bodyPr/>
          <a:lstStyle/>
          <a:p>
            <a:fld id="{640D8B01-794B-425F-BAE3-62F9918D6FF9}" type="slidenum">
              <a:rPr lang="en-GB" smtClean="0"/>
              <a:t>8</a:t>
            </a:fld>
            <a:endParaRPr lang="en-GB"/>
          </a:p>
        </p:txBody>
      </p:sp>
    </p:spTree>
    <p:extLst>
      <p:ext uri="{BB962C8B-B14F-4D97-AF65-F5344CB8AC3E}">
        <p14:creationId xmlns:p14="http://schemas.microsoft.com/office/powerpoint/2010/main" val="303322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8ECA84B-D722-334E-AD49-ED727669D69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36267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ECA84B-D722-334E-AD49-ED727669D69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1914966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ECA84B-D722-334E-AD49-ED727669D69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1006594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ECA84B-D722-334E-AD49-ED727669D69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948039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8ECA84B-D722-334E-AD49-ED727669D69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448510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8ECA84B-D722-334E-AD49-ED727669D69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3779028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8ECA84B-D722-334E-AD49-ED727669D69B}"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4138837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8ECA84B-D722-334E-AD49-ED727669D69B}"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400473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ECA84B-D722-334E-AD49-ED727669D69B}"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3685158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8ECA84B-D722-334E-AD49-ED727669D69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36742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8ECA84B-D722-334E-AD49-ED727669D69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0ED49A-6C97-204F-B1C0-E8B7E5150DFF}" type="slidenum">
              <a:rPr lang="en-US" smtClean="0"/>
              <a:t>‹#›</a:t>
            </a:fld>
            <a:endParaRPr lang="en-US"/>
          </a:p>
        </p:txBody>
      </p:sp>
    </p:spTree>
    <p:extLst>
      <p:ext uri="{BB962C8B-B14F-4D97-AF65-F5344CB8AC3E}">
        <p14:creationId xmlns:p14="http://schemas.microsoft.com/office/powerpoint/2010/main" val="41996170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ECA84B-D722-334E-AD49-ED727669D69B}"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0ED49A-6C97-204F-B1C0-E8B7E5150DFF}" type="slidenum">
              <a:rPr lang="en-US" smtClean="0"/>
              <a:t>‹#›</a:t>
            </a:fld>
            <a:endParaRPr lang="en-US"/>
          </a:p>
        </p:txBody>
      </p:sp>
    </p:spTree>
    <p:extLst>
      <p:ext uri="{BB962C8B-B14F-4D97-AF65-F5344CB8AC3E}">
        <p14:creationId xmlns:p14="http://schemas.microsoft.com/office/powerpoint/2010/main" val="101951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1850436"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smtClean="0">
                <a:solidFill>
                  <a:srgbClr val="FFFFFF"/>
                </a:solidFill>
              </a:rPr>
              <a:t>Assessment Prep</a:t>
            </a:r>
            <a:endParaRPr lang="en-US" b="1" i="1" dirty="0">
              <a:solidFill>
                <a:srgbClr val="FFFFFF"/>
              </a:solidFill>
            </a:endParaRPr>
          </a:p>
        </p:txBody>
      </p:sp>
      <p:pic>
        <p:nvPicPr>
          <p:cNvPr id="3" name="Picture 2" descr="Screen Shot 2020-02-27 at 11.58.3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991"/>
            <a:ext cx="9144000" cy="6851009"/>
          </a:xfrm>
          <a:prstGeom prst="rect">
            <a:avLst/>
          </a:prstGeom>
        </p:spPr>
      </p:pic>
    </p:spTree>
    <p:extLst>
      <p:ext uri="{BB962C8B-B14F-4D97-AF65-F5344CB8AC3E}">
        <p14:creationId xmlns:p14="http://schemas.microsoft.com/office/powerpoint/2010/main" val="38018425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3911" y="1122363"/>
            <a:ext cx="8099534" cy="2387600"/>
          </a:xfrm>
        </p:spPr>
        <p:txBody>
          <a:bodyPr>
            <a:noAutofit/>
          </a:bodyPr>
          <a:lstStyle/>
          <a:p>
            <a:r>
              <a:rPr lang="en-GB" sz="4000" b="1" u="sng" dirty="0" smtClean="0"/>
              <a:t>Assessment Prep - Xerxes</a:t>
            </a:r>
            <a:endParaRPr lang="en-GB" sz="4000" b="1" u="sng" dirty="0"/>
          </a:p>
        </p:txBody>
      </p:sp>
      <p:sp>
        <p:nvSpPr>
          <p:cNvPr id="3" name="Subtitle 2"/>
          <p:cNvSpPr>
            <a:spLocks noGrp="1"/>
          </p:cNvSpPr>
          <p:nvPr>
            <p:ph type="subTitle" idx="1"/>
          </p:nvPr>
        </p:nvSpPr>
        <p:spPr>
          <a:xfrm>
            <a:off x="1164678" y="3665100"/>
            <a:ext cx="6858000" cy="1655762"/>
          </a:xfrm>
        </p:spPr>
        <p:txBody>
          <a:bodyPr>
            <a:normAutofit/>
          </a:bodyPr>
          <a:lstStyle/>
          <a:p>
            <a:r>
              <a:rPr lang="en-GB" sz="3600" dirty="0" smtClean="0"/>
              <a:t>L.O. to practise essential exam skills in preparation for assessment.</a:t>
            </a:r>
            <a:endParaRPr lang="en-GB" sz="3600" dirty="0"/>
          </a:p>
        </p:txBody>
      </p:sp>
    </p:spTree>
    <p:extLst>
      <p:ext uri="{BB962C8B-B14F-4D97-AF65-F5344CB8AC3E}">
        <p14:creationId xmlns:p14="http://schemas.microsoft.com/office/powerpoint/2010/main" val="246435473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06475"/>
          </a:xfrm>
        </p:spPr>
        <p:style>
          <a:lnRef idx="3">
            <a:schemeClr val="lt1"/>
          </a:lnRef>
          <a:fillRef idx="1">
            <a:schemeClr val="accent2"/>
          </a:fillRef>
          <a:effectRef idx="1">
            <a:schemeClr val="accent2"/>
          </a:effectRef>
          <a:fontRef idx="minor">
            <a:schemeClr val="lt1"/>
          </a:fontRef>
        </p:style>
        <p:txBody>
          <a:bodyPr>
            <a:normAutofit/>
          </a:bodyPr>
          <a:lstStyle/>
          <a:p>
            <a:r>
              <a:rPr lang="en-GB" sz="4000" b="1" u="sng" dirty="0" smtClean="0"/>
              <a:t>Question 4 (15.) – source based and S.O.C</a:t>
            </a:r>
            <a:endParaRPr lang="en-GB" sz="4000" b="1" u="sng" dirty="0"/>
          </a:p>
        </p:txBody>
      </p:sp>
      <p:sp>
        <p:nvSpPr>
          <p:cNvPr id="3" name="Content Placeholder 2"/>
          <p:cNvSpPr>
            <a:spLocks noGrp="1"/>
          </p:cNvSpPr>
          <p:nvPr>
            <p:ph idx="1"/>
          </p:nvPr>
        </p:nvSpPr>
        <p:spPr>
          <a:xfrm>
            <a:off x="149527" y="1006475"/>
            <a:ext cx="5128226" cy="5729287"/>
          </a:xfrm>
        </p:spPr>
        <p:txBody>
          <a:bodyPr>
            <a:normAutofit/>
          </a:bodyPr>
          <a:lstStyle/>
          <a:p>
            <a:pPr marL="0" indent="0">
              <a:buNone/>
            </a:pPr>
            <a:r>
              <a:rPr lang="en-GB" sz="1600" b="1" u="sng" dirty="0" smtClean="0"/>
              <a:t>Question 4</a:t>
            </a:r>
            <a:r>
              <a:rPr lang="en-GB" sz="1600" dirty="0" smtClean="0"/>
              <a:t>; S.O.C of ‘SIMILARITY AND DIFFERNCE’.</a:t>
            </a:r>
          </a:p>
          <a:p>
            <a:pPr marL="0" indent="0">
              <a:buNone/>
            </a:pPr>
            <a:r>
              <a:rPr lang="en-GB" sz="1600" dirty="0" smtClean="0"/>
              <a:t>It requires you to develop the content of the unseen source with your own knowledge in order to create an argument. </a:t>
            </a:r>
          </a:p>
          <a:p>
            <a:pPr marL="0" indent="0">
              <a:buNone/>
            </a:pPr>
            <a:endParaRPr lang="en-GB" sz="1600" dirty="0" smtClean="0"/>
          </a:p>
          <a:p>
            <a:pPr marL="0" indent="0">
              <a:buNone/>
            </a:pPr>
            <a:r>
              <a:rPr lang="en-GB" sz="1600" b="1" u="sng" dirty="0"/>
              <a:t>AO3 = 5 marks = </a:t>
            </a:r>
            <a:r>
              <a:rPr lang="en-GB" sz="1600" dirty="0"/>
              <a:t>Use and analyse ancient sources within their historical context to make judgements and draw conclusions about historical events and historical periods studied</a:t>
            </a:r>
            <a:r>
              <a:rPr lang="en-GB" sz="1600" dirty="0" smtClean="0"/>
              <a:t>. -  </a:t>
            </a:r>
            <a:r>
              <a:rPr lang="en-GB" sz="1600" b="1" dirty="0" smtClean="0">
                <a:solidFill>
                  <a:srgbClr val="FF0000"/>
                </a:solidFill>
              </a:rPr>
              <a:t>can you use evidence from the source to support your answer? </a:t>
            </a:r>
          </a:p>
          <a:p>
            <a:pPr marL="0" indent="0">
              <a:buNone/>
            </a:pPr>
            <a:endParaRPr lang="en-GB" sz="1600" b="1" dirty="0" smtClean="0">
              <a:solidFill>
                <a:srgbClr val="FF0000"/>
              </a:solidFill>
            </a:endParaRPr>
          </a:p>
          <a:p>
            <a:pPr marL="0" indent="0">
              <a:buNone/>
            </a:pPr>
            <a:r>
              <a:rPr lang="en-GB" sz="1600" b="1" u="sng" dirty="0" smtClean="0"/>
              <a:t>AO1 </a:t>
            </a:r>
            <a:r>
              <a:rPr lang="en-GB" sz="1600" b="1" u="sng" dirty="0"/>
              <a:t>= 5 marks = </a:t>
            </a:r>
            <a:r>
              <a:rPr lang="en-GB" sz="1600" dirty="0"/>
              <a:t>Demonstrate knowledge and understanding of the key features and characteristics of the historical periods </a:t>
            </a:r>
            <a:r>
              <a:rPr lang="en-GB" sz="1600" dirty="0" smtClean="0"/>
              <a:t>studied. -  </a:t>
            </a:r>
            <a:r>
              <a:rPr lang="en-GB" sz="1600" b="1" dirty="0" smtClean="0">
                <a:solidFill>
                  <a:srgbClr val="FF0000"/>
                </a:solidFill>
              </a:rPr>
              <a:t>can you use your own historical knowledge to support your answer?</a:t>
            </a:r>
          </a:p>
          <a:p>
            <a:pPr marL="0" indent="0">
              <a:buNone/>
            </a:pPr>
            <a:endParaRPr lang="en-GB" sz="1600" b="1" dirty="0" smtClean="0">
              <a:solidFill>
                <a:srgbClr val="FF0000"/>
              </a:solidFill>
            </a:endParaRPr>
          </a:p>
          <a:p>
            <a:pPr marL="0" indent="0">
              <a:buNone/>
            </a:pPr>
            <a:r>
              <a:rPr lang="en-GB" sz="1600" b="1" u="sng" dirty="0" smtClean="0"/>
              <a:t>AO2 </a:t>
            </a:r>
            <a:r>
              <a:rPr lang="en-GB" sz="1600" b="1" u="sng" dirty="0"/>
              <a:t>= 5 marks = </a:t>
            </a:r>
            <a:r>
              <a:rPr lang="en-GB" sz="1600" dirty="0"/>
              <a:t>Analyse and explain historical events and historical periods to arrive at substantiated </a:t>
            </a:r>
            <a:r>
              <a:rPr lang="en-GB" sz="1600" dirty="0" smtClean="0"/>
              <a:t>judgements – </a:t>
            </a:r>
            <a:r>
              <a:rPr lang="en-GB" sz="1600" b="1" dirty="0" smtClean="0">
                <a:solidFill>
                  <a:srgbClr val="FF0000"/>
                </a:solidFill>
              </a:rPr>
              <a:t>can you come to a conclusion on the question, that is supported by what your argument as already said?</a:t>
            </a:r>
          </a:p>
        </p:txBody>
      </p:sp>
      <p:sp>
        <p:nvSpPr>
          <p:cNvPr id="4" name="Rectangle 3"/>
          <p:cNvSpPr/>
          <p:nvPr/>
        </p:nvSpPr>
        <p:spPr>
          <a:xfrm>
            <a:off x="5277753" y="1293248"/>
            <a:ext cx="3866247" cy="2691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smtClean="0"/>
              <a:t>4. Using details from Passage A and your own knowledge, explain how different the relationship between Xerxes and his people was to that of Cyrus and his people.</a:t>
            </a:r>
          </a:p>
          <a:p>
            <a:pPr algn="ctr"/>
            <a:r>
              <a:rPr lang="en-GB" sz="2000" b="1" u="sng" dirty="0" smtClean="0"/>
              <a:t>15 marks</a:t>
            </a:r>
          </a:p>
        </p:txBody>
      </p:sp>
      <p:sp>
        <p:nvSpPr>
          <p:cNvPr id="5" name="Rectangle 4"/>
          <p:cNvSpPr/>
          <p:nvPr/>
        </p:nvSpPr>
        <p:spPr>
          <a:xfrm>
            <a:off x="5318533" y="4146700"/>
            <a:ext cx="3734088" cy="2425427"/>
          </a:xfrm>
          <a:prstGeom prst="rect">
            <a:avLst/>
          </a:prstGeom>
          <a:noFill/>
          <a:ln w="38100" cap="flat" cmpd="sng" algn="ctr">
            <a:solidFill>
              <a:schemeClr val="accent6"/>
            </a:solidFill>
            <a:prstDash val="dashDot"/>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en-GB" b="1" u="sng" dirty="0" smtClean="0"/>
              <a:t>HINT</a:t>
            </a:r>
            <a:r>
              <a:rPr lang="en-GB" dirty="0" smtClean="0"/>
              <a:t>; what does the passage tell us about Xerxes’ relationship with his people?</a:t>
            </a:r>
          </a:p>
          <a:p>
            <a:pPr algn="ctr"/>
            <a:endParaRPr lang="en-GB" dirty="0" smtClean="0"/>
          </a:p>
          <a:p>
            <a:pPr algn="ctr"/>
            <a:r>
              <a:rPr lang="en-GB" dirty="0" smtClean="0"/>
              <a:t>Then, how did Cyrus treat his people? Is the example you give SIMILAR, or DIFFERENT to how Xerxes seems to treat his people?</a:t>
            </a:r>
          </a:p>
        </p:txBody>
      </p:sp>
    </p:spTree>
    <p:extLst>
      <p:ext uri="{BB962C8B-B14F-4D97-AF65-F5344CB8AC3E}">
        <p14:creationId xmlns:p14="http://schemas.microsoft.com/office/powerpoint/2010/main" val="20995663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p:nvPr/>
        </p:nvSpPr>
        <p:spPr>
          <a:xfrm>
            <a:off x="0" y="1006476"/>
            <a:ext cx="5923893" cy="41432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600"/>
              </a:spcAft>
            </a:pPr>
            <a:r>
              <a:rPr lang="en-GB" sz="1600" b="1" u="sng" dirty="0" smtClean="0">
                <a:effectLst/>
                <a:latin typeface="Arial" panose="020B0604020202020204" pitchFamily="34" charset="0"/>
                <a:ea typeface="Times New Roman" panose="02020603050405020304" pitchFamily="18" charset="0"/>
                <a:cs typeface="Times New Roman" panose="02020603050405020304" pitchFamily="18" charset="0"/>
              </a:rPr>
              <a:t>PASSAGE A:</a:t>
            </a:r>
          </a:p>
          <a:p>
            <a:pPr>
              <a:spcAft>
                <a:spcPts val="600"/>
              </a:spcAft>
            </a:pPr>
            <a:r>
              <a:rPr lang="en-GB" sz="1600" i="1" dirty="0" smtClean="0">
                <a:effectLst/>
                <a:latin typeface="Arial" panose="020B0604020202020204" pitchFamily="34" charset="0"/>
                <a:ea typeface="Times New Roman" panose="02020603050405020304" pitchFamily="18" charset="0"/>
                <a:cs typeface="Times New Roman" panose="02020603050405020304" pitchFamily="18" charset="0"/>
              </a:rPr>
              <a:t>Xerxes was furiously angry. ‘You miserable fellow.’ he cried, ‘have you the face to mention your son, when I, in person, am marching to the war against Greece with my sons and brothers… – you, my slave, whose duty it was to come with me with every member of your house… When you did me good service, and offered more, you cannot boast that you were more generous than I; and now your punishment will be less than your rudeness deserves. You and four of your sons are saved by the entertainment you gave me; but you shall pay with the life of the fifth…’. Having answered </a:t>
            </a:r>
            <a:r>
              <a:rPr lang="en-GB" sz="1600" i="1" dirty="0" err="1" smtClean="0">
                <a:effectLst/>
                <a:latin typeface="Arial" panose="020B0604020202020204" pitchFamily="34" charset="0"/>
                <a:ea typeface="Times New Roman" panose="02020603050405020304" pitchFamily="18" charset="0"/>
                <a:cs typeface="Times New Roman" panose="02020603050405020304" pitchFamily="18" charset="0"/>
              </a:rPr>
              <a:t>Pythius</a:t>
            </a:r>
            <a:r>
              <a:rPr lang="en-GB" sz="1600" i="1" dirty="0" smtClean="0">
                <a:effectLst/>
                <a:latin typeface="Arial" panose="020B0604020202020204" pitchFamily="34" charset="0"/>
                <a:ea typeface="Times New Roman" panose="02020603050405020304" pitchFamily="18" charset="0"/>
                <a:cs typeface="Times New Roman" panose="02020603050405020304" pitchFamily="18" charset="0"/>
              </a:rPr>
              <a:t> in these words Xerxes at once gave orders that the men to whom such duties fell should find </a:t>
            </a:r>
            <a:r>
              <a:rPr lang="en-GB" sz="1600" i="1" dirty="0" err="1" smtClean="0">
                <a:effectLst/>
                <a:latin typeface="Arial" panose="020B0604020202020204" pitchFamily="34" charset="0"/>
                <a:ea typeface="Times New Roman" panose="02020603050405020304" pitchFamily="18" charset="0"/>
                <a:cs typeface="Times New Roman" panose="02020603050405020304" pitchFamily="18" charset="0"/>
              </a:rPr>
              <a:t>Pythius</a:t>
            </a:r>
            <a:r>
              <a:rPr lang="en-GB" sz="1600" i="1" dirty="0" smtClean="0">
                <a:effectLst/>
                <a:latin typeface="Arial" panose="020B0604020202020204" pitchFamily="34" charset="0"/>
                <a:ea typeface="Times New Roman" panose="02020603050405020304" pitchFamily="18" charset="0"/>
                <a:cs typeface="Times New Roman" panose="02020603050405020304" pitchFamily="18" charset="0"/>
              </a:rPr>
              <a:t>’ eldest son and cut him in half and put the two halves on each side of the road, for the army to march out between them.</a:t>
            </a:r>
          </a:p>
          <a:p>
            <a:pPr algn="r">
              <a:spcAft>
                <a:spcPts val="600"/>
              </a:spcAft>
            </a:pPr>
            <a:r>
              <a:rPr lang="en-GB" sz="1600" b="1" u="sng" dirty="0" smtClean="0">
                <a:effectLst/>
                <a:latin typeface="Arial" panose="020B0604020202020204" pitchFamily="34" charset="0"/>
                <a:ea typeface="Times New Roman" panose="02020603050405020304" pitchFamily="18" charset="0"/>
                <a:cs typeface="Times New Roman" panose="02020603050405020304" pitchFamily="18" charset="0"/>
              </a:rPr>
              <a:t>Herodotus, Histories 7.39</a:t>
            </a:r>
            <a:endParaRPr lang="en-GB" sz="1600" b="1" u="sng"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0" y="1"/>
            <a:ext cx="9144000" cy="1006475"/>
          </a:xfrm>
          <a:prstGeom prst="rect">
            <a:avLst/>
          </a:prstGeom>
        </p:spPr>
        <p:style>
          <a:lnRef idx="3">
            <a:schemeClr val="lt1"/>
          </a:lnRef>
          <a:fillRef idx="1">
            <a:schemeClr val="accent2"/>
          </a:fillRef>
          <a:effectRef idx="1">
            <a:schemeClr val="accent2"/>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4000" b="1" u="sng" smtClean="0"/>
              <a:t>Question 4 (15.) – source based and S.O.C</a:t>
            </a:r>
            <a:endParaRPr lang="en-GB" sz="4000" b="1" u="sng" dirty="0"/>
          </a:p>
        </p:txBody>
      </p:sp>
      <p:sp>
        <p:nvSpPr>
          <p:cNvPr id="6" name="Rectangle 5"/>
          <p:cNvSpPr/>
          <p:nvPr/>
        </p:nvSpPr>
        <p:spPr>
          <a:xfrm>
            <a:off x="5923893" y="1006476"/>
            <a:ext cx="3220107" cy="585152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u="sng" dirty="0" smtClean="0"/>
              <a:t>Step 1</a:t>
            </a:r>
            <a:r>
              <a:rPr lang="en-GB" dirty="0" smtClean="0"/>
              <a:t>: READ through the passage, underline or highlight sections that tell us about Xerxes’ treatment of his people.</a:t>
            </a:r>
          </a:p>
          <a:p>
            <a:pPr algn="ctr"/>
            <a:endParaRPr lang="en-GB" dirty="0" smtClean="0"/>
          </a:p>
          <a:p>
            <a:pPr algn="ctr"/>
            <a:r>
              <a:rPr lang="en-GB" b="1" u="sng" dirty="0" smtClean="0"/>
              <a:t>Step 2</a:t>
            </a:r>
            <a:r>
              <a:rPr lang="en-GB" dirty="0" smtClean="0"/>
              <a:t>: in your books, choose 2 or 3 quotes and explain what each one can tell us about Xerxes’ treatment of his people.</a:t>
            </a:r>
          </a:p>
          <a:p>
            <a:pPr algn="ctr"/>
            <a:endParaRPr lang="en-GB" dirty="0" smtClean="0"/>
          </a:p>
          <a:p>
            <a:pPr algn="ctr"/>
            <a:r>
              <a:rPr lang="en-GB" b="1" u="sng" dirty="0" smtClean="0"/>
              <a:t>Step 3</a:t>
            </a:r>
            <a:r>
              <a:rPr lang="en-GB" dirty="0" smtClean="0"/>
              <a:t>: THINK, are any of these points similar, or notably different, from how Cyrus treated his people?</a:t>
            </a:r>
          </a:p>
          <a:p>
            <a:pPr algn="ctr"/>
            <a:endParaRPr lang="en-GB" dirty="0" smtClean="0"/>
          </a:p>
          <a:p>
            <a:pPr algn="ctr"/>
            <a:r>
              <a:rPr lang="en-GB" b="1" u="sng" dirty="0" smtClean="0"/>
              <a:t>Step 4</a:t>
            </a:r>
            <a:r>
              <a:rPr lang="en-GB" dirty="0" smtClean="0"/>
              <a:t>: come up with 2/3 points about Cyrus’ treatment of people, that you can compare against what you learn about Xerxes’ treatment of his people.</a:t>
            </a:r>
          </a:p>
        </p:txBody>
      </p:sp>
      <p:sp>
        <p:nvSpPr>
          <p:cNvPr id="7" name="Rounded Rectangle 6"/>
          <p:cNvSpPr/>
          <p:nvPr/>
        </p:nvSpPr>
        <p:spPr>
          <a:xfrm>
            <a:off x="0" y="5149690"/>
            <a:ext cx="5923893" cy="15845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t>CHALLENGE</a:t>
            </a:r>
            <a:r>
              <a:rPr lang="en-GB" dirty="0" smtClean="0"/>
              <a:t>: create a table, with one column full of historical evidence of Xerxes and Cyrus being the same in how the treated their people. Then the second column full of historical evidence of the kings treating their people differently.</a:t>
            </a:r>
            <a:endParaRPr lang="en-GB" dirty="0"/>
          </a:p>
        </p:txBody>
      </p:sp>
    </p:spTree>
    <p:extLst>
      <p:ext uri="{BB962C8B-B14F-4D97-AF65-F5344CB8AC3E}">
        <p14:creationId xmlns:p14="http://schemas.microsoft.com/office/powerpoint/2010/main" val="24939066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
          <p:cNvSpPr txBox="1"/>
          <p:nvPr/>
        </p:nvSpPr>
        <p:spPr>
          <a:xfrm>
            <a:off x="966644" y="821165"/>
            <a:ext cx="6589987" cy="549943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600"/>
              </a:spcAft>
            </a:pPr>
            <a:r>
              <a:rPr lang="en-GB" b="1" u="sng" dirty="0" smtClean="0">
                <a:effectLst/>
                <a:latin typeface="Arial" panose="020B0604020202020204" pitchFamily="34" charset="0"/>
                <a:ea typeface="Times New Roman" panose="02020603050405020304" pitchFamily="18" charset="0"/>
                <a:cs typeface="Times New Roman" panose="02020603050405020304" pitchFamily="18" charset="0"/>
              </a:rPr>
              <a:t>PASSAGE A:</a:t>
            </a:r>
          </a:p>
          <a:p>
            <a:pPr>
              <a:spcAft>
                <a:spcPts val="600"/>
              </a:spcAft>
            </a:pPr>
            <a:r>
              <a:rPr lang="en-GB" sz="2000" i="1" dirty="0" smtClean="0">
                <a:effectLst/>
                <a:latin typeface="Arial" panose="020B0604020202020204" pitchFamily="34" charset="0"/>
                <a:ea typeface="Times New Roman" panose="02020603050405020304" pitchFamily="18" charset="0"/>
                <a:cs typeface="Times New Roman" panose="02020603050405020304" pitchFamily="18" charset="0"/>
              </a:rPr>
              <a:t>Xerxes was furiously angry. ‘You miserable fellow.’ he cried, ‘have you the face to mention your son, when I, in person, am marching to the war against Greece with my sons and brothers… – you, my slave, whose duty it was to come with me with every member of your house… When you did me good service, and offered more, you cannot boast that you were more generous than I; and now your punishment will be less than your rudeness deserves. You and four of your sons are saved by the entertainment you gave me; but you shall pay with the life of the fifth…’. Having answered </a:t>
            </a:r>
            <a:r>
              <a:rPr lang="en-GB" sz="2000" i="1" dirty="0" err="1" smtClean="0">
                <a:effectLst/>
                <a:latin typeface="Arial" panose="020B0604020202020204" pitchFamily="34" charset="0"/>
                <a:ea typeface="Times New Roman" panose="02020603050405020304" pitchFamily="18" charset="0"/>
                <a:cs typeface="Times New Roman" panose="02020603050405020304" pitchFamily="18" charset="0"/>
              </a:rPr>
              <a:t>Pythius</a:t>
            </a:r>
            <a:r>
              <a:rPr lang="en-GB" sz="2000" i="1" dirty="0" smtClean="0">
                <a:effectLst/>
                <a:latin typeface="Arial" panose="020B0604020202020204" pitchFamily="34" charset="0"/>
                <a:ea typeface="Times New Roman" panose="02020603050405020304" pitchFamily="18" charset="0"/>
                <a:cs typeface="Times New Roman" panose="02020603050405020304" pitchFamily="18" charset="0"/>
              </a:rPr>
              <a:t> in these words Xerxes at once gave orders that the men to whom such duties fell should find </a:t>
            </a:r>
            <a:r>
              <a:rPr lang="en-GB" sz="2000" i="1" dirty="0" err="1" smtClean="0">
                <a:effectLst/>
                <a:latin typeface="Arial" panose="020B0604020202020204" pitchFamily="34" charset="0"/>
                <a:ea typeface="Times New Roman" panose="02020603050405020304" pitchFamily="18" charset="0"/>
                <a:cs typeface="Times New Roman" panose="02020603050405020304" pitchFamily="18" charset="0"/>
              </a:rPr>
              <a:t>Pythius</a:t>
            </a:r>
            <a:r>
              <a:rPr lang="en-GB" sz="2000" i="1" dirty="0" smtClean="0">
                <a:effectLst/>
                <a:latin typeface="Arial" panose="020B0604020202020204" pitchFamily="34" charset="0"/>
                <a:ea typeface="Times New Roman" panose="02020603050405020304" pitchFamily="18" charset="0"/>
                <a:cs typeface="Times New Roman" panose="02020603050405020304" pitchFamily="18" charset="0"/>
              </a:rPr>
              <a:t>’ eldest son and cut him in half and put the two halves on each side of the road, for the army to march out between them.</a:t>
            </a:r>
          </a:p>
          <a:p>
            <a:pPr algn="r">
              <a:spcAft>
                <a:spcPts val="600"/>
              </a:spcAft>
            </a:pPr>
            <a:r>
              <a:rPr lang="en-GB" b="1" u="sng" dirty="0" smtClean="0">
                <a:effectLst/>
                <a:latin typeface="Arial" panose="020B0604020202020204" pitchFamily="34" charset="0"/>
                <a:ea typeface="Times New Roman" panose="02020603050405020304" pitchFamily="18" charset="0"/>
                <a:cs typeface="Times New Roman" panose="02020603050405020304" pitchFamily="18" charset="0"/>
              </a:rPr>
              <a:t>Herodotus, Histories 7.39</a:t>
            </a:r>
          </a:p>
          <a:p>
            <a:pPr>
              <a:spcAft>
                <a:spcPts val="0"/>
              </a:spcAft>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6398365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
            <a:ext cx="9144000" cy="1006475"/>
          </a:xfrm>
          <a:prstGeom prst="rect">
            <a:avLst/>
          </a:prstGeom>
        </p:spPr>
        <p:style>
          <a:lnRef idx="3">
            <a:schemeClr val="lt1"/>
          </a:lnRef>
          <a:fillRef idx="1">
            <a:schemeClr val="accent2"/>
          </a:fillRef>
          <a:effectRef idx="1">
            <a:schemeClr val="accent2"/>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GB" sz="4000" b="1" u="sng" dirty="0" smtClean="0"/>
              <a:t>Question 4 (15.) – source based and S.O.C</a:t>
            </a:r>
            <a:endParaRPr lang="en-GB" sz="4000" b="1" u="sng" dirty="0"/>
          </a:p>
        </p:txBody>
      </p:sp>
      <p:graphicFrame>
        <p:nvGraphicFramePr>
          <p:cNvPr id="2" name="Table 1"/>
          <p:cNvGraphicFramePr>
            <a:graphicFrameLocks noGrp="1"/>
          </p:cNvGraphicFramePr>
          <p:nvPr>
            <p:extLst>
              <p:ext uri="{D42A27DB-BD31-4B8C-83A1-F6EECF244321}">
                <p14:modId xmlns:p14="http://schemas.microsoft.com/office/powerpoint/2010/main" val="3679746073"/>
              </p:ext>
            </p:extLst>
          </p:nvPr>
        </p:nvGraphicFramePr>
        <p:xfrm>
          <a:off x="106418" y="1132600"/>
          <a:ext cx="5108028" cy="3913632"/>
        </p:xfrm>
        <a:graphic>
          <a:graphicData uri="http://schemas.openxmlformats.org/drawingml/2006/table">
            <a:tbl>
              <a:tblPr firstRow="1" firstCol="1" bandRow="1"/>
              <a:tblGrid>
                <a:gridCol w="2326808">
                  <a:extLst>
                    <a:ext uri="{9D8B030D-6E8A-4147-A177-3AD203B41FA5}">
                      <a16:colId xmlns="" xmlns:a16="http://schemas.microsoft.com/office/drawing/2014/main" val="2649416509"/>
                    </a:ext>
                  </a:extLst>
                </a:gridCol>
                <a:gridCol w="2781220">
                  <a:extLst>
                    <a:ext uri="{9D8B030D-6E8A-4147-A177-3AD203B41FA5}">
                      <a16:colId xmlns="" xmlns:a16="http://schemas.microsoft.com/office/drawing/2014/main" val="6826282"/>
                    </a:ext>
                  </a:extLst>
                </a:gridCol>
              </a:tblGrid>
              <a:tr h="0">
                <a:tc>
                  <a:txBody>
                    <a:bodyPr/>
                    <a:lstStyle/>
                    <a:p>
                      <a:pPr algn="l">
                        <a:lnSpc>
                          <a:spcPct val="107000"/>
                        </a:lnSpc>
                        <a:spcAft>
                          <a:spcPts val="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1</a:t>
                      </a:r>
                      <a:r>
                        <a:rPr lang="en-GB" sz="1600" b="1"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GB" sz="1600" b="1" dirty="0">
                          <a:effectLst/>
                          <a:latin typeface="Calibri" panose="020F0502020204030204" pitchFamily="34" charset="0"/>
                          <a:ea typeface="Calibri" panose="020F0502020204030204" pitchFamily="34" charset="0"/>
                          <a:cs typeface="Times New Roman" panose="02020603050405020304" pitchFamily="18" charset="0"/>
                        </a:rPr>
                        <a:t> paragraph: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First point/ argument in answer to the question.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a:lnSpc>
                          <a:spcPct val="107000"/>
                        </a:lnSpc>
                        <a:spcAft>
                          <a:spcPts val="0"/>
                        </a:spcAft>
                        <a:buFont typeface="Calibri" panose="020F050202020403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It must include details from the source that support the point you’re making.</a:t>
                      </a:r>
                    </a:p>
                    <a:p>
                      <a:pPr marL="342900" lvl="0" indent="-342900" algn="l">
                        <a:lnSpc>
                          <a:spcPct val="107000"/>
                        </a:lnSpc>
                        <a:spcAft>
                          <a:spcPts val="0"/>
                        </a:spcAft>
                        <a:buFont typeface="Calibri" panose="020F050202020403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Use your own knowledge.</a:t>
                      </a:r>
                    </a:p>
                    <a:p>
                      <a:pPr marL="342900" lvl="0" indent="-342900" algn="l">
                        <a:lnSpc>
                          <a:spcPct val="107000"/>
                        </a:lnSpc>
                        <a:spcAft>
                          <a:spcPts val="0"/>
                        </a:spcAft>
                        <a:buFont typeface="Calibri" panose="020F050202020403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Link back to the question.</a:t>
                      </a:r>
                    </a:p>
                    <a:p>
                      <a:pPr algn="l">
                        <a:lnSpc>
                          <a:spcPct val="107000"/>
                        </a:lnSpc>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The first point to consider when assessing *** is….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This is evidence in passage A when…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We know that….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(support your choice of quote with your own knowledge)</a:t>
                      </a: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This proves that…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(link your point back to the question)</a:t>
                      </a:r>
                    </a:p>
                    <a:p>
                      <a:pPr algn="l">
                        <a:lnSpc>
                          <a:spcPct val="107000"/>
                        </a:lnSpc>
                        <a:spcAft>
                          <a:spcPts val="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30706844"/>
                  </a:ext>
                </a:extLst>
              </a:tr>
            </a:tbl>
          </a:graphicData>
        </a:graphic>
      </p:graphicFrame>
      <p:sp>
        <p:nvSpPr>
          <p:cNvPr id="3" name="Rectangle 2"/>
          <p:cNvSpPr/>
          <p:nvPr/>
        </p:nvSpPr>
        <p:spPr>
          <a:xfrm>
            <a:off x="5309038" y="1006476"/>
            <a:ext cx="3834962" cy="5851524"/>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b="1" u="sng" dirty="0" smtClean="0"/>
              <a:t>Paragraph checklist;</a:t>
            </a:r>
          </a:p>
          <a:p>
            <a:pPr marL="285750" indent="-285750" algn="ctr">
              <a:buFont typeface="Wingdings" panose="05000000000000000000" pitchFamily="2" charset="2"/>
              <a:buChar char="ü"/>
            </a:pPr>
            <a:r>
              <a:rPr lang="en-GB" sz="1600" dirty="0" smtClean="0"/>
              <a:t>Establish the point you’re making about Xerxes’ treatment of his people.</a:t>
            </a:r>
          </a:p>
          <a:p>
            <a:pPr marL="285750" indent="-285750" algn="ctr">
              <a:buFont typeface="Wingdings" panose="05000000000000000000" pitchFamily="2" charset="2"/>
              <a:buChar char="ü"/>
            </a:pPr>
            <a:endParaRPr lang="en-GB" sz="1600" dirty="0" smtClean="0"/>
          </a:p>
          <a:p>
            <a:pPr marL="285750" indent="-285750" algn="ctr">
              <a:buFont typeface="Wingdings" panose="05000000000000000000" pitchFamily="2" charset="2"/>
              <a:buChar char="ü"/>
            </a:pPr>
            <a:r>
              <a:rPr lang="en-GB" sz="1600" dirty="0" smtClean="0"/>
              <a:t>Demonstrate where that is shown in the passage.</a:t>
            </a:r>
          </a:p>
          <a:p>
            <a:pPr marL="285750" indent="-285750" algn="ctr">
              <a:buFont typeface="Wingdings" panose="05000000000000000000" pitchFamily="2" charset="2"/>
              <a:buChar char="ü"/>
            </a:pPr>
            <a:endParaRPr lang="en-GB" sz="1600" dirty="0" smtClean="0"/>
          </a:p>
          <a:p>
            <a:pPr marL="285750" indent="-285750" algn="ctr">
              <a:buFont typeface="Wingdings" panose="05000000000000000000" pitchFamily="2" charset="2"/>
              <a:buChar char="ü"/>
            </a:pPr>
            <a:r>
              <a:rPr lang="en-GB" sz="1600" dirty="0" smtClean="0"/>
              <a:t>Explain that quote in more detail using your own knowledge of the history.</a:t>
            </a:r>
          </a:p>
          <a:p>
            <a:pPr marL="285750" indent="-285750" algn="ctr">
              <a:buFont typeface="Wingdings" panose="05000000000000000000" pitchFamily="2" charset="2"/>
              <a:buChar char="ü"/>
            </a:pPr>
            <a:endParaRPr lang="en-GB" sz="1600" dirty="0" smtClean="0"/>
          </a:p>
          <a:p>
            <a:pPr marL="285750" indent="-285750" algn="ctr">
              <a:buFont typeface="Wingdings" panose="05000000000000000000" pitchFamily="2" charset="2"/>
              <a:buChar char="ü"/>
            </a:pPr>
            <a:r>
              <a:rPr lang="en-GB" sz="1600" dirty="0" smtClean="0"/>
              <a:t>Explain how Cyrus treated his people, and whether that was similar or different, compared to Xerxes, and go into detail using your own historical knowledge.</a:t>
            </a:r>
          </a:p>
          <a:p>
            <a:pPr marL="285750" indent="-285750" algn="ctr">
              <a:buFont typeface="Wingdings" panose="05000000000000000000" pitchFamily="2" charset="2"/>
              <a:buChar char="ü"/>
            </a:pPr>
            <a:endParaRPr lang="en-GB" sz="1600" dirty="0" smtClean="0"/>
          </a:p>
          <a:p>
            <a:pPr marL="285750" indent="-285750" algn="ctr">
              <a:buFont typeface="Wingdings" panose="05000000000000000000" pitchFamily="2" charset="2"/>
              <a:buChar char="ü"/>
            </a:pPr>
            <a:r>
              <a:rPr lang="en-GB" sz="1600" dirty="0" smtClean="0"/>
              <a:t>Link back to the question and explain how your point proves Xerxes’ treatment of his people was either the same, or different, to Cyrus</a:t>
            </a:r>
            <a:endParaRPr lang="en-GB" sz="1600" dirty="0"/>
          </a:p>
        </p:txBody>
      </p:sp>
      <p:cxnSp>
        <p:nvCxnSpPr>
          <p:cNvPr id="6" name="Straight Arrow Connector 5"/>
          <p:cNvCxnSpPr/>
          <p:nvPr/>
        </p:nvCxnSpPr>
        <p:spPr>
          <a:xfrm flipH="1" flipV="1">
            <a:off x="4659750" y="1294515"/>
            <a:ext cx="857089" cy="464768"/>
          </a:xfrm>
          <a:prstGeom prst="straightConnector1">
            <a:avLst/>
          </a:prstGeom>
          <a:ln w="28575">
            <a:solidFill>
              <a:srgbClr val="FF0000"/>
            </a:solidFill>
            <a:tailEnd type="triangle"/>
          </a:ln>
        </p:spPr>
        <p:style>
          <a:lnRef idx="3">
            <a:schemeClr val="accent5"/>
          </a:lnRef>
          <a:fillRef idx="0">
            <a:schemeClr val="accent5"/>
          </a:fillRef>
          <a:effectRef idx="2">
            <a:schemeClr val="accent5"/>
          </a:effectRef>
          <a:fontRef idx="minor">
            <a:schemeClr val="tx1"/>
          </a:fontRef>
        </p:style>
      </p:cxnSp>
      <p:cxnSp>
        <p:nvCxnSpPr>
          <p:cNvPr id="8" name="Straight Arrow Connector 7"/>
          <p:cNvCxnSpPr/>
          <p:nvPr/>
        </p:nvCxnSpPr>
        <p:spPr>
          <a:xfrm flipH="1" flipV="1">
            <a:off x="4989786" y="2376781"/>
            <a:ext cx="484791" cy="104857"/>
          </a:xfrm>
          <a:prstGeom prst="straightConnector1">
            <a:avLst/>
          </a:prstGeom>
          <a:ln w="28575">
            <a:solidFill>
              <a:srgbClr val="FF0000"/>
            </a:solidFill>
            <a:tailEnd type="triangle"/>
          </a:ln>
        </p:spPr>
        <p:style>
          <a:lnRef idx="3">
            <a:schemeClr val="accent5"/>
          </a:lnRef>
          <a:fillRef idx="0">
            <a:schemeClr val="accent5"/>
          </a:fillRef>
          <a:effectRef idx="2">
            <a:schemeClr val="accent5"/>
          </a:effectRef>
          <a:fontRef idx="minor">
            <a:schemeClr val="tx1"/>
          </a:fontRef>
        </p:style>
      </p:cxnSp>
      <p:cxnSp>
        <p:nvCxnSpPr>
          <p:cNvPr id="10" name="Straight Arrow Connector 9"/>
          <p:cNvCxnSpPr/>
          <p:nvPr/>
        </p:nvCxnSpPr>
        <p:spPr>
          <a:xfrm flipH="1">
            <a:off x="4989786" y="3321271"/>
            <a:ext cx="484791" cy="0"/>
          </a:xfrm>
          <a:prstGeom prst="straightConnector1">
            <a:avLst/>
          </a:prstGeom>
          <a:ln w="28575">
            <a:solidFill>
              <a:srgbClr val="FF0000"/>
            </a:solidFill>
            <a:tailEnd type="triangle"/>
          </a:ln>
        </p:spPr>
        <p:style>
          <a:lnRef idx="3">
            <a:schemeClr val="accent5"/>
          </a:lnRef>
          <a:fillRef idx="0">
            <a:schemeClr val="accent5"/>
          </a:fillRef>
          <a:effectRef idx="2">
            <a:schemeClr val="accent5"/>
          </a:effectRef>
          <a:fontRef idx="minor">
            <a:schemeClr val="tx1"/>
          </a:fontRef>
        </p:style>
      </p:cxnSp>
      <p:cxnSp>
        <p:nvCxnSpPr>
          <p:cNvPr id="12" name="Straight Arrow Connector 11"/>
          <p:cNvCxnSpPr/>
          <p:nvPr/>
        </p:nvCxnSpPr>
        <p:spPr>
          <a:xfrm flipH="1" flipV="1">
            <a:off x="4794466" y="3582646"/>
            <a:ext cx="680111" cy="425257"/>
          </a:xfrm>
          <a:prstGeom prst="straightConnector1">
            <a:avLst/>
          </a:prstGeom>
          <a:ln w="28575">
            <a:solidFill>
              <a:srgbClr val="FF0000"/>
            </a:solidFill>
            <a:tailEnd type="triangle"/>
          </a:ln>
        </p:spPr>
        <p:style>
          <a:lnRef idx="3">
            <a:schemeClr val="accent5"/>
          </a:lnRef>
          <a:fillRef idx="0">
            <a:schemeClr val="accent5"/>
          </a:fillRef>
          <a:effectRef idx="2">
            <a:schemeClr val="accent5"/>
          </a:effectRef>
          <a:fontRef idx="minor">
            <a:schemeClr val="tx1"/>
          </a:fontRef>
        </p:style>
      </p:cxnSp>
      <p:sp>
        <p:nvSpPr>
          <p:cNvPr id="20" name="Rectangle 19"/>
          <p:cNvSpPr/>
          <p:nvPr/>
        </p:nvSpPr>
        <p:spPr>
          <a:xfrm>
            <a:off x="106418" y="5190354"/>
            <a:ext cx="5108028" cy="154152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TASK</a:t>
            </a:r>
            <a:r>
              <a:rPr lang="en-GB" dirty="0" smtClean="0"/>
              <a:t>: have a go at writing the first paragraph for your answer to the 15 marker question.</a:t>
            </a:r>
          </a:p>
          <a:p>
            <a:pPr algn="ctr"/>
            <a:r>
              <a:rPr lang="en-GB" dirty="0" smtClean="0"/>
              <a:t>Make sure you use the question strip and paragraph checklist to make sure you include all the detail you need to!!</a:t>
            </a:r>
            <a:endParaRPr lang="en-GB" dirty="0"/>
          </a:p>
        </p:txBody>
      </p:sp>
      <p:cxnSp>
        <p:nvCxnSpPr>
          <p:cNvPr id="14" name="Straight Arrow Connector 13"/>
          <p:cNvCxnSpPr/>
          <p:nvPr/>
        </p:nvCxnSpPr>
        <p:spPr>
          <a:xfrm flipH="1" flipV="1">
            <a:off x="4572001" y="4650828"/>
            <a:ext cx="1014745" cy="784308"/>
          </a:xfrm>
          <a:prstGeom prst="straightConnector1">
            <a:avLst/>
          </a:prstGeom>
          <a:ln w="28575">
            <a:solidFill>
              <a:srgbClr val="FF0000"/>
            </a:solidFill>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5140685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06475"/>
          </a:xfrm>
        </p:spPr>
        <p:style>
          <a:lnRef idx="3">
            <a:schemeClr val="lt1"/>
          </a:lnRef>
          <a:fillRef idx="1">
            <a:schemeClr val="accent2"/>
          </a:fillRef>
          <a:effectRef idx="1">
            <a:schemeClr val="accent2"/>
          </a:effectRef>
          <a:fontRef idx="minor">
            <a:schemeClr val="lt1"/>
          </a:fontRef>
        </p:style>
        <p:txBody>
          <a:bodyPr>
            <a:normAutofit/>
          </a:bodyPr>
          <a:lstStyle/>
          <a:p>
            <a:r>
              <a:rPr lang="en-GB" sz="4000" b="1" u="sng" dirty="0" smtClean="0"/>
              <a:t>Question 5 (20+5SpaG) – essay</a:t>
            </a:r>
            <a:endParaRPr lang="en-GB" sz="4000" b="1" u="sng" dirty="0"/>
          </a:p>
        </p:txBody>
      </p:sp>
      <p:sp>
        <p:nvSpPr>
          <p:cNvPr id="3" name="Content Placeholder 2"/>
          <p:cNvSpPr>
            <a:spLocks noGrp="1"/>
          </p:cNvSpPr>
          <p:nvPr>
            <p:ph idx="1"/>
          </p:nvPr>
        </p:nvSpPr>
        <p:spPr>
          <a:xfrm>
            <a:off x="109867" y="1006475"/>
            <a:ext cx="5104578" cy="5729287"/>
          </a:xfrm>
        </p:spPr>
        <p:txBody>
          <a:bodyPr>
            <a:normAutofit/>
          </a:bodyPr>
          <a:lstStyle/>
          <a:p>
            <a:pPr marL="0" indent="0">
              <a:buNone/>
            </a:pPr>
            <a:r>
              <a:rPr lang="en-GB" sz="1800" b="1" u="sng" dirty="0" smtClean="0"/>
              <a:t>Question 4</a:t>
            </a:r>
            <a:r>
              <a:rPr lang="en-GB" sz="1800" dirty="0" smtClean="0"/>
              <a:t>; the essay question – you are expected to respond to the given statement. You must write a clear and well-supported argument that is summarised in a conclusion that comes to a firm decision on the issue. </a:t>
            </a:r>
          </a:p>
          <a:p>
            <a:pPr marL="0" indent="0">
              <a:buNone/>
            </a:pPr>
            <a:endParaRPr lang="en-GB" sz="1800" dirty="0" smtClean="0"/>
          </a:p>
          <a:p>
            <a:pPr marL="0" indent="0">
              <a:buNone/>
            </a:pPr>
            <a:r>
              <a:rPr lang="en-GB" sz="1800" b="1" u="sng" dirty="0" smtClean="0"/>
              <a:t>AO1 </a:t>
            </a:r>
            <a:r>
              <a:rPr lang="en-GB" sz="1800" b="1" u="sng" dirty="0"/>
              <a:t>= 10 marks </a:t>
            </a:r>
            <a:r>
              <a:rPr lang="en-GB" sz="1800" dirty="0"/>
              <a:t>= Demonstrate knowledge and understanding of the key features and characteristics of the historical periods studied</a:t>
            </a:r>
            <a:r>
              <a:rPr lang="en-GB" sz="1800" dirty="0" smtClean="0"/>
              <a:t>. - </a:t>
            </a:r>
            <a:r>
              <a:rPr lang="en-GB" sz="1800" b="1" dirty="0" smtClean="0">
                <a:solidFill>
                  <a:srgbClr val="FF0000"/>
                </a:solidFill>
              </a:rPr>
              <a:t>Do you know your history? Can you properly explain it in detail?</a:t>
            </a:r>
            <a:endParaRPr lang="en-GB" sz="1800" b="1" dirty="0" smtClean="0"/>
          </a:p>
          <a:p>
            <a:pPr marL="0" indent="0">
              <a:buNone/>
            </a:pPr>
            <a:r>
              <a:rPr lang="en-GB" sz="1800" b="1" u="sng" dirty="0" smtClean="0"/>
              <a:t>AO2 </a:t>
            </a:r>
            <a:r>
              <a:rPr lang="en-GB" sz="1800" b="1" u="sng" dirty="0"/>
              <a:t>= 10 marks </a:t>
            </a:r>
            <a:r>
              <a:rPr lang="en-GB" sz="1800" dirty="0"/>
              <a:t>= Analyse and explain historical events and historical periods to arrive at substantiated judgements</a:t>
            </a:r>
            <a:r>
              <a:rPr lang="en-GB" sz="1800" dirty="0" smtClean="0"/>
              <a:t>. - </a:t>
            </a:r>
            <a:r>
              <a:rPr lang="en-GB" sz="1800" b="1" dirty="0">
                <a:solidFill>
                  <a:srgbClr val="FF0000"/>
                </a:solidFill>
              </a:rPr>
              <a:t>C</a:t>
            </a:r>
            <a:r>
              <a:rPr lang="en-GB" sz="1800" b="1" dirty="0" smtClean="0">
                <a:solidFill>
                  <a:srgbClr val="FF0000"/>
                </a:solidFill>
              </a:rPr>
              <a:t>an </a:t>
            </a:r>
            <a:r>
              <a:rPr lang="en-GB" sz="1800" b="1" dirty="0">
                <a:solidFill>
                  <a:srgbClr val="FF0000"/>
                </a:solidFill>
              </a:rPr>
              <a:t>you create an argument, follow it through and write a conclusion that supports your argument</a:t>
            </a:r>
            <a:r>
              <a:rPr lang="en-GB" sz="1800" b="1" dirty="0" smtClean="0">
                <a:solidFill>
                  <a:srgbClr val="FF0000"/>
                </a:solidFill>
              </a:rPr>
              <a:t>?</a:t>
            </a:r>
            <a:endParaRPr lang="en-GB" sz="1800" b="1" dirty="0">
              <a:solidFill>
                <a:srgbClr val="FF0000"/>
              </a:solidFill>
            </a:endParaRPr>
          </a:p>
          <a:p>
            <a:pPr marL="0" indent="0">
              <a:buNone/>
            </a:pPr>
            <a:r>
              <a:rPr lang="en-GB" sz="1800" b="1" u="sng" dirty="0" err="1" smtClean="0"/>
              <a:t>SpaG</a:t>
            </a:r>
            <a:r>
              <a:rPr lang="en-GB" sz="1800" b="1" u="sng" dirty="0" smtClean="0"/>
              <a:t> = 5 marks </a:t>
            </a:r>
            <a:r>
              <a:rPr lang="en-GB" sz="1800" dirty="0"/>
              <a:t>= Learners spell and punctuate with consistent </a:t>
            </a:r>
            <a:r>
              <a:rPr lang="en-GB" sz="1800" dirty="0" smtClean="0"/>
              <a:t>accuracy, use grammar effectively and use specialist terms appropriately.</a:t>
            </a:r>
          </a:p>
        </p:txBody>
      </p:sp>
      <p:sp>
        <p:nvSpPr>
          <p:cNvPr id="4" name="Rectangle 3"/>
          <p:cNvSpPr/>
          <p:nvPr/>
        </p:nvSpPr>
        <p:spPr>
          <a:xfrm>
            <a:off x="5343780" y="1438885"/>
            <a:ext cx="3493294" cy="2102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smtClean="0"/>
              <a:t>5. ‘Xerxes sought to continue the work and policies of Darius in every way.’ How far do you agree with this view? </a:t>
            </a:r>
            <a:r>
              <a:rPr lang="en-GB" sz="2000" dirty="0" smtClean="0"/>
              <a:t>[20</a:t>
            </a:r>
            <a:r>
              <a:rPr lang="en-GB" sz="2000" dirty="0"/>
              <a:t> </a:t>
            </a:r>
            <a:r>
              <a:rPr lang="en-GB" sz="2000" dirty="0" smtClean="0"/>
              <a:t>+ 5 </a:t>
            </a:r>
            <a:r>
              <a:rPr lang="en-GB" sz="2000" dirty="0" err="1" smtClean="0"/>
              <a:t>SpaG</a:t>
            </a:r>
            <a:r>
              <a:rPr lang="en-GB" sz="2000" dirty="0" smtClean="0"/>
              <a:t>]</a:t>
            </a:r>
            <a:endParaRPr lang="en-GB" sz="2000" dirty="0"/>
          </a:p>
        </p:txBody>
      </p:sp>
      <p:sp>
        <p:nvSpPr>
          <p:cNvPr id="5" name="Rectangle 4"/>
          <p:cNvSpPr/>
          <p:nvPr/>
        </p:nvSpPr>
        <p:spPr>
          <a:xfrm>
            <a:off x="5214445" y="3767608"/>
            <a:ext cx="3797397" cy="2886075"/>
          </a:xfrm>
          <a:prstGeom prst="rect">
            <a:avLst/>
          </a:prstGeom>
          <a:noFill/>
          <a:ln w="38100" cap="flat" cmpd="sng" algn="ctr">
            <a:solidFill>
              <a:schemeClr val="accent6"/>
            </a:solidFill>
            <a:prstDash val="dashDot"/>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en-GB" b="1" u="sng" dirty="0" smtClean="0"/>
              <a:t>HINT</a:t>
            </a:r>
            <a:r>
              <a:rPr lang="en-GB" dirty="0" smtClean="0"/>
              <a:t>:</a:t>
            </a:r>
            <a:endParaRPr lang="en-GB" dirty="0"/>
          </a:p>
          <a:p>
            <a:pPr algn="ctr"/>
            <a:r>
              <a:rPr lang="en-GB" dirty="0" smtClean="0"/>
              <a:t>Make sure you are clear about what </a:t>
            </a:r>
            <a:r>
              <a:rPr lang="en-GB" b="1" dirty="0" smtClean="0"/>
              <a:t>work</a:t>
            </a:r>
            <a:r>
              <a:rPr lang="en-GB" dirty="0" smtClean="0"/>
              <a:t> and </a:t>
            </a:r>
            <a:r>
              <a:rPr lang="en-GB" b="1" dirty="0" smtClean="0"/>
              <a:t>policies</a:t>
            </a:r>
            <a:r>
              <a:rPr lang="en-GB" dirty="0" smtClean="0"/>
              <a:t> are!</a:t>
            </a:r>
          </a:p>
          <a:p>
            <a:pPr algn="ctr"/>
            <a:endParaRPr lang="en-GB" dirty="0" smtClean="0"/>
          </a:p>
          <a:p>
            <a:pPr marL="342900" indent="-342900" algn="ctr">
              <a:buFont typeface="Arial" panose="020B0604020202020204" pitchFamily="34" charset="0"/>
              <a:buChar char="•"/>
            </a:pPr>
            <a:r>
              <a:rPr lang="en-GB" b="1" dirty="0" smtClean="0"/>
              <a:t>Work</a:t>
            </a:r>
            <a:r>
              <a:rPr lang="en-GB" dirty="0" smtClean="0"/>
              <a:t> = building projects and infrastructural improvements</a:t>
            </a:r>
          </a:p>
          <a:p>
            <a:pPr marL="342900" indent="-342900" algn="ctr">
              <a:buFont typeface="Arial" panose="020B0604020202020204" pitchFamily="34" charset="0"/>
              <a:buChar char="•"/>
            </a:pPr>
            <a:r>
              <a:rPr lang="en-GB" b="1" dirty="0" smtClean="0"/>
              <a:t>Policies = </a:t>
            </a:r>
            <a:r>
              <a:rPr lang="en-GB" dirty="0" smtClean="0"/>
              <a:t>attitudes towards leadership and plans for the empire – Think wars with Greece and expansion!</a:t>
            </a:r>
            <a:endParaRPr lang="en-GB" b="1" dirty="0" smtClean="0"/>
          </a:p>
        </p:txBody>
      </p:sp>
    </p:spTree>
    <p:extLst>
      <p:ext uri="{BB962C8B-B14F-4D97-AF65-F5344CB8AC3E}">
        <p14:creationId xmlns:p14="http://schemas.microsoft.com/office/powerpoint/2010/main" val="27056081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06475"/>
          </a:xfrm>
        </p:spPr>
        <p:style>
          <a:lnRef idx="3">
            <a:schemeClr val="lt1"/>
          </a:lnRef>
          <a:fillRef idx="1">
            <a:schemeClr val="accent2"/>
          </a:fillRef>
          <a:effectRef idx="1">
            <a:schemeClr val="accent2"/>
          </a:effectRef>
          <a:fontRef idx="minor">
            <a:schemeClr val="lt1"/>
          </a:fontRef>
        </p:style>
        <p:txBody>
          <a:bodyPr>
            <a:normAutofit/>
          </a:bodyPr>
          <a:lstStyle/>
          <a:p>
            <a:r>
              <a:rPr lang="en-GB" sz="4000" b="1" u="sng" dirty="0" smtClean="0"/>
              <a:t>Question 5 (20+5SpaG) – essay</a:t>
            </a:r>
            <a:endParaRPr lang="en-GB" sz="4000" b="1" u="sng" dirty="0"/>
          </a:p>
        </p:txBody>
      </p:sp>
      <p:sp>
        <p:nvSpPr>
          <p:cNvPr id="3" name="Content Placeholder 2"/>
          <p:cNvSpPr>
            <a:spLocks noGrp="1"/>
          </p:cNvSpPr>
          <p:nvPr>
            <p:ph idx="1"/>
          </p:nvPr>
        </p:nvSpPr>
        <p:spPr>
          <a:xfrm>
            <a:off x="78582" y="1092995"/>
            <a:ext cx="6341925" cy="5500687"/>
          </a:xfrm>
        </p:spPr>
        <p:txBody>
          <a:bodyPr>
            <a:normAutofit/>
          </a:bodyPr>
          <a:lstStyle/>
          <a:p>
            <a:pPr marL="0" indent="0">
              <a:buNone/>
            </a:pPr>
            <a:r>
              <a:rPr lang="en-GB" sz="1800" dirty="0" smtClean="0"/>
              <a:t>This question is essentially asking you, did Xerxes have the same focuses as his father, or did he do work and policies for the empire differently. So you need to assess (1). Examples where Xerxes DID continue the same work and policies as his father, and then (2). Compare against examples where Xerxes did NOT continue the work and policies of his father.</a:t>
            </a:r>
          </a:p>
        </p:txBody>
      </p:sp>
      <p:sp>
        <p:nvSpPr>
          <p:cNvPr id="4" name="Rectangle 3"/>
          <p:cNvSpPr/>
          <p:nvPr/>
        </p:nvSpPr>
        <p:spPr>
          <a:xfrm>
            <a:off x="6453898" y="1168726"/>
            <a:ext cx="2523344" cy="21342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t>5. ‘Xerxes sought to continue the work and policies of Darius in every way.’ How far do you agree with this view? </a:t>
            </a:r>
          </a:p>
          <a:p>
            <a:pPr algn="ctr"/>
            <a:endParaRPr lang="en-GB" b="1" u="sng" dirty="0" smtClean="0"/>
          </a:p>
          <a:p>
            <a:pPr algn="ctr"/>
            <a:r>
              <a:rPr lang="en-GB" dirty="0" smtClean="0"/>
              <a:t>[20 + 5 </a:t>
            </a:r>
            <a:r>
              <a:rPr lang="en-GB" dirty="0" err="1" smtClean="0"/>
              <a:t>SpaG</a:t>
            </a:r>
            <a:r>
              <a:rPr lang="en-GB" dirty="0" smtClean="0"/>
              <a:t>]</a:t>
            </a:r>
          </a:p>
        </p:txBody>
      </p:sp>
      <p:graphicFrame>
        <p:nvGraphicFramePr>
          <p:cNvPr id="6" name="Table 5"/>
          <p:cNvGraphicFramePr>
            <a:graphicFrameLocks noGrp="1"/>
          </p:cNvGraphicFramePr>
          <p:nvPr>
            <p:extLst>
              <p:ext uri="{D42A27DB-BD31-4B8C-83A1-F6EECF244321}">
                <p14:modId xmlns:p14="http://schemas.microsoft.com/office/powerpoint/2010/main" val="3746950040"/>
              </p:ext>
            </p:extLst>
          </p:nvPr>
        </p:nvGraphicFramePr>
        <p:xfrm>
          <a:off x="45191" y="2873950"/>
          <a:ext cx="6341926" cy="3655494"/>
        </p:xfrm>
        <a:graphic>
          <a:graphicData uri="http://schemas.openxmlformats.org/drawingml/2006/table">
            <a:tbl>
              <a:tblPr firstRow="1" bandRow="1">
                <a:tableStyleId>{00A15C55-8517-42AA-B614-E9B94910E393}</a:tableStyleId>
              </a:tblPr>
              <a:tblGrid>
                <a:gridCol w="3170963">
                  <a:extLst>
                    <a:ext uri="{9D8B030D-6E8A-4147-A177-3AD203B41FA5}">
                      <a16:colId xmlns="" xmlns:a16="http://schemas.microsoft.com/office/drawing/2014/main" val="3945991504"/>
                    </a:ext>
                  </a:extLst>
                </a:gridCol>
                <a:gridCol w="3170963">
                  <a:extLst>
                    <a:ext uri="{9D8B030D-6E8A-4147-A177-3AD203B41FA5}">
                      <a16:colId xmlns="" xmlns:a16="http://schemas.microsoft.com/office/drawing/2014/main" val="3730274202"/>
                    </a:ext>
                  </a:extLst>
                </a:gridCol>
              </a:tblGrid>
              <a:tr h="10379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u="sng" kern="1200" dirty="0" smtClean="0">
                          <a:effectLst/>
                        </a:rPr>
                        <a:t>Evidence  that Xerxes DID continue the work and policies of his father</a:t>
                      </a:r>
                      <a:endParaRPr lang="en-GB" sz="1800" b="1" kern="1200" dirty="0" smtClean="0">
                        <a:solidFill>
                          <a:schemeClr val="lt1"/>
                        </a:solidFill>
                        <a:effectLst/>
                        <a:latin typeface="+mn-lt"/>
                        <a:ea typeface="+mn-ea"/>
                        <a:cs typeface="+mn-cs"/>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u="sng" kern="1200" dirty="0" smtClean="0">
                          <a:effectLst/>
                        </a:rPr>
                        <a:t>Evidence  that Xerxes did</a:t>
                      </a:r>
                      <a:r>
                        <a:rPr lang="en-GB" sz="1800" u="sng" kern="1200" baseline="0" dirty="0" smtClean="0">
                          <a:effectLst/>
                        </a:rPr>
                        <a:t> NOT</a:t>
                      </a:r>
                      <a:r>
                        <a:rPr lang="en-GB" sz="1800" u="sng" kern="1200" dirty="0" smtClean="0">
                          <a:effectLst/>
                        </a:rPr>
                        <a:t> continue the work and policies of his father</a:t>
                      </a:r>
                    </a:p>
                  </a:txBody>
                  <a:tcPr marL="68580" marR="68580"/>
                </a:tc>
                <a:extLst>
                  <a:ext uri="{0D108BD9-81ED-4DB2-BD59-A6C34878D82A}">
                    <a16:rowId xmlns="" xmlns:a16="http://schemas.microsoft.com/office/drawing/2014/main" val="1651213142"/>
                  </a:ext>
                </a:extLst>
              </a:tr>
              <a:tr h="2617530">
                <a:tc>
                  <a:txBody>
                    <a:bodyPr/>
                    <a:lstStyle/>
                    <a:p>
                      <a:pPr algn="ctr"/>
                      <a:endParaRPr lang="en-GB" sz="1800" b="1" dirty="0" smtClean="0"/>
                    </a:p>
                    <a:p>
                      <a:pPr algn="ctr"/>
                      <a:r>
                        <a:rPr lang="en-GB" sz="1800" b="1" dirty="0" smtClean="0"/>
                        <a:t>War with Greece</a:t>
                      </a:r>
                      <a:r>
                        <a:rPr lang="en-GB" sz="1800" b="1" baseline="0" dirty="0" smtClean="0"/>
                        <a:t> and suppression of revolts?</a:t>
                      </a:r>
                      <a:endParaRPr lang="en-GB" sz="1800" b="1" dirty="0" smtClean="0"/>
                    </a:p>
                  </a:txBody>
                  <a:tcPr marL="68580" marR="6858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Building projects</a:t>
                      </a:r>
                      <a:r>
                        <a:rPr lang="en-GB" sz="1800" b="1" baseline="0" dirty="0" smtClean="0"/>
                        <a:t> in Xerxes’ reign?</a:t>
                      </a:r>
                      <a:endParaRPr lang="en-GB" sz="1800" b="1" dirty="0" smtClean="0"/>
                    </a:p>
                    <a:p>
                      <a:pPr algn="ctr"/>
                      <a:endParaRPr lang="en-GB" sz="1800" b="1" dirty="0"/>
                    </a:p>
                  </a:txBody>
                  <a:tcPr marL="68580" marR="68580"/>
                </a:tc>
                <a:extLst>
                  <a:ext uri="{0D108BD9-81ED-4DB2-BD59-A6C34878D82A}">
                    <a16:rowId xmlns="" xmlns:a16="http://schemas.microsoft.com/office/drawing/2014/main" val="4086871496"/>
                  </a:ext>
                </a:extLst>
              </a:tr>
            </a:tbl>
          </a:graphicData>
        </a:graphic>
      </p:graphicFrame>
      <p:sp>
        <p:nvSpPr>
          <p:cNvPr id="8" name="Rounded Rectangle 7"/>
          <p:cNvSpPr/>
          <p:nvPr/>
        </p:nvSpPr>
        <p:spPr>
          <a:xfrm>
            <a:off x="6453898" y="3478276"/>
            <a:ext cx="2591568" cy="32019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CHALLENGE:</a:t>
            </a:r>
          </a:p>
          <a:p>
            <a:pPr algn="ctr"/>
            <a:r>
              <a:rPr lang="en-GB" dirty="0"/>
              <a:t> </a:t>
            </a:r>
            <a:r>
              <a:rPr lang="en-GB" dirty="0" smtClean="0"/>
              <a:t>The question using the words ‘</a:t>
            </a:r>
            <a:r>
              <a:rPr lang="en-GB" i="1" dirty="0" smtClean="0"/>
              <a:t>in every way</a:t>
            </a:r>
            <a:r>
              <a:rPr lang="en-GB" dirty="0" smtClean="0"/>
              <a:t>’, will you agree with this very firm/ unequivocal  argument, or do you think you’re answer will be more balanced?</a:t>
            </a:r>
            <a:endParaRPr lang="en-GB" dirty="0"/>
          </a:p>
        </p:txBody>
      </p:sp>
    </p:spTree>
    <p:extLst>
      <p:ext uri="{BB962C8B-B14F-4D97-AF65-F5344CB8AC3E}">
        <p14:creationId xmlns:p14="http://schemas.microsoft.com/office/powerpoint/2010/main" val="4717391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05129855"/>
              </p:ext>
            </p:extLst>
          </p:nvPr>
        </p:nvGraphicFramePr>
        <p:xfrm>
          <a:off x="116136" y="146516"/>
          <a:ext cx="6341926" cy="6766559"/>
        </p:xfrm>
        <a:graphic>
          <a:graphicData uri="http://schemas.openxmlformats.org/drawingml/2006/table">
            <a:tbl>
              <a:tblPr firstRow="1" bandRow="1">
                <a:tableStyleId>{5940675A-B579-460E-94D1-54222C63F5DA}</a:tableStyleId>
              </a:tblPr>
              <a:tblGrid>
                <a:gridCol w="3170963">
                  <a:extLst>
                    <a:ext uri="{9D8B030D-6E8A-4147-A177-3AD203B41FA5}">
                      <a16:colId xmlns="" xmlns:a16="http://schemas.microsoft.com/office/drawing/2014/main" val="3945991504"/>
                    </a:ext>
                  </a:extLst>
                </a:gridCol>
                <a:gridCol w="3170963">
                  <a:extLst>
                    <a:ext uri="{9D8B030D-6E8A-4147-A177-3AD203B41FA5}">
                      <a16:colId xmlns="" xmlns:a16="http://schemas.microsoft.com/office/drawing/2014/main" val="3730274202"/>
                    </a:ext>
                  </a:extLst>
                </a:gridCol>
              </a:tblGrid>
              <a:tr h="12723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u="sng" kern="1200" dirty="0" smtClean="0">
                          <a:effectLst/>
                        </a:rPr>
                        <a:t>Evidence  that Xerxes </a:t>
                      </a:r>
                      <a:r>
                        <a:rPr lang="en-GB" sz="2400" b="1" u="sng" kern="1200" dirty="0" smtClean="0">
                          <a:effectLst/>
                        </a:rPr>
                        <a:t>DID</a:t>
                      </a:r>
                      <a:r>
                        <a:rPr lang="en-GB" sz="2400" u="sng" kern="1200" dirty="0" smtClean="0">
                          <a:effectLst/>
                        </a:rPr>
                        <a:t> continue the work and policies of his father</a:t>
                      </a:r>
                      <a:endParaRPr lang="en-GB" sz="2400" b="1" kern="1200" dirty="0" smtClean="0">
                        <a:solidFill>
                          <a:schemeClr val="lt1"/>
                        </a:solidFill>
                        <a:effectLst/>
                        <a:latin typeface="+mn-lt"/>
                        <a:ea typeface="+mn-ea"/>
                        <a:cs typeface="+mn-cs"/>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u="sng" kern="1200" dirty="0" smtClean="0">
                          <a:effectLst/>
                        </a:rPr>
                        <a:t>Evidence  that Xerxes did</a:t>
                      </a:r>
                      <a:r>
                        <a:rPr lang="en-GB" sz="2400" u="sng" kern="1200" baseline="0" dirty="0" smtClean="0">
                          <a:effectLst/>
                        </a:rPr>
                        <a:t> </a:t>
                      </a:r>
                      <a:r>
                        <a:rPr lang="en-GB" sz="2400" b="1" u="sng" kern="1200" baseline="0" dirty="0" smtClean="0">
                          <a:effectLst/>
                        </a:rPr>
                        <a:t>NOT</a:t>
                      </a:r>
                      <a:r>
                        <a:rPr lang="en-GB" sz="2400" u="sng" kern="1200" dirty="0" smtClean="0">
                          <a:effectLst/>
                        </a:rPr>
                        <a:t> continue the work and policies of his father</a:t>
                      </a:r>
                    </a:p>
                  </a:txBody>
                  <a:tcPr marL="68580" marR="68580"/>
                </a:tc>
                <a:extLst>
                  <a:ext uri="{0D108BD9-81ED-4DB2-BD59-A6C34878D82A}">
                    <a16:rowId xmlns="" xmlns:a16="http://schemas.microsoft.com/office/drawing/2014/main" val="1651213142"/>
                  </a:ext>
                </a:extLst>
              </a:tr>
              <a:tr h="4452811">
                <a:tc>
                  <a:txBody>
                    <a:bodyPr/>
                    <a:lstStyle/>
                    <a:p>
                      <a:pPr algn="ctr"/>
                      <a:endParaRPr lang="en-GB" sz="2400" dirty="0" smtClean="0"/>
                    </a:p>
                  </a:txBody>
                  <a:tcPr marL="68580" marR="68580"/>
                </a:tc>
                <a:tc>
                  <a:txBody>
                    <a:bodyPr/>
                    <a:lstStyle/>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p>
                      <a:pPr algn="ctr"/>
                      <a:endParaRPr lang="en-GB" sz="2400" dirty="0" smtClean="0"/>
                    </a:p>
                  </a:txBody>
                  <a:tcPr marL="68580" marR="68580"/>
                </a:tc>
                <a:extLst>
                  <a:ext uri="{0D108BD9-81ED-4DB2-BD59-A6C34878D82A}">
                    <a16:rowId xmlns="" xmlns:a16="http://schemas.microsoft.com/office/drawing/2014/main" val="4086871496"/>
                  </a:ext>
                </a:extLst>
              </a:tr>
            </a:tbl>
          </a:graphicData>
        </a:graphic>
      </p:graphicFrame>
      <p:sp>
        <p:nvSpPr>
          <p:cNvPr id="5" name="Rounded Rectangle 4"/>
          <p:cNvSpPr/>
          <p:nvPr/>
        </p:nvSpPr>
        <p:spPr>
          <a:xfrm>
            <a:off x="6609693" y="146515"/>
            <a:ext cx="2412124" cy="648446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2200" b="1" u="sng" dirty="0" smtClean="0"/>
              <a:t>Conclusion</a:t>
            </a:r>
            <a:r>
              <a:rPr lang="en-GB" sz="2200" dirty="0" smtClean="0"/>
              <a:t>; overall do you think that Xerxes did, or did not, continue the work and policies of Darius in EVERY WAY?</a:t>
            </a:r>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sz="2400" dirty="0"/>
          </a:p>
          <a:p>
            <a:pPr algn="ctr"/>
            <a:endParaRPr lang="en-GB" sz="2400" dirty="0" smtClean="0"/>
          </a:p>
          <a:p>
            <a:pPr algn="ctr"/>
            <a:endParaRPr lang="en-GB" dirty="0"/>
          </a:p>
        </p:txBody>
      </p:sp>
    </p:spTree>
    <p:extLst>
      <p:ext uri="{BB962C8B-B14F-4D97-AF65-F5344CB8AC3E}">
        <p14:creationId xmlns:p14="http://schemas.microsoft.com/office/powerpoint/2010/main" val="204894253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1469</Words>
  <Application>Microsoft Macintosh PowerPoint</Application>
  <PresentationFormat>On-screen Show (4:3)</PresentationFormat>
  <Paragraphs>116</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Assessment Prep - Xerxes</vt:lpstr>
      <vt:lpstr>Question 4 (15.) – source based and S.O.C</vt:lpstr>
      <vt:lpstr>PowerPoint Presentation</vt:lpstr>
      <vt:lpstr>PowerPoint Presentation</vt:lpstr>
      <vt:lpstr>PowerPoint Presentation</vt:lpstr>
      <vt:lpstr>Question 5 (20+5SpaG) – essay</vt:lpstr>
      <vt:lpstr>Question 5 (20+5SpaG) – essay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2020-02-17T12:43:07Z</dcterms:created>
  <dcterms:modified xsi:type="dcterms:W3CDTF">2020-02-27T11:58:56Z</dcterms:modified>
</cp:coreProperties>
</file>