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14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CBA43-E8F5-734C-A268-3C5A29BCB633}"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29F7-75A0-9840-9857-8465EEBB4B10}" type="slidenum">
              <a:rPr lang="en-US" smtClean="0"/>
              <a:t>‹#›</a:t>
            </a:fld>
            <a:endParaRPr lang="en-US"/>
          </a:p>
        </p:txBody>
      </p:sp>
    </p:spTree>
    <p:extLst>
      <p:ext uri="{BB962C8B-B14F-4D97-AF65-F5344CB8AC3E}">
        <p14:creationId xmlns:p14="http://schemas.microsoft.com/office/powerpoint/2010/main" val="10797374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C8C40F2-DE55-DD41-B007-F660A9E34EC6}"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3667005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C8C40F2-DE55-DD41-B007-F660A9E34EC6}"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713615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C8C40F2-DE55-DD41-B007-F660A9E34EC6}"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207173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C8C40F2-DE55-DD41-B007-F660A9E34EC6}"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2767035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C8C40F2-DE55-DD41-B007-F660A9E34EC6}"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1771317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C8C40F2-DE55-DD41-B007-F660A9E34EC6}"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3122660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C8C40F2-DE55-DD41-B007-F660A9E34EC6}"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2725233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C8C40F2-DE55-DD41-B007-F660A9E34EC6}"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2770186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C40F2-DE55-DD41-B007-F660A9E34EC6}"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2437128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C8C40F2-DE55-DD41-B007-F660A9E34EC6}"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1946535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C8C40F2-DE55-DD41-B007-F660A9E34EC6}"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7D8C0-9A19-8C48-8D1C-7420C2BBD13E}" type="slidenum">
              <a:rPr lang="en-US" smtClean="0"/>
              <a:t>‹#›</a:t>
            </a:fld>
            <a:endParaRPr lang="en-US"/>
          </a:p>
        </p:txBody>
      </p:sp>
    </p:spTree>
    <p:extLst>
      <p:ext uri="{BB962C8B-B14F-4D97-AF65-F5344CB8AC3E}">
        <p14:creationId xmlns:p14="http://schemas.microsoft.com/office/powerpoint/2010/main" val="332381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C40F2-DE55-DD41-B007-F660A9E34EC6}"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27D8C0-9A19-8C48-8D1C-7420C2BBD13E}" type="slidenum">
              <a:rPr lang="en-US" smtClean="0"/>
              <a:t>‹#›</a:t>
            </a:fld>
            <a:endParaRPr lang="en-US"/>
          </a:p>
        </p:txBody>
      </p:sp>
    </p:spTree>
    <p:extLst>
      <p:ext uri="{BB962C8B-B14F-4D97-AF65-F5344CB8AC3E}">
        <p14:creationId xmlns:p14="http://schemas.microsoft.com/office/powerpoint/2010/main" val="4248447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1833755" cy="646331"/>
          </a:xfrm>
          <a:prstGeom prst="rect">
            <a:avLst/>
          </a:prstGeom>
          <a:noFill/>
        </p:spPr>
        <p:txBody>
          <a:bodyPr wrap="none">
            <a:spAutoFit/>
          </a:bodyPr>
          <a:lstStyle/>
          <a:p>
            <a:pPr>
              <a:defRPr/>
            </a:pPr>
            <a:r>
              <a:rPr lang="en-US" b="1" i="1" dirty="0" smtClean="0">
                <a:solidFill>
                  <a:srgbClr val="FFFFFF"/>
                </a:solidFill>
              </a:rPr>
              <a:t>Xerxes</a:t>
            </a:r>
          </a:p>
          <a:p>
            <a:pPr>
              <a:defRPr/>
            </a:pPr>
            <a:r>
              <a:rPr lang="en-US" b="1" i="1" dirty="0" smtClean="0">
                <a:solidFill>
                  <a:srgbClr val="FFFFFF"/>
                </a:solidFill>
              </a:rPr>
              <a:t>Feedback Lesson</a:t>
            </a:r>
            <a:endParaRPr lang="en-US" b="1" i="1" dirty="0">
              <a:solidFill>
                <a:srgbClr val="FFFFFF"/>
              </a:solidFill>
            </a:endParaRPr>
          </a:p>
        </p:txBody>
      </p:sp>
      <p:pic>
        <p:nvPicPr>
          <p:cNvPr id="3" name="Picture 2" descr="Screen Shot 2020-02-27 at 11.59.1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1" y="0"/>
            <a:ext cx="9139349" cy="6858000"/>
          </a:xfrm>
          <a:prstGeom prst="rect">
            <a:avLst/>
          </a:prstGeom>
        </p:spPr>
      </p:pic>
    </p:spTree>
    <p:extLst>
      <p:ext uri="{BB962C8B-B14F-4D97-AF65-F5344CB8AC3E}">
        <p14:creationId xmlns:p14="http://schemas.microsoft.com/office/powerpoint/2010/main" val="12075854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945931"/>
          </a:xfrm>
        </p:spPr>
        <p:txBody>
          <a:bodyPr>
            <a:noAutofit/>
          </a:bodyPr>
          <a:lstStyle/>
          <a:p>
            <a:r>
              <a:rPr lang="en-GB" sz="4000" b="1" u="sng" dirty="0" smtClean="0"/>
              <a:t>Xerxes – Assessment feedback </a:t>
            </a:r>
            <a:endParaRPr lang="en-GB" sz="4000" b="1" u="sng" dirty="0"/>
          </a:p>
        </p:txBody>
      </p:sp>
    </p:spTree>
    <p:extLst>
      <p:ext uri="{BB962C8B-B14F-4D97-AF65-F5344CB8AC3E}">
        <p14:creationId xmlns:p14="http://schemas.microsoft.com/office/powerpoint/2010/main" val="27669048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608083"/>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u="sng" dirty="0" smtClean="0"/>
              <a:t>Things I was really pleased to see in the assessments!</a:t>
            </a:r>
            <a:endParaRPr lang="en-GB" sz="4000" b="1" u="sng" dirty="0"/>
          </a:p>
        </p:txBody>
      </p:sp>
      <p:sp>
        <p:nvSpPr>
          <p:cNvPr id="3" name="Content Placeholder 2"/>
          <p:cNvSpPr>
            <a:spLocks noGrp="1"/>
          </p:cNvSpPr>
          <p:nvPr>
            <p:ph idx="1"/>
          </p:nvPr>
        </p:nvSpPr>
        <p:spPr>
          <a:xfrm>
            <a:off x="266043" y="1983280"/>
            <a:ext cx="7886700" cy="4351338"/>
          </a:xfrm>
        </p:spPr>
        <p:txBody>
          <a:bodyPr/>
          <a:lstStyle/>
          <a:p>
            <a:endParaRPr lang="en-GB" dirty="0"/>
          </a:p>
        </p:txBody>
      </p:sp>
    </p:spTree>
    <p:extLst>
      <p:ext uri="{BB962C8B-B14F-4D97-AF65-F5344CB8AC3E}">
        <p14:creationId xmlns:p14="http://schemas.microsoft.com/office/powerpoint/2010/main" val="17544327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67103"/>
          </a:xfrm>
          <a:solidFill>
            <a:schemeClr val="accent3">
              <a:lumMod val="20000"/>
              <a:lumOff val="80000"/>
            </a:schemeClr>
          </a:solidFill>
        </p:spPr>
        <p:style>
          <a:lnRef idx="0">
            <a:schemeClr val="accent3"/>
          </a:lnRef>
          <a:fillRef idx="3">
            <a:schemeClr val="accent3"/>
          </a:fillRef>
          <a:effectRef idx="3">
            <a:schemeClr val="accent3"/>
          </a:effectRef>
          <a:fontRef idx="minor">
            <a:schemeClr val="lt1"/>
          </a:fontRef>
        </p:style>
        <p:txBody>
          <a:bodyPr>
            <a:normAutofit/>
          </a:bodyPr>
          <a:lstStyle/>
          <a:p>
            <a:r>
              <a:rPr lang="en-GB" sz="2000" b="1" dirty="0" smtClean="0">
                <a:solidFill>
                  <a:schemeClr val="tx1"/>
                </a:solidFill>
              </a:rPr>
              <a:t>Using details from Passage </a:t>
            </a:r>
            <a:r>
              <a:rPr lang="en-GB" sz="2000" b="1" dirty="0">
                <a:solidFill>
                  <a:schemeClr val="tx1"/>
                </a:solidFill>
              </a:rPr>
              <a:t>A and your own knowledge, explain how </a:t>
            </a:r>
            <a:r>
              <a:rPr lang="en-GB" sz="2000" b="1" dirty="0" smtClean="0">
                <a:solidFill>
                  <a:schemeClr val="tx1"/>
                </a:solidFill>
              </a:rPr>
              <a:t>different </a:t>
            </a:r>
            <a:r>
              <a:rPr lang="en-GB" sz="2000" b="1" dirty="0">
                <a:solidFill>
                  <a:schemeClr val="tx1"/>
                </a:solidFill>
              </a:rPr>
              <a:t>the relationship between Xerxes and his people was to that </a:t>
            </a:r>
            <a:r>
              <a:rPr lang="en-GB" sz="2000" b="1" dirty="0" smtClean="0">
                <a:solidFill>
                  <a:schemeClr val="tx1"/>
                </a:solidFill>
              </a:rPr>
              <a:t>of Cyrus (15)</a:t>
            </a:r>
            <a:endParaRPr lang="en-GB" sz="2000" b="1"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4092096"/>
              </p:ext>
            </p:extLst>
          </p:nvPr>
        </p:nvGraphicFramePr>
        <p:xfrm>
          <a:off x="141888" y="1040524"/>
          <a:ext cx="6042136" cy="5052323"/>
        </p:xfrm>
        <a:graphic>
          <a:graphicData uri="http://schemas.openxmlformats.org/drawingml/2006/table">
            <a:tbl>
              <a:tblPr firstRow="1" bandRow="1">
                <a:tableStyleId>{5940675A-B579-460E-94D1-54222C63F5DA}</a:tableStyleId>
              </a:tblPr>
              <a:tblGrid>
                <a:gridCol w="2128346">
                  <a:extLst>
                    <a:ext uri="{9D8B030D-6E8A-4147-A177-3AD203B41FA5}">
                      <a16:colId xmlns="" xmlns:a16="http://schemas.microsoft.com/office/drawing/2014/main" val="1575337110"/>
                    </a:ext>
                  </a:extLst>
                </a:gridCol>
                <a:gridCol w="3913790">
                  <a:extLst>
                    <a:ext uri="{9D8B030D-6E8A-4147-A177-3AD203B41FA5}">
                      <a16:colId xmlns="" xmlns:a16="http://schemas.microsoft.com/office/drawing/2014/main" val="1889846613"/>
                    </a:ext>
                  </a:extLst>
                </a:gridCol>
              </a:tblGrid>
              <a:tr h="693684">
                <a:tc>
                  <a:txBody>
                    <a:bodyPr/>
                    <a:lstStyle/>
                    <a:p>
                      <a:pPr algn="ctr"/>
                      <a:r>
                        <a:rPr lang="en-GB" sz="1400" b="1" u="sng" dirty="0" smtClean="0"/>
                        <a:t>Similarities between Xerxes and Cyrus</a:t>
                      </a:r>
                      <a:endParaRPr lang="en-GB" sz="1400" b="1" u="sng" dirty="0"/>
                    </a:p>
                  </a:txBody>
                  <a:tcPr marL="68580" marR="68580">
                    <a:solidFill>
                      <a:schemeClr val="accent2">
                        <a:lumMod val="40000"/>
                        <a:lumOff val="60000"/>
                      </a:schemeClr>
                    </a:solidFill>
                  </a:tcPr>
                </a:tc>
                <a:tc>
                  <a:txBody>
                    <a:bodyPr/>
                    <a:lstStyle/>
                    <a:p>
                      <a:pPr algn="ctr"/>
                      <a:r>
                        <a:rPr lang="en-GB" sz="1400" b="1" u="sng" dirty="0" smtClean="0"/>
                        <a:t>Differences between Xerxes and Cyrus</a:t>
                      </a:r>
                      <a:endParaRPr lang="en-GB" sz="1400" b="1" u="sng" dirty="0"/>
                    </a:p>
                  </a:txBody>
                  <a:tcPr marL="68580" marR="68580">
                    <a:solidFill>
                      <a:schemeClr val="accent5">
                        <a:lumMod val="40000"/>
                        <a:lumOff val="60000"/>
                      </a:schemeClr>
                    </a:solidFill>
                  </a:tcPr>
                </a:tc>
                <a:extLst>
                  <a:ext uri="{0D108BD9-81ED-4DB2-BD59-A6C34878D82A}">
                    <a16:rowId xmlns="" xmlns:a16="http://schemas.microsoft.com/office/drawing/2014/main" val="3017933945"/>
                  </a:ext>
                </a:extLst>
              </a:tr>
              <a:tr h="1868214">
                <a:tc>
                  <a:txBody>
                    <a:bodyPr/>
                    <a:lstStyle/>
                    <a:p>
                      <a:pPr marL="285750" indent="-285750">
                        <a:buFont typeface="Arial" panose="020B0604020202020204" pitchFamily="34" charset="0"/>
                        <a:buChar char="•"/>
                      </a:pPr>
                      <a:r>
                        <a:rPr lang="en-GB" sz="1400" dirty="0" smtClean="0"/>
                        <a:t>Both could be</a:t>
                      </a:r>
                      <a:r>
                        <a:rPr lang="en-GB" sz="1400" baseline="0" dirty="0" smtClean="0"/>
                        <a:t> careless and irrational when faced with challenge from their people. </a:t>
                      </a:r>
                    </a:p>
                    <a:p>
                      <a:pPr marL="285750" lvl="0" indent="-285750">
                        <a:buFont typeface="Wingdings" panose="05000000000000000000" pitchFamily="2" charset="2"/>
                        <a:buChar char="Ø"/>
                      </a:pPr>
                      <a:r>
                        <a:rPr lang="en-GB" sz="1400" baseline="0" dirty="0" smtClean="0"/>
                        <a:t>Xerxes lost him temper and killed </a:t>
                      </a:r>
                      <a:r>
                        <a:rPr lang="en-GB" sz="1400" baseline="0" dirty="0" err="1" smtClean="0"/>
                        <a:t>Pythius</a:t>
                      </a:r>
                      <a:r>
                        <a:rPr lang="en-GB" sz="1400" baseline="0" dirty="0" smtClean="0"/>
                        <a:t> and whipped the Hellespont when his first bridges broke. Cyrus failed to listen to the advice of his generals when fighting the </a:t>
                      </a:r>
                      <a:r>
                        <a:rPr lang="en-GB" sz="1400" baseline="0" dirty="0" err="1" smtClean="0"/>
                        <a:t>Massagatae</a:t>
                      </a:r>
                      <a:r>
                        <a:rPr lang="en-GB" sz="1400" baseline="0" dirty="0" smtClean="0"/>
                        <a:t> and was slaughtered as a result of choosing the wrong side of the river. </a:t>
                      </a:r>
                      <a:endParaRPr lang="en-GB" sz="1400" dirty="0"/>
                    </a:p>
                  </a:txBody>
                  <a:tcPr marL="68580" marR="68580"/>
                </a:tc>
                <a:tc>
                  <a:txBody>
                    <a:bodyPr/>
                    <a:lstStyle/>
                    <a:p>
                      <a:pPr marL="285750" indent="-285750">
                        <a:buFont typeface="Arial" panose="020B0604020202020204" pitchFamily="34" charset="0"/>
                        <a:buChar char="•"/>
                      </a:pPr>
                      <a:r>
                        <a:rPr lang="en-GB" sz="1400" dirty="0" smtClean="0"/>
                        <a:t>Xerxes clearly vicious and violent towards his people, particularly those who disappointed him. Whereas Cyrus was mostly kind and forgiving, e.g. understanding</a:t>
                      </a:r>
                      <a:r>
                        <a:rPr lang="en-GB" sz="1400" baseline="0" dirty="0" smtClean="0"/>
                        <a:t> towards Harpagus’ defection from Astyages, spared Croesus’ life, beloved by his people</a:t>
                      </a:r>
                    </a:p>
                    <a:p>
                      <a:pPr marL="742950" lvl="1" indent="-285750">
                        <a:buFont typeface="Wingdings" panose="05000000000000000000" pitchFamily="2" charset="2"/>
                        <a:buChar char="Ø"/>
                      </a:pPr>
                      <a:r>
                        <a:rPr lang="en-GB" sz="1400" dirty="0" smtClean="0"/>
                        <a:t>“the men to whom such duties fell should find </a:t>
                      </a:r>
                      <a:r>
                        <a:rPr lang="en-GB" sz="1400" dirty="0" err="1" smtClean="0"/>
                        <a:t>Pythius</a:t>
                      </a:r>
                      <a:r>
                        <a:rPr lang="en-GB" sz="1400" dirty="0" smtClean="0"/>
                        <a:t>’ eldest son and cut him in half”</a:t>
                      </a:r>
                    </a:p>
                    <a:p>
                      <a:pPr marL="742950" lvl="1" indent="-285750">
                        <a:buFont typeface="Wingdings" panose="05000000000000000000" pitchFamily="2" charset="2"/>
                        <a:buChar char="Ø"/>
                      </a:pPr>
                      <a:endParaRPr lang="en-GB" sz="1400" dirty="0" smtClean="0"/>
                    </a:p>
                    <a:p>
                      <a:pPr marL="285750" lvl="0" indent="-285750">
                        <a:buFont typeface="Arial" panose="020B0604020202020204" pitchFamily="34" charset="0"/>
                        <a:buChar char="•"/>
                      </a:pPr>
                      <a:r>
                        <a:rPr lang="en-GB" sz="1400" dirty="0" smtClean="0"/>
                        <a:t>Xerxes</a:t>
                      </a:r>
                      <a:r>
                        <a:rPr lang="en-GB" sz="1400" baseline="0" dirty="0" smtClean="0"/>
                        <a:t> was more demanding and expectant of his people, e.g. when he refused </a:t>
                      </a:r>
                      <a:r>
                        <a:rPr lang="en-GB" sz="1400" baseline="0" dirty="0" err="1" smtClean="0"/>
                        <a:t>Pythius</a:t>
                      </a:r>
                      <a:r>
                        <a:rPr lang="en-GB" sz="1400" baseline="0" dirty="0" smtClean="0"/>
                        <a:t>’ request and ‘emptied Asia’. Whereas Cyrus was more understanding and considerate. E.g. commissioning the Cyrus Cylinder as a record of the rights of the people, and building a temple for the Jews.</a:t>
                      </a:r>
                    </a:p>
                    <a:p>
                      <a:pPr marL="742950" lvl="1" indent="-285750">
                        <a:buFont typeface="Wingdings" panose="05000000000000000000" pitchFamily="2" charset="2"/>
                        <a:buChar char="Ø"/>
                      </a:pPr>
                      <a:r>
                        <a:rPr lang="en-GB" sz="1400" dirty="0" smtClean="0">
                          <a:effectLst/>
                        </a:rPr>
                        <a:t>“you, my slave, whose duty it was to come with me with every member of your house”</a:t>
                      </a:r>
                      <a:endParaRPr lang="en-GB" sz="1400" i="1" dirty="0" smtClean="0">
                        <a:latin typeface="+mn-lt"/>
                      </a:endParaRPr>
                    </a:p>
                  </a:txBody>
                  <a:tcPr marL="68580" marR="68580"/>
                </a:tc>
                <a:extLst>
                  <a:ext uri="{0D108BD9-81ED-4DB2-BD59-A6C34878D82A}">
                    <a16:rowId xmlns="" xmlns:a16="http://schemas.microsoft.com/office/drawing/2014/main" val="3899819377"/>
                  </a:ext>
                </a:extLst>
              </a:tr>
            </a:tbl>
          </a:graphicData>
        </a:graphic>
      </p:graphicFrame>
      <p:sp>
        <p:nvSpPr>
          <p:cNvPr id="6" name="Text Box 2"/>
          <p:cNvSpPr txBox="1">
            <a:spLocks noChangeArrowheads="1"/>
          </p:cNvSpPr>
          <p:nvPr/>
        </p:nvSpPr>
        <p:spPr bwMode="auto">
          <a:xfrm>
            <a:off x="6337739" y="1194557"/>
            <a:ext cx="2674103" cy="461852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gn="just">
              <a:lnSpc>
                <a:spcPct val="107000"/>
              </a:lnSpc>
              <a:spcAft>
                <a:spcPts val="0"/>
              </a:spcAft>
            </a:pPr>
            <a:r>
              <a:rPr lang="en-GB" sz="1100" b="1" u="sng" dirty="0">
                <a:effectLst/>
                <a:latin typeface="Arial" panose="020B0604020202020204" pitchFamily="34" charset="0"/>
                <a:ea typeface="Calibri" panose="020F0502020204030204" pitchFamily="34" charset="0"/>
                <a:cs typeface="Times New Roman" panose="02020603050405020304" pitchFamily="18" charset="0"/>
              </a:rPr>
              <a:t>PASSAGE 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GB" sz="1100" dirty="0">
                <a:effectLst/>
                <a:latin typeface="Arial" panose="020B0604020202020204" pitchFamily="34" charset="0"/>
                <a:ea typeface="Calibri" panose="020F0502020204030204" pitchFamily="34" charset="0"/>
                <a:cs typeface="Times New Roman" panose="02020603050405020304" pitchFamily="18" charset="0"/>
              </a:rPr>
              <a:t>Xerxes was furiously angry. ‘You miserable fellow.’ he cried, ‘have you the face to mention your son, when I, in person, am marching to the war against Greece with my sons and brothers… – you, my slave, whose duty it was to come with me with every member of your house… When you did me good service, and offered more, you cannot boast that you were more generous than I; and now your punishment will be less than your rudeness deserves. You and four of your sons are saved by the entertainment you gave me; but you shall pay with the life of the fifth…’. Having answered </a:t>
            </a:r>
            <a:r>
              <a:rPr lang="en-GB" sz="1100" dirty="0" err="1">
                <a:effectLst/>
                <a:latin typeface="Arial" panose="020B0604020202020204" pitchFamily="34" charset="0"/>
                <a:ea typeface="Calibri" panose="020F0502020204030204" pitchFamily="34" charset="0"/>
                <a:cs typeface="Times New Roman" panose="02020603050405020304" pitchFamily="18" charset="0"/>
              </a:rPr>
              <a:t>Pythius</a:t>
            </a:r>
            <a:r>
              <a:rPr lang="en-GB" sz="1100" dirty="0">
                <a:effectLst/>
                <a:latin typeface="Arial" panose="020B0604020202020204" pitchFamily="34" charset="0"/>
                <a:ea typeface="Calibri" panose="020F0502020204030204" pitchFamily="34" charset="0"/>
                <a:cs typeface="Times New Roman" panose="02020603050405020304" pitchFamily="18" charset="0"/>
              </a:rPr>
              <a:t> in these words Xerxes at once gave orders that the men to whom such duties fell should find </a:t>
            </a:r>
            <a:r>
              <a:rPr lang="en-GB" sz="1100" dirty="0" err="1">
                <a:effectLst/>
                <a:latin typeface="Arial" panose="020B0604020202020204" pitchFamily="34" charset="0"/>
                <a:ea typeface="Calibri" panose="020F0502020204030204" pitchFamily="34" charset="0"/>
                <a:cs typeface="Times New Roman" panose="02020603050405020304" pitchFamily="18" charset="0"/>
              </a:rPr>
              <a:t>Pythius</a:t>
            </a:r>
            <a:r>
              <a:rPr lang="en-GB" sz="1100" dirty="0">
                <a:effectLst/>
                <a:latin typeface="Arial" panose="020B0604020202020204" pitchFamily="34" charset="0"/>
                <a:ea typeface="Calibri" panose="020F0502020204030204" pitchFamily="34" charset="0"/>
                <a:cs typeface="Times New Roman" panose="02020603050405020304" pitchFamily="18" charset="0"/>
              </a:rPr>
              <a:t>’ eldest son and cut him in half and put the two halves on each side of the road, for the army to march out between them</a:t>
            </a:r>
            <a:r>
              <a:rPr lang="en-GB" sz="1100" dirty="0" smtClean="0">
                <a:effectLst/>
                <a:latin typeface="Arial" panose="020B0604020202020204" pitchFamily="34" charset="0"/>
                <a:ea typeface="Calibri" panose="020F0502020204030204" pitchFamily="34" charset="0"/>
                <a:cs typeface="Times New Roman" panose="02020603050405020304" pitchFamily="18" charset="0"/>
              </a:rPr>
              <a:t>.</a:t>
            </a:r>
          </a:p>
          <a:p>
            <a:pPr algn="just">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en-GB" sz="1100" i="1" dirty="0">
                <a:effectLst/>
                <a:latin typeface="Arial" panose="020B0604020202020204" pitchFamily="34" charset="0"/>
                <a:ea typeface="Calibri" panose="020F0502020204030204" pitchFamily="34" charset="0"/>
                <a:cs typeface="Times New Roman" panose="02020603050405020304" pitchFamily="18" charset="0"/>
              </a:rPr>
              <a:t>Herodotus, Histories 7.39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74497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466193"/>
          </a:xfrm>
          <a:solidFill>
            <a:schemeClr val="accent6">
              <a:lumMod val="20000"/>
              <a:lumOff val="80000"/>
            </a:schemeClr>
          </a:solidFill>
        </p:spPr>
        <p:style>
          <a:lnRef idx="0">
            <a:schemeClr val="accent2"/>
          </a:lnRef>
          <a:fillRef idx="3">
            <a:schemeClr val="accent2"/>
          </a:fillRef>
          <a:effectRef idx="3">
            <a:schemeClr val="accent2"/>
          </a:effectRef>
          <a:fontRef idx="minor">
            <a:schemeClr val="lt1"/>
          </a:fontRef>
        </p:style>
        <p:txBody>
          <a:bodyPr>
            <a:noAutofit/>
          </a:bodyPr>
          <a:lstStyle/>
          <a:p>
            <a:r>
              <a:rPr lang="en-GB" sz="2000" b="1" u="sng" dirty="0">
                <a:solidFill>
                  <a:schemeClr val="tx1"/>
                </a:solidFill>
              </a:rPr>
              <a:t>‘Xerxes sought to continue the work and policies of Darius in every way.’ How far do you agree with this view?</a:t>
            </a:r>
            <a:br>
              <a:rPr lang="en-GB" sz="2000" b="1" u="sng" dirty="0">
                <a:solidFill>
                  <a:schemeClr val="tx1"/>
                </a:solidFill>
              </a:rPr>
            </a:br>
            <a:r>
              <a:rPr lang="en-GB" sz="2000" b="1" u="sng" dirty="0" smtClean="0">
                <a:solidFill>
                  <a:schemeClr val="tx1"/>
                </a:solidFill>
              </a:rPr>
              <a:t>(20 </a:t>
            </a:r>
            <a:r>
              <a:rPr lang="en-GB" sz="2000" b="1" u="sng" dirty="0">
                <a:solidFill>
                  <a:schemeClr val="tx1"/>
                </a:solidFill>
              </a:rPr>
              <a:t>marks + 5 </a:t>
            </a:r>
            <a:r>
              <a:rPr lang="en-GB" sz="2000" b="1" u="sng" dirty="0" err="1" smtClean="0">
                <a:solidFill>
                  <a:schemeClr val="tx1"/>
                </a:solidFill>
              </a:rPr>
              <a:t>SPaG</a:t>
            </a:r>
            <a:r>
              <a:rPr lang="en-GB" sz="2000" b="1" u="sng" dirty="0" smtClean="0">
                <a:solidFill>
                  <a:schemeClr val="tx1"/>
                </a:solidFill>
              </a:rPr>
              <a:t>)</a:t>
            </a:r>
            <a:endParaRPr lang="en-GB" sz="2000" b="1" u="sng"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67594237"/>
              </p:ext>
            </p:extLst>
          </p:nvPr>
        </p:nvGraphicFramePr>
        <p:xfrm>
          <a:off x="132037" y="1580756"/>
          <a:ext cx="5354364" cy="5040762"/>
        </p:xfrm>
        <a:graphic>
          <a:graphicData uri="http://schemas.openxmlformats.org/drawingml/2006/table">
            <a:tbl>
              <a:tblPr firstRow="1" bandRow="1">
                <a:tableStyleId>{5940675A-B579-460E-94D1-54222C63F5DA}</a:tableStyleId>
              </a:tblPr>
              <a:tblGrid>
                <a:gridCol w="3129273">
                  <a:extLst>
                    <a:ext uri="{9D8B030D-6E8A-4147-A177-3AD203B41FA5}">
                      <a16:colId xmlns="" xmlns:a16="http://schemas.microsoft.com/office/drawing/2014/main" val="1585353746"/>
                    </a:ext>
                  </a:extLst>
                </a:gridCol>
                <a:gridCol w="2225091">
                  <a:extLst>
                    <a:ext uri="{9D8B030D-6E8A-4147-A177-3AD203B41FA5}">
                      <a16:colId xmlns="" xmlns:a16="http://schemas.microsoft.com/office/drawing/2014/main" val="1985309703"/>
                    </a:ext>
                  </a:extLst>
                </a:gridCol>
              </a:tblGrid>
              <a:tr h="752952">
                <a:tc>
                  <a:txBody>
                    <a:bodyPr/>
                    <a:lstStyle/>
                    <a:p>
                      <a:pPr algn="ctr"/>
                      <a:r>
                        <a:rPr lang="en-GB" sz="1600" b="1" u="sng" dirty="0" smtClean="0"/>
                        <a:t>Xerxes DID continue the W+P of Darius</a:t>
                      </a:r>
                      <a:endParaRPr lang="en-GB" sz="1600" b="1" u="sng" dirty="0"/>
                    </a:p>
                  </a:txBody>
                  <a:tcPr marL="68580" marR="68580">
                    <a:solidFill>
                      <a:schemeClr val="accent2">
                        <a:lumMod val="40000"/>
                        <a:lumOff val="60000"/>
                      </a:schemeClr>
                    </a:solidFill>
                  </a:tcPr>
                </a:tc>
                <a:tc>
                  <a:txBody>
                    <a:bodyPr/>
                    <a:lstStyle/>
                    <a:p>
                      <a:pPr algn="ctr"/>
                      <a:r>
                        <a:rPr lang="en-GB" sz="1600" b="1" u="sng" dirty="0" smtClean="0"/>
                        <a:t>Xerxes</a:t>
                      </a:r>
                      <a:r>
                        <a:rPr lang="en-GB" sz="1600" b="1" u="sng" baseline="0" dirty="0" smtClean="0"/>
                        <a:t> did NOT continue the W+P of Darius</a:t>
                      </a:r>
                      <a:endParaRPr lang="en-GB" sz="1600" b="1" u="sng" dirty="0"/>
                    </a:p>
                  </a:txBody>
                  <a:tcPr marL="68580" marR="68580">
                    <a:solidFill>
                      <a:schemeClr val="accent5">
                        <a:lumMod val="20000"/>
                        <a:lumOff val="80000"/>
                      </a:schemeClr>
                    </a:solidFill>
                  </a:tcPr>
                </a:tc>
                <a:extLst>
                  <a:ext uri="{0D108BD9-81ED-4DB2-BD59-A6C34878D82A}">
                    <a16:rowId xmlns="" xmlns:a16="http://schemas.microsoft.com/office/drawing/2014/main" val="2166888977"/>
                  </a:ext>
                </a:extLst>
              </a:tr>
              <a:tr h="4287810">
                <a:tc>
                  <a:txBody>
                    <a:bodyPr/>
                    <a:lstStyle/>
                    <a:p>
                      <a:pPr marL="285750" indent="-285750">
                        <a:buFont typeface="Arial" panose="020B0604020202020204" pitchFamily="34" charset="0"/>
                        <a:buChar char="•"/>
                      </a:pPr>
                      <a:r>
                        <a:rPr lang="en-GB" sz="1600" dirty="0" smtClean="0"/>
                        <a:t>Continued</a:t>
                      </a:r>
                      <a:r>
                        <a:rPr lang="en-GB" sz="1600" baseline="0" dirty="0" smtClean="0"/>
                        <a:t> the war against the Greeks!</a:t>
                      </a:r>
                    </a:p>
                    <a:p>
                      <a:pPr marL="285750" indent="-285750">
                        <a:buFont typeface="Arial" panose="020B0604020202020204" pitchFamily="34" charset="0"/>
                        <a:buChar char="•"/>
                      </a:pPr>
                      <a:endParaRPr lang="en-GB" sz="1600" baseline="0" dirty="0" smtClean="0"/>
                    </a:p>
                    <a:p>
                      <a:pPr marL="285750" indent="-285750">
                        <a:buFont typeface="Arial" panose="020B0604020202020204" pitchFamily="34" charset="0"/>
                        <a:buChar char="•"/>
                      </a:pPr>
                      <a:r>
                        <a:rPr lang="en-GB" sz="1600" baseline="0" dirty="0" smtClean="0"/>
                        <a:t>Repeated the </a:t>
                      </a:r>
                      <a:r>
                        <a:rPr lang="en-GB" sz="1600" baseline="0" dirty="0" err="1" smtClean="0"/>
                        <a:t>Bisitun</a:t>
                      </a:r>
                      <a:r>
                        <a:rPr lang="en-GB" sz="1600" baseline="0" dirty="0" smtClean="0"/>
                        <a:t> Inscription, mimicking Darius almost exactly.</a:t>
                      </a:r>
                    </a:p>
                    <a:p>
                      <a:pPr marL="285750" indent="-285750">
                        <a:buFont typeface="Arial" panose="020B0604020202020204" pitchFamily="34" charset="0"/>
                        <a:buChar char="•"/>
                      </a:pPr>
                      <a:endParaRPr lang="en-GB" sz="1600" baseline="0" dirty="0" smtClean="0"/>
                    </a:p>
                    <a:p>
                      <a:pPr marL="285750" indent="-285750">
                        <a:buFont typeface="Arial" panose="020B0604020202020204" pitchFamily="34" charset="0"/>
                        <a:buChar char="•"/>
                      </a:pPr>
                      <a:r>
                        <a:rPr lang="en-GB" sz="1600" baseline="0" dirty="0" smtClean="0"/>
                        <a:t>Connecting to the </a:t>
                      </a:r>
                      <a:r>
                        <a:rPr lang="en-GB" sz="1600" baseline="0" dirty="0" err="1" smtClean="0"/>
                        <a:t>Bisitun</a:t>
                      </a:r>
                      <a:r>
                        <a:rPr lang="en-GB" sz="1600" baseline="0" dirty="0" smtClean="0"/>
                        <a:t> Inscription – Xerxes kept the idea of Ahuramazda supporting his reign.</a:t>
                      </a:r>
                    </a:p>
                    <a:p>
                      <a:pPr marL="0" indent="0">
                        <a:buFont typeface="Arial" panose="020B0604020202020204" pitchFamily="34" charset="0"/>
                        <a:buNone/>
                      </a:pPr>
                      <a:endParaRPr lang="en-GB" sz="1600" baseline="0" dirty="0" smtClean="0"/>
                    </a:p>
                    <a:p>
                      <a:pPr marL="285750" indent="-285750">
                        <a:buFont typeface="Arial" panose="020B0604020202020204" pitchFamily="34" charset="0"/>
                        <a:buChar char="•"/>
                      </a:pPr>
                      <a:r>
                        <a:rPr lang="en-GB" sz="1600" baseline="0" dirty="0" smtClean="0"/>
                        <a:t>Kept Persepolis as his main palace, added Gate of all Lands as an entrance hall.</a:t>
                      </a:r>
                      <a:endParaRPr lang="en-GB" sz="1600" dirty="0"/>
                    </a:p>
                  </a:txBody>
                  <a:tcPr marL="68580" marR="68580"/>
                </a:tc>
                <a:tc>
                  <a:txBody>
                    <a:bodyPr/>
                    <a:lstStyle/>
                    <a:p>
                      <a:pPr marL="285750" indent="-285750">
                        <a:buFont typeface="Arial" panose="020B0604020202020204" pitchFamily="34" charset="0"/>
                        <a:buChar char="•"/>
                      </a:pPr>
                      <a:r>
                        <a:rPr lang="en-GB" sz="1600" dirty="0" smtClean="0"/>
                        <a:t>Was very influenced by advisors,</a:t>
                      </a:r>
                      <a:r>
                        <a:rPr lang="en-GB" sz="1600" baseline="0" dirty="0" smtClean="0"/>
                        <a:t> compared to Darius who was capable of ruling independently. </a:t>
                      </a:r>
                    </a:p>
                    <a:p>
                      <a:pPr marL="285750" indent="-285750">
                        <a:buFont typeface="Arial" panose="020B0604020202020204" pitchFamily="34" charset="0"/>
                        <a:buChar char="•"/>
                      </a:pPr>
                      <a:endParaRPr lang="en-GB" sz="1600" baseline="0" dirty="0" smtClean="0"/>
                    </a:p>
                    <a:p>
                      <a:pPr marL="285750" indent="-285750">
                        <a:buFont typeface="Arial" panose="020B0604020202020204" pitchFamily="34" charset="0"/>
                        <a:buChar char="•"/>
                      </a:pPr>
                      <a:r>
                        <a:rPr lang="en-GB" sz="1600" dirty="0" smtClean="0"/>
                        <a:t>Xerxes didn’t actually add</a:t>
                      </a:r>
                      <a:r>
                        <a:rPr lang="en-GB" sz="1600" baseline="0" dirty="0" smtClean="0"/>
                        <a:t> anything new to infrastructure, so although he kept things the same, he didn’t continue Darius’ policy of innovation. E.g. Canal, satraps and postal system. </a:t>
                      </a:r>
                      <a:endParaRPr lang="en-GB" sz="1600" dirty="0"/>
                    </a:p>
                  </a:txBody>
                  <a:tcPr marL="68580" marR="68580"/>
                </a:tc>
                <a:extLst>
                  <a:ext uri="{0D108BD9-81ED-4DB2-BD59-A6C34878D82A}">
                    <a16:rowId xmlns="" xmlns:a16="http://schemas.microsoft.com/office/drawing/2014/main" val="2668837162"/>
                  </a:ext>
                </a:extLst>
              </a:tr>
            </a:tbl>
          </a:graphicData>
        </a:graphic>
      </p:graphicFrame>
      <p:sp>
        <p:nvSpPr>
          <p:cNvPr id="5" name="Rectangle 4"/>
          <p:cNvSpPr/>
          <p:nvPr/>
        </p:nvSpPr>
        <p:spPr>
          <a:xfrm>
            <a:off x="5604641" y="1466194"/>
            <a:ext cx="3440825" cy="1916484"/>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en-GB" sz="1400" dirty="0" smtClean="0"/>
              <a:t>Most of us picked up on 2-3 of these ideas,  which was great.</a:t>
            </a:r>
          </a:p>
          <a:p>
            <a:pPr algn="ctr"/>
            <a:endParaRPr lang="en-GB" sz="1400" dirty="0"/>
          </a:p>
          <a:p>
            <a:pPr algn="ctr"/>
            <a:r>
              <a:rPr lang="en-GB" sz="1400" dirty="0" smtClean="0"/>
              <a:t>They needed MORE HISTORICAL DETAIL, for BOTH kings.</a:t>
            </a:r>
          </a:p>
          <a:p>
            <a:pPr algn="ctr"/>
            <a:endParaRPr lang="en-GB" sz="1400" dirty="0"/>
          </a:p>
          <a:p>
            <a:pPr algn="ctr"/>
            <a:r>
              <a:rPr lang="en-GB" sz="1400" dirty="0" smtClean="0"/>
              <a:t>You need to discuss Xerxes and Darius in Equal measure!</a:t>
            </a:r>
            <a:endParaRPr lang="en-GB" sz="1400" dirty="0"/>
          </a:p>
        </p:txBody>
      </p:sp>
      <p:sp>
        <p:nvSpPr>
          <p:cNvPr id="6" name="Rectangle 5"/>
          <p:cNvSpPr/>
          <p:nvPr/>
        </p:nvSpPr>
        <p:spPr>
          <a:xfrm>
            <a:off x="5604641" y="3448660"/>
            <a:ext cx="3440825" cy="3298981"/>
          </a:xfrm>
          <a:prstGeom prst="rect">
            <a:avLst/>
          </a:prstGeom>
          <a:solidFill>
            <a:schemeClr val="accent2">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600" b="1" u="sng" dirty="0" smtClean="0"/>
              <a:t>TASK</a:t>
            </a:r>
            <a:r>
              <a:rPr lang="en-GB" sz="1600" dirty="0" smtClean="0"/>
              <a:t>:  </a:t>
            </a:r>
            <a:r>
              <a:rPr lang="en-GB" sz="1600" u="sng" dirty="0" smtClean="0"/>
              <a:t>read the example essay. Underline/highlight where you find the following;</a:t>
            </a:r>
          </a:p>
          <a:p>
            <a:pPr algn="ctr"/>
            <a:endParaRPr lang="en-GB" sz="1600" u="sng" dirty="0" smtClean="0"/>
          </a:p>
          <a:p>
            <a:pPr marL="285750" indent="-285750" algn="ctr">
              <a:buFontTx/>
              <a:buChar char="-"/>
            </a:pPr>
            <a:r>
              <a:rPr lang="en-GB" sz="1600" dirty="0" smtClean="0"/>
              <a:t>Where each paragraph establishes the point it’s making</a:t>
            </a:r>
          </a:p>
          <a:p>
            <a:pPr marL="285750" indent="-285750" algn="ctr">
              <a:buFontTx/>
              <a:buChar char="-"/>
            </a:pPr>
            <a:r>
              <a:rPr lang="en-GB" sz="1600" dirty="0" smtClean="0"/>
              <a:t>Where GOOD historical detail is used.</a:t>
            </a:r>
          </a:p>
          <a:p>
            <a:pPr marL="285750" indent="-285750" algn="ctr">
              <a:buFontTx/>
              <a:buChar char="-"/>
            </a:pPr>
            <a:r>
              <a:rPr lang="en-GB" sz="1600" dirty="0" smtClean="0"/>
              <a:t>Where each paragraph links back to the question before it finishes.</a:t>
            </a:r>
          </a:p>
          <a:p>
            <a:pPr marL="285750" indent="-285750" algn="ctr">
              <a:buFontTx/>
              <a:buChar char="-"/>
            </a:pPr>
            <a:r>
              <a:rPr lang="en-GB" sz="1600" dirty="0" smtClean="0"/>
              <a:t>Where the ‘alternative argument’ paragraph is made.</a:t>
            </a:r>
            <a:endParaRPr lang="en-GB" sz="1600" dirty="0"/>
          </a:p>
        </p:txBody>
      </p:sp>
    </p:spTree>
    <p:extLst>
      <p:ext uri="{BB962C8B-B14F-4D97-AF65-F5344CB8AC3E}">
        <p14:creationId xmlns:p14="http://schemas.microsoft.com/office/powerpoint/2010/main" val="28750309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417" y="220717"/>
            <a:ext cx="8891752" cy="6463862"/>
          </a:xfrm>
        </p:spPr>
        <p:txBody>
          <a:bodyPr>
            <a:normAutofit fontScale="32500" lnSpcReduction="20000"/>
          </a:bodyPr>
          <a:lstStyle/>
          <a:p>
            <a:pPr marL="0" indent="0">
              <a:lnSpc>
                <a:spcPct val="170000"/>
              </a:lnSpc>
              <a:buNone/>
            </a:pPr>
            <a:r>
              <a:rPr lang="en-GB" sz="3700" dirty="0" smtClean="0"/>
              <a:t>Some people may argue that Xerxes continued his father’s legacy in every possible way. This can be seen in the royal inscriptions, where Xerxes says that he continued the unfinished building projects of his father, and also built the gate of all Lands. This shows that Xerxes continued his father's legacy because he finished what Darius started and also added to the </a:t>
            </a:r>
            <a:r>
              <a:rPr lang="en-GB" sz="3700" dirty="0" err="1" smtClean="0"/>
              <a:t>Bisitun</a:t>
            </a:r>
            <a:r>
              <a:rPr lang="en-GB" sz="3700" dirty="0" smtClean="0"/>
              <a:t> inscription, as he continued the work and politics of Darius.</a:t>
            </a:r>
          </a:p>
          <a:p>
            <a:pPr marL="0" indent="0">
              <a:lnSpc>
                <a:spcPct val="170000"/>
              </a:lnSpc>
              <a:buNone/>
            </a:pPr>
            <a:r>
              <a:rPr lang="en-GB" sz="3700" dirty="0" smtClean="0"/>
              <a:t>Some people may also argue that Xerxes continued his father's legacy. This can be argued because Darius had made </a:t>
            </a:r>
            <a:r>
              <a:rPr lang="en-GB" sz="3700" dirty="0" err="1" smtClean="0"/>
              <a:t>Ahuzamazda</a:t>
            </a:r>
            <a:r>
              <a:rPr lang="en-GB" sz="3700" dirty="0" smtClean="0"/>
              <a:t> his patron god as he used Ahuramazda to justify his decisions. After the death of Darius, Xerxes had also endorsed the patronage of Ahuramazda. This shows that Xerxes, much like his father, used </a:t>
            </a:r>
            <a:r>
              <a:rPr lang="en-GB" sz="3700" dirty="0" err="1" smtClean="0"/>
              <a:t>Ahuzamazda</a:t>
            </a:r>
            <a:r>
              <a:rPr lang="en-GB" sz="3700" dirty="0" smtClean="0"/>
              <a:t> as a justification for their actions which is how Xerxes continued the work and policies of his father.</a:t>
            </a:r>
          </a:p>
          <a:p>
            <a:pPr marL="0" indent="0">
              <a:lnSpc>
                <a:spcPct val="170000"/>
              </a:lnSpc>
              <a:buNone/>
            </a:pPr>
            <a:r>
              <a:rPr lang="en-GB" sz="3700" dirty="0" smtClean="0"/>
              <a:t>Furthermore, Darius had tried to invade mainland Greece in 484 BCE but had failed because a storm off the shore of mount Athos had wrecked his fleet. After Darius's death, Xerxes spent 4 years and 'emptied Asia of its men' to prepare for a 2nd invasion of mainland Greece, because he wanted to finish off what his father had started. Xerxes managed to sack Athens as revenge for them helping in the Ionian revolt, where they had sent 20 triremes to resist the Persians. This shows that Xerxes continued his father's policies as he invaded Greece because his father had failed, and sacked Athens as revenge for his father.</a:t>
            </a:r>
          </a:p>
          <a:p>
            <a:pPr marL="0" indent="0">
              <a:lnSpc>
                <a:spcPct val="170000"/>
              </a:lnSpc>
              <a:buNone/>
            </a:pPr>
            <a:r>
              <a:rPr lang="en-GB" sz="3700" dirty="0" smtClean="0"/>
              <a:t>However, it can also be argued that Xerxes wasn't much like his father. This can be argued because Darius had built the Apadana staircase with all the tribes and peoples of Persia, not only showing the diversity and tolerance of Persia, but also their unity as an empire. This shows that Darius was respectful of his people. However, Xerxes thought of the people of Persia as his slaves and treated his disrespectfully. This shows that Xerxes didn't continue his father's legacy, as Darius was tolerant and Xerxes, well not so much.</a:t>
            </a:r>
          </a:p>
          <a:p>
            <a:pPr marL="0" indent="0">
              <a:lnSpc>
                <a:spcPct val="170000"/>
              </a:lnSpc>
              <a:buNone/>
            </a:pPr>
            <a:r>
              <a:rPr lang="en-GB" sz="3700" dirty="0" smtClean="0"/>
              <a:t>In conclusion, I agree that Xerxes continued the work and policies of his father as he finished so much of what his father had left, but maybe he wasn't exactly like Darius because Darius was tolerant and respectful of his people and Xerxes wasn't, as he treated his people like slaves</a:t>
            </a:r>
            <a:r>
              <a:rPr lang="en-GB" dirty="0" smtClean="0"/>
              <a:t>.</a:t>
            </a:r>
            <a:endParaRPr lang="en-GB" dirty="0"/>
          </a:p>
        </p:txBody>
      </p:sp>
    </p:spTree>
    <p:extLst>
      <p:ext uri="{BB962C8B-B14F-4D97-AF65-F5344CB8AC3E}">
        <p14:creationId xmlns:p14="http://schemas.microsoft.com/office/powerpoint/2010/main" val="29596105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ctr">
              <a:buNone/>
            </a:pPr>
            <a:r>
              <a:rPr lang="en-GB" dirty="0" smtClean="0"/>
              <a:t>‘</a:t>
            </a:r>
            <a:r>
              <a:rPr lang="en-GB" sz="4400" i="1" dirty="0" smtClean="0"/>
              <a:t>The greatest developments for the Achaemenid Empire were achieved under Cyrus the Great</a:t>
            </a:r>
            <a:r>
              <a:rPr lang="en-GB" sz="4400" dirty="0" smtClean="0"/>
              <a:t>’. </a:t>
            </a:r>
          </a:p>
          <a:p>
            <a:pPr marL="0" indent="0" algn="ctr">
              <a:buNone/>
            </a:pPr>
            <a:r>
              <a:rPr lang="en-GB" sz="4400" dirty="0" smtClean="0"/>
              <a:t>How far do you agree with this?</a:t>
            </a:r>
            <a:endParaRPr lang="en-GB" sz="4400" dirty="0"/>
          </a:p>
        </p:txBody>
      </p:sp>
    </p:spTree>
    <p:extLst>
      <p:ext uri="{BB962C8B-B14F-4D97-AF65-F5344CB8AC3E}">
        <p14:creationId xmlns:p14="http://schemas.microsoft.com/office/powerpoint/2010/main" val="37918604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1135</Words>
  <Application>Microsoft Macintosh PowerPoint</Application>
  <PresentationFormat>On-screen Show (4:3)</PresentationFormat>
  <Paragraphs>50</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Xerxes – Assessment feedback </vt:lpstr>
      <vt:lpstr>Things I was really pleased to see in the assessments!</vt:lpstr>
      <vt:lpstr>Using details from Passage A and your own knowledge, explain how different the relationship between Xerxes and his people was to that of Cyrus (15)</vt:lpstr>
      <vt:lpstr>‘Xerxes sought to continue the work and policies of Darius in every way.’ How far do you agree with this view? (20 marks + 5 SPaG)</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2020-02-17T12:34:39Z</dcterms:created>
  <dcterms:modified xsi:type="dcterms:W3CDTF">2020-02-27T11:59:29Z</dcterms:modified>
</cp:coreProperties>
</file>