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0" r:id="rId4"/>
    <p:sldId id="261" r:id="rId5"/>
    <p:sldId id="421" r:id="rId6"/>
    <p:sldId id="419" r:id="rId7"/>
    <p:sldId id="420" r:id="rId8"/>
    <p:sldId id="262" r:id="rId9"/>
    <p:sldId id="434" r:id="rId10"/>
    <p:sldId id="435" r:id="rId11"/>
    <p:sldId id="439" r:id="rId12"/>
    <p:sldId id="440" r:id="rId13"/>
    <p:sldId id="39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2"/>
    <p:restoredTop sz="94600"/>
  </p:normalViewPr>
  <p:slideViewPr>
    <p:cSldViewPr snapToGrid="0" snapToObjects="1">
      <p:cViewPr varScale="1">
        <p:scale>
          <a:sx n="55" d="100"/>
          <a:sy n="55" d="100"/>
        </p:scale>
        <p:origin x="739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0BC2D-3195-934E-9760-92F4B6A042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6D5F7E-C3FB-6243-AA49-0EF30FF7A0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EE363D-893E-AB4C-AC33-49E33370A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AA74-D465-E54D-951B-AF7A7A9D2250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B99B1-BECC-6E44-BC90-65A03D76F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CF4905-8A8C-064B-8B3B-C1B9BECC2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F6F3-1130-8E43-A048-AC4101019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19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F1140-AADF-8342-BE53-D674F5C50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BF2BC8-3EA8-B740-89D6-4D9CE5B836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27D681-C06E-EE43-8D9F-962ABDF70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AA74-D465-E54D-951B-AF7A7A9D2250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8504F-EC79-654C-BE09-79E32122C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9A40-3EAF-0449-9391-2E1AFD75B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F6F3-1130-8E43-A048-AC4101019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405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3AADCA-1CAF-DD4A-9F23-8201E65CBA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A4D410-FF16-0C43-B3B2-48BB0A220A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59B273-239E-B141-9DEF-40BA2DDCA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AA74-D465-E54D-951B-AF7A7A9D2250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EF1121-D9B5-BC45-8C6C-A2F9F57B4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2E3BB-E3F0-E64F-9B9E-84484207E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F6F3-1130-8E43-A048-AC4101019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84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3926F-4F6F-4943-A575-E40AE6A31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852770-D633-274F-8E8A-7D028D3A27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9E2F0C-645A-9A4E-92DC-5B2351DD1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AA74-D465-E54D-951B-AF7A7A9D2250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5FC14-A12F-3D47-A46A-F9137153B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BB531A-CEAF-6240-A72A-086737353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F6F3-1130-8E43-A048-AC4101019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403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703E7-BFAA-2B4E-A419-962BF305B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07FBEF-B455-F743-BCF2-CBB9D3CD44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BC853-186C-6D48-A15C-779DBDCB0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AA74-D465-E54D-951B-AF7A7A9D2250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5F57AC-BC42-2044-BABC-F263DF22C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7568F-214C-1145-80B7-1019D3501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F6F3-1130-8E43-A048-AC4101019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59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9B579-363D-8444-82DD-AAC1EBC63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5C592E-82AF-2C46-91DF-F3C70AE197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C24CAE-287D-B044-B7EC-CBBA3BDACF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A971C2-865D-834B-AEE0-14BBB34EC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AA74-D465-E54D-951B-AF7A7A9D2250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B08925-C7FE-F74A-BDAB-48F45C448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F5F07A-B5CD-804C-9F6F-4065E523B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F6F3-1130-8E43-A048-AC4101019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98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B3218-E705-5845-96CA-28D9E50D2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41D9E-C93B-2B43-BFA9-DB5100296A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FEA043-B660-2E47-A6F9-4A2239AE74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101251-DDBB-2F42-91EE-7567239E29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DA8075-F691-0D42-8E89-FAED4E34FB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F4483C-C2B3-544F-8B4B-BB8291E36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AA74-D465-E54D-951B-AF7A7A9D2250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202084-30C9-914C-9C2E-CD2E5B864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63CCC7-7255-DD48-9E0A-9CD95EFC5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F6F3-1130-8E43-A048-AC4101019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836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EBCF8-460D-3D47-BA50-27FE2BA8E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9E5E81-F593-804C-95C0-3B5202B38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AA74-D465-E54D-951B-AF7A7A9D2250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EAC174-AE04-CC4D-92BF-D6EB27249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447416-6F38-3F4C-AF6A-42E55AB81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F6F3-1130-8E43-A048-AC4101019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094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289536-FAFD-224E-81B7-CB8B53624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AA74-D465-E54D-951B-AF7A7A9D2250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32F37B-F843-1747-981A-083EE6BCC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6E06C0-0209-D940-B7DB-286DB3A8C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F6F3-1130-8E43-A048-AC4101019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283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D2CC2-4D4F-8949-A8D2-6565312E8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1DC135-FA47-BB4E-A97E-9B8968F7C8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688F08-3F38-4E40-AC17-18EFBE8219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9695AA-B82F-6749-A0F7-7AE467F31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AA74-D465-E54D-951B-AF7A7A9D2250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DE8041-FC7E-C14F-8884-3F80E6ED1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679201-D3ED-054C-B75F-017CAB27D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F6F3-1130-8E43-A048-AC4101019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28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3EBBE-8A1F-2849-8B4D-448DDC078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16E25F-6B4C-6442-9096-5731D7077F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E2A3AB-9DC7-0A41-A67E-A2392C65D4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7F90FD-6CAF-1742-B574-D22B16E06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AA74-D465-E54D-951B-AF7A7A9D2250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520146-A495-D048-BB90-EB777B379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60DD58-343C-164C-B5E5-7541358BF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F6F3-1130-8E43-A048-AC4101019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89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4CF4D7-42C1-B847-A899-B330CDC49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23B4FC-96DD-C746-AF00-A8A035F6C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A5117F-9328-A747-9093-7730143ACA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1AA74-D465-E54D-951B-AF7A7A9D2250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FF1A8-0450-524F-AECF-C2E5976E9B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E4C3ED-A7F2-674C-8D5A-63891135D9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9F6F3-1130-8E43-A048-AC4101019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2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61BC0-98E4-BC42-8F9C-AC8A28027F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6628" y="1783959"/>
            <a:ext cx="4645250" cy="2889114"/>
          </a:xfrm>
        </p:spPr>
        <p:txBody>
          <a:bodyPr anchor="b">
            <a:normAutofit/>
          </a:bodyPr>
          <a:lstStyle/>
          <a:p>
            <a:pPr algn="l"/>
            <a:r>
              <a:rPr lang="en-US"/>
              <a:t>Virgil’s </a:t>
            </a:r>
            <a:r>
              <a:rPr lang="en-US" i="1"/>
              <a:t>Aeneid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9D9D46-51AE-474B-BF28-0DF9818E58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6627" y="4750893"/>
            <a:ext cx="4645250" cy="1147863"/>
          </a:xfrm>
        </p:spPr>
        <p:txBody>
          <a:bodyPr anchor="t">
            <a:normAutofit/>
          </a:bodyPr>
          <a:lstStyle/>
          <a:p>
            <a:pPr algn="l"/>
            <a:r>
              <a:rPr lang="en-US" sz="1900"/>
              <a:t>Dr Emily Pillinger</a:t>
            </a:r>
          </a:p>
          <a:p>
            <a:pPr algn="l"/>
            <a:endParaRPr lang="en-US" sz="1900"/>
          </a:p>
          <a:p>
            <a:pPr algn="l"/>
            <a:r>
              <a:rPr lang="en-US" sz="1900"/>
              <a:t>emily.pillinger@kcl.ac.uk</a:t>
            </a:r>
          </a:p>
        </p:txBody>
      </p:sp>
      <p:sp>
        <p:nvSpPr>
          <p:cNvPr id="16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C2DE8E-905A-674D-A040-205EF9B51B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218" r="15119" b="-2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258692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CE335-7925-E64B-A756-CB0C185DD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+mn-lt"/>
              </a:rPr>
              <a:t>Trojans and Troy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3A891-7B97-C146-BABB-B0E75E2F6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528" y="1825625"/>
            <a:ext cx="9753600" cy="484064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Aeneas to Dido: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If fate’s orders allowed me to live out the life of my choosing,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Putting my anguish to rest as I myself would have wanted,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Troy is the city </a:t>
            </a:r>
            <a:r>
              <a:rPr lang="en-US" dirty="0"/>
              <a:t>where I’d be now, looking after my own folk’s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Relics and remnants… 			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Virgil. </a:t>
            </a:r>
            <a:r>
              <a:rPr lang="en-US" i="1" dirty="0" err="1"/>
              <a:t>Aen</a:t>
            </a:r>
            <a:r>
              <a:rPr lang="en-US" i="1" dirty="0"/>
              <a:t>. </a:t>
            </a:r>
            <a:r>
              <a:rPr lang="en-US" dirty="0"/>
              <a:t>4.340-43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i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b="1" dirty="0"/>
              <a:t>Italy: </a:t>
            </a:r>
            <a:r>
              <a:rPr lang="en-GB" dirty="0"/>
              <a:t>‘this is my love and my homeland’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GB" dirty="0"/>
              <a:t>Virg. </a:t>
            </a:r>
            <a:r>
              <a:rPr lang="en-GB" i="1" dirty="0" err="1"/>
              <a:t>Aen</a:t>
            </a:r>
            <a:r>
              <a:rPr lang="en-GB" i="1" dirty="0"/>
              <a:t>. </a:t>
            </a:r>
            <a:r>
              <a:rPr lang="en-GB" dirty="0"/>
              <a:t>4.347</a:t>
            </a:r>
            <a:endParaRPr lang="en-US" i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b="1" i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b="1" i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820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CE335-7925-E64B-A756-CB0C185DD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814" y="1"/>
            <a:ext cx="8819212" cy="1325563"/>
          </a:xfrm>
        </p:spPr>
        <p:txBody>
          <a:bodyPr/>
          <a:lstStyle/>
          <a:p>
            <a:pPr algn="ctr"/>
            <a:r>
              <a:rPr lang="en-US" b="1" dirty="0">
                <a:latin typeface="+mn-lt"/>
              </a:rPr>
              <a:t>Trojans as caricatured ’others’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3A891-7B97-C146-BABB-B0E75E2F6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9390" y="1045070"/>
            <a:ext cx="10448144" cy="581293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 err="1"/>
              <a:t>Iarbas</a:t>
            </a:r>
            <a:r>
              <a:rPr lang="en-US" sz="1800" b="1" dirty="0"/>
              <a:t>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‘Here is a woman who wandered within our borders, and founded,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Cash down, a very small city. We gave her a few coastal ploughlands,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Leased on a contract. And then she rejected our offer of marriage,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Took in Aeneas, and made him her master and lord of her kingdom.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Helped by his eunuch entourage, this latter-day Paris,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Chin kept in place by </a:t>
            </a:r>
            <a:r>
              <a:rPr lang="en-US" sz="1800" dirty="0" err="1"/>
              <a:t>Maeonian</a:t>
            </a:r>
            <a:r>
              <a:rPr lang="en-US" sz="1800" dirty="0"/>
              <a:t> bows, and his hair by conditioning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Perfumes, controls what he’s raped…’		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Virg. </a:t>
            </a:r>
            <a:r>
              <a:rPr lang="en-US" sz="1800" i="1" dirty="0" err="1"/>
              <a:t>Aen</a:t>
            </a:r>
            <a:r>
              <a:rPr lang="en-US" sz="1800" i="1" dirty="0"/>
              <a:t>.</a:t>
            </a:r>
            <a:r>
              <a:rPr lang="en-US" sz="1800" dirty="0"/>
              <a:t> 4.211-17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 err="1"/>
              <a:t>Numanus</a:t>
            </a:r>
            <a:r>
              <a:rPr lang="en-US" sz="1800" b="1" dirty="0"/>
              <a:t> </a:t>
            </a:r>
            <a:r>
              <a:rPr lang="en-US" sz="1800" b="1" dirty="0" err="1"/>
              <a:t>Remulus</a:t>
            </a:r>
            <a:r>
              <a:rPr lang="en-US" sz="1800" b="1" dirty="0"/>
              <a:t>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‘We are a species tough from the roots. We carry our new-</a:t>
            </a:r>
            <a:r>
              <a:rPr lang="en-US" sz="1800" dirty="0" err="1"/>
              <a:t>borns</a:t>
            </a: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Straight to the rivers to toughen them up in the cold and the water…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	… Old age, as it slows us,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Can’t either lessen our strength or diminish our </a:t>
            </a:r>
            <a:r>
              <a:rPr lang="en-US" sz="1800" dirty="0" err="1"/>
              <a:t>vigour</a:t>
            </a:r>
            <a:r>
              <a:rPr lang="en-US" sz="1800" dirty="0"/>
              <a:t> of spirit.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We hide our grey hairs with our helmets…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You, with your </a:t>
            </a:r>
            <a:r>
              <a:rPr lang="en-US" sz="1800" dirty="0" err="1"/>
              <a:t>needleworked</a:t>
            </a:r>
            <a:r>
              <a:rPr lang="en-US" sz="1800" dirty="0"/>
              <a:t> saffron and gleamingly purpled apparel,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You take delight in inertia, indulging yourselves in your dances.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Tunics for you come with sleeves, and your bonnets have nice little ribbons.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Phrygian women, not Phrygian men…’ 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Virg. </a:t>
            </a:r>
            <a:r>
              <a:rPr lang="en-US" sz="1800" i="1" dirty="0" err="1"/>
              <a:t>Aen</a:t>
            </a:r>
            <a:r>
              <a:rPr lang="en-US" sz="1800" i="1" dirty="0"/>
              <a:t>. </a:t>
            </a:r>
            <a:r>
              <a:rPr lang="en-US" sz="1800" dirty="0"/>
              <a:t>9.602-17</a:t>
            </a:r>
          </a:p>
        </p:txBody>
      </p:sp>
    </p:spTree>
    <p:extLst>
      <p:ext uri="{BB962C8B-B14F-4D97-AF65-F5344CB8AC3E}">
        <p14:creationId xmlns:p14="http://schemas.microsoft.com/office/powerpoint/2010/main" val="1202990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4401A-E001-5B40-A36F-66129FB29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Aeneas’ father’s advice from the underworld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8973D-A6DE-BC46-B34F-CB2301790E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You, who are Roman,</a:t>
            </a:r>
            <a:r>
              <a:rPr lang="en-GB" dirty="0"/>
              <a:t> recall how to govern mankind with your power. </a:t>
            </a:r>
          </a:p>
          <a:p>
            <a:pPr marL="0" indent="0">
              <a:buNone/>
            </a:pPr>
            <a:r>
              <a:rPr lang="en-GB" dirty="0"/>
              <a:t>These will be your special “Arts”: the enforcement of peace as a habit, </a:t>
            </a:r>
          </a:p>
          <a:p>
            <a:pPr marL="0" indent="0">
              <a:buNone/>
            </a:pPr>
            <a:r>
              <a:rPr lang="en-GB" dirty="0"/>
              <a:t>Mercy for those cast down and relentless war upon proud men.’</a:t>
            </a:r>
          </a:p>
          <a:p>
            <a:pPr marL="0" indent="0">
              <a:buNone/>
            </a:pPr>
            <a:r>
              <a:rPr lang="en-US" dirty="0"/>
              <a:t>								Virg. </a:t>
            </a:r>
            <a:r>
              <a:rPr lang="en-US" i="1" dirty="0" err="1"/>
              <a:t>Aen</a:t>
            </a:r>
            <a:r>
              <a:rPr lang="en-US" i="1" dirty="0"/>
              <a:t>. </a:t>
            </a:r>
            <a:r>
              <a:rPr lang="en-US" dirty="0"/>
              <a:t>6.851-3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416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600200"/>
            <a:ext cx="9574967" cy="525780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b="1" dirty="0"/>
              <a:t>Juno to Jupiter: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/>
              <a:t>When, as so be it, they settle their peace in fulfilment of marriage,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/>
              <a:t>When they shape treaties and laws in their confederation together,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/>
              <a:t>Don’t require those who were born here, the Latins, to alter their ancient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/>
              <a:t>Name, become ‘Trojans’, be known as ‘The Teucrians’, or alter their language.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/>
              <a:t>Don’t make them change their traditional dress. Let Latium continue,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/>
              <a:t>Let there be Alban kings who will span all the centuries. And let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/>
              <a:t>Roman stock get its strength from Italian concepts of courage.’ 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/>
              <a:t>								Virg. </a:t>
            </a:r>
            <a:r>
              <a:rPr lang="en-GB" sz="2000" i="1" dirty="0" err="1"/>
              <a:t>Aen</a:t>
            </a:r>
            <a:r>
              <a:rPr lang="en-GB" sz="2000" i="1" dirty="0"/>
              <a:t>. </a:t>
            </a:r>
            <a:r>
              <a:rPr lang="en-GB" sz="2000" dirty="0"/>
              <a:t>12.821-27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/>
              <a:t> 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b="1" dirty="0"/>
              <a:t>Jupiter to Juno: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/>
              <a:t>Italy’s people will keep both native language and culture…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/>
              <a:t>I’ll ensure that they’ll all be collectively known as ‘the Latins’.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/>
              <a:t>Out of this blend with </a:t>
            </a:r>
            <a:r>
              <a:rPr lang="en-GB" sz="2000" dirty="0" err="1"/>
              <a:t>Ausonian</a:t>
            </a:r>
            <a:r>
              <a:rPr lang="en-GB" sz="2000" dirty="0"/>
              <a:t> blood you will see a new nation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/>
              <a:t>Rise… 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/>
              <a:t>								Virg. </a:t>
            </a:r>
            <a:r>
              <a:rPr lang="en-GB" sz="2000" i="1" dirty="0" err="1"/>
              <a:t>Aen</a:t>
            </a:r>
            <a:r>
              <a:rPr lang="en-GB" sz="2000" i="1" dirty="0"/>
              <a:t>. </a:t>
            </a:r>
            <a:r>
              <a:rPr lang="en-GB" sz="2000" dirty="0"/>
              <a:t>12.834-6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+mn-lt"/>
              </a:rPr>
              <a:t>Trojans become Romans</a:t>
            </a:r>
          </a:p>
        </p:txBody>
      </p:sp>
    </p:spTree>
    <p:extLst>
      <p:ext uri="{BB962C8B-B14F-4D97-AF65-F5344CB8AC3E}">
        <p14:creationId xmlns:p14="http://schemas.microsoft.com/office/powerpoint/2010/main" val="2128646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1074509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2 halves: </a:t>
            </a:r>
            <a:r>
              <a:rPr lang="en-US" sz="2400" b="1" i="1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Odyssey </a:t>
            </a:r>
            <a:r>
              <a:rPr lang="en-US" sz="2400" b="1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(1-6) + </a:t>
            </a:r>
            <a:r>
              <a:rPr lang="en-US" sz="2400" b="1" i="1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Iliad </a:t>
            </a:r>
            <a:r>
              <a:rPr lang="en-US" sz="2400" b="1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(7-12)</a:t>
            </a:r>
          </a:p>
          <a:p>
            <a:endParaRPr lang="en-US" sz="2400" i="1" dirty="0">
              <a:solidFill>
                <a:schemeClr val="tx1">
                  <a:lumMod val="90000"/>
                  <a:lumOff val="10000"/>
                </a:schemeClr>
              </a:solidFill>
              <a:cs typeface="Palatino Linotype"/>
            </a:endParaRPr>
          </a:p>
          <a:p>
            <a:r>
              <a:rPr lang="en-US" sz="2400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Begins by going </a:t>
            </a:r>
            <a:r>
              <a:rPr lang="en-US" sz="2400" i="1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in medias res </a:t>
            </a:r>
            <a:r>
              <a:rPr lang="en-US" sz="2400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– ‘into the middle of things’</a:t>
            </a:r>
          </a:p>
          <a:p>
            <a:endParaRPr lang="en-US" sz="2400" dirty="0">
              <a:solidFill>
                <a:schemeClr val="tx1">
                  <a:lumMod val="90000"/>
                  <a:lumOff val="10000"/>
                </a:schemeClr>
              </a:solidFill>
              <a:cs typeface="Palatino Linotype"/>
            </a:endParaRPr>
          </a:p>
          <a:p>
            <a:r>
              <a:rPr lang="en-US" sz="2400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Horace’s </a:t>
            </a:r>
            <a:r>
              <a:rPr lang="en-US" sz="2400" i="1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Art of Poetry</a:t>
            </a:r>
            <a:r>
              <a:rPr lang="en-US" sz="2400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:</a:t>
            </a:r>
          </a:p>
          <a:p>
            <a:r>
              <a:rPr lang="en-US" sz="2400" dirty="0">
                <a:solidFill>
                  <a:schemeClr val="accent2"/>
                </a:solidFill>
                <a:cs typeface="Palatino Linotype"/>
              </a:rPr>
              <a:t>‘He [a great epic poet] always presses on to the outcome and hurries the reader into the middle of things [</a:t>
            </a:r>
            <a:r>
              <a:rPr lang="en-US" sz="2400" i="1" dirty="0">
                <a:solidFill>
                  <a:schemeClr val="accent2"/>
                </a:solidFill>
                <a:cs typeface="Palatino Linotype"/>
              </a:rPr>
              <a:t>in medias res</a:t>
            </a:r>
            <a:r>
              <a:rPr lang="en-US" sz="2400" dirty="0">
                <a:solidFill>
                  <a:schemeClr val="accent2"/>
                </a:solidFill>
                <a:cs typeface="Palatino Linotype"/>
              </a:rPr>
              <a:t>] as though they were quite familiar.’</a:t>
            </a:r>
          </a:p>
          <a:p>
            <a:endParaRPr lang="en-US" sz="2400" dirty="0">
              <a:solidFill>
                <a:schemeClr val="tx1">
                  <a:lumMod val="90000"/>
                  <a:lumOff val="10000"/>
                </a:schemeClr>
              </a:solidFill>
              <a:cs typeface="Palatino Linotype"/>
            </a:endParaRPr>
          </a:p>
          <a:p>
            <a:r>
              <a:rPr lang="en-US" sz="2400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Second half: ‘I’m introducing a greater work’ (</a:t>
            </a:r>
            <a:r>
              <a:rPr lang="en-US" sz="2400" i="1" dirty="0" err="1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Aen</a:t>
            </a:r>
            <a:r>
              <a:rPr lang="en-US" sz="2400" i="1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. </a:t>
            </a:r>
            <a:r>
              <a:rPr lang="en-US" sz="2400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7.45)</a:t>
            </a:r>
          </a:p>
          <a:p>
            <a:endParaRPr lang="en-US" sz="2400" dirty="0">
              <a:solidFill>
                <a:schemeClr val="tx1">
                  <a:lumMod val="90000"/>
                  <a:lumOff val="10000"/>
                </a:schemeClr>
              </a:solidFill>
              <a:cs typeface="Palatino Linotype"/>
            </a:endParaRPr>
          </a:p>
          <a:p>
            <a:r>
              <a:rPr lang="en-US" sz="2400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TELEOLOGY – goal-focused </a:t>
            </a:r>
          </a:p>
        </p:txBody>
      </p:sp>
    </p:spTree>
    <p:extLst>
      <p:ext uri="{BB962C8B-B14F-4D97-AF65-F5344CB8AC3E}">
        <p14:creationId xmlns:p14="http://schemas.microsoft.com/office/powerpoint/2010/main" val="3725388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4498" y="552137"/>
            <a:ext cx="909816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3 thirds: 	Dido’s tragedy (1-4) – no future</a:t>
            </a:r>
          </a:p>
          <a:p>
            <a:r>
              <a:rPr lang="en-US" sz="3200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		Roman future (5-8)</a:t>
            </a:r>
          </a:p>
          <a:p>
            <a:r>
              <a:rPr lang="en-US" sz="3200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		Turnus’ tragedy (9-12) – no future</a:t>
            </a:r>
          </a:p>
          <a:p>
            <a:endParaRPr lang="en-US" sz="3200" i="1" dirty="0">
              <a:solidFill>
                <a:schemeClr val="tx1">
                  <a:lumMod val="90000"/>
                  <a:lumOff val="10000"/>
                </a:schemeClr>
              </a:solidFill>
              <a:cs typeface="Palatino Linotype"/>
            </a:endParaRPr>
          </a:p>
          <a:p>
            <a:r>
              <a:rPr lang="en-US" sz="3200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3 thirds: 	Carthage (1-4) </a:t>
            </a:r>
          </a:p>
          <a:p>
            <a:r>
              <a:rPr lang="en-US" sz="3200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	        	Otherworldly wanderings (5-8)</a:t>
            </a:r>
          </a:p>
          <a:p>
            <a:r>
              <a:rPr lang="en-US" sz="3200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		Italy (9-12)</a:t>
            </a:r>
          </a:p>
          <a:p>
            <a:endParaRPr lang="en-US" sz="3200" dirty="0">
              <a:solidFill>
                <a:schemeClr val="tx1">
                  <a:lumMod val="90000"/>
                  <a:lumOff val="10000"/>
                </a:schemeClr>
              </a:solidFill>
              <a:cs typeface="Palatino Linotype"/>
            </a:endParaRPr>
          </a:p>
          <a:p>
            <a:r>
              <a:rPr lang="en-US" sz="3200" i="1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Each third ends with a demonstration of the power of Aeneas’ weapons: his sword (4, 12) and his shield (8)</a:t>
            </a:r>
          </a:p>
        </p:txBody>
      </p:sp>
    </p:spTree>
    <p:extLst>
      <p:ext uri="{BB962C8B-B14F-4D97-AF65-F5344CB8AC3E}">
        <p14:creationId xmlns:p14="http://schemas.microsoft.com/office/powerpoint/2010/main" val="1020811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299" y="552138"/>
            <a:ext cx="86315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>
              <a:solidFill>
                <a:schemeClr val="tx1">
                  <a:lumMod val="90000"/>
                  <a:lumOff val="10000"/>
                </a:schemeClr>
              </a:solidFill>
              <a:cs typeface="Palatino Linotype"/>
            </a:endParaRPr>
          </a:p>
          <a:p>
            <a:r>
              <a:rPr lang="en-US" sz="3200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Ring composition</a:t>
            </a:r>
          </a:p>
          <a:p>
            <a:r>
              <a:rPr lang="en-US" sz="3200" i="1" dirty="0" err="1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condere</a:t>
            </a:r>
            <a:r>
              <a:rPr lang="en-US" sz="3200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 – ‘to found / bury’, </a:t>
            </a:r>
            <a:r>
              <a:rPr lang="en-US" sz="3200" i="1" dirty="0" err="1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Aen</a:t>
            </a:r>
            <a:r>
              <a:rPr lang="en-US" sz="3200" i="1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.</a:t>
            </a:r>
            <a:r>
              <a:rPr lang="en-US" sz="3200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 1.5, 1.33, 12.950</a:t>
            </a:r>
          </a:p>
          <a:p>
            <a:r>
              <a:rPr lang="en-US" sz="3200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Heroes’ limbs loosening in fear: 1.92, 12.951</a:t>
            </a:r>
          </a:p>
          <a:p>
            <a:r>
              <a:rPr lang="en-US" sz="3200" dirty="0">
                <a:solidFill>
                  <a:schemeClr val="tx1">
                    <a:lumMod val="90000"/>
                    <a:lumOff val="10000"/>
                  </a:schemeClr>
                </a:solidFill>
                <a:cs typeface="Palatino Linotype"/>
              </a:rPr>
              <a:t>Anger of Juno</a:t>
            </a:r>
          </a:p>
          <a:p>
            <a:endParaRPr lang="en-US" sz="3200" dirty="0">
              <a:solidFill>
                <a:schemeClr val="tx1">
                  <a:lumMod val="90000"/>
                  <a:lumOff val="10000"/>
                </a:schemeClr>
              </a:solidFill>
              <a:cs typeface="Palatino Linotype"/>
            </a:endParaRPr>
          </a:p>
          <a:p>
            <a:endParaRPr lang="en-US" sz="3200" dirty="0">
              <a:solidFill>
                <a:schemeClr val="tx1">
                  <a:lumMod val="90000"/>
                  <a:lumOff val="10000"/>
                </a:schemeClr>
              </a:solidFill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4236920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9345C-996B-3A42-8284-767CBB6F2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Troy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059C9-AEEF-E046-9C3B-A93FB25A8B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Who could translate into words that night’s disaster and killings?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Who could shed tears that express those oceans of pain that engulfed us?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That day </a:t>
            </a:r>
            <a:r>
              <a:rPr lang="en-US" b="1" dirty="0"/>
              <a:t>an old city died</a:t>
            </a:r>
            <a:r>
              <a:rPr lang="en-US" dirty="0"/>
              <a:t> after so many years of dominion…</a:t>
            </a:r>
          </a:p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Virg. </a:t>
            </a:r>
            <a:r>
              <a:rPr lang="en-US" i="1" dirty="0" err="1"/>
              <a:t>Aen</a:t>
            </a:r>
            <a:r>
              <a:rPr lang="en-US" i="1" dirty="0"/>
              <a:t>. </a:t>
            </a:r>
            <a:r>
              <a:rPr lang="en-US" dirty="0"/>
              <a:t>2.361-3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349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125E5-F060-2144-9580-6913FFC3C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+mn-lt"/>
              </a:rPr>
              <a:t>Carthage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E29912-9B90-234B-AD38-85B3BF9D2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4125" y="1825625"/>
            <a:ext cx="8705225" cy="4667249"/>
          </a:xfrm>
        </p:spPr>
        <p:txBody>
          <a:bodyPr>
            <a:normAutofit/>
          </a:bodyPr>
          <a:lstStyle/>
          <a:p>
            <a:pPr marL="0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3 Punic Wars against Rome (264-146BCE)</a:t>
            </a:r>
          </a:p>
          <a:p>
            <a:pPr marL="0">
              <a:lnSpc>
                <a:spcPct val="100000"/>
              </a:lnSpc>
              <a:spcBef>
                <a:spcPts val="0"/>
              </a:spcBef>
            </a:pPr>
            <a:endParaRPr lang="en-US" sz="2000" dirty="0"/>
          </a:p>
          <a:p>
            <a:pPr marL="0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Dido as Cleopatra: civil war between Octavian (to be Augustus) and Mark Antony (32-31BCE)</a:t>
            </a:r>
          </a:p>
          <a:p>
            <a:pPr marL="0">
              <a:lnSpc>
                <a:spcPct val="100000"/>
              </a:lnSpc>
              <a:spcBef>
                <a:spcPts val="0"/>
              </a:spcBef>
            </a:pPr>
            <a:endParaRPr lang="en-US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/>
              <a:t>Dido’s curse: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No love must ever exist between our two peoples, no treaties.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Rise from my bones, my avenger – and there will be an avenger! –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So you can hound these </a:t>
            </a:r>
            <a:r>
              <a:rPr lang="en-US" sz="2000" b="1" dirty="0" err="1"/>
              <a:t>Dardan</a:t>
            </a:r>
            <a:r>
              <a:rPr lang="en-US" sz="2000" b="1" dirty="0"/>
              <a:t> settlers </a:t>
            </a:r>
            <a:r>
              <a:rPr lang="en-US" sz="2000" dirty="0"/>
              <a:t>with hot fire and cold steel,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/>
              <a:t>Now, or some day in the future</a:t>
            </a:r>
            <a:r>
              <a:rPr lang="en-US" sz="2000" dirty="0"/>
              <a:t>, whenever that strength coalesces. 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Virg. </a:t>
            </a:r>
            <a:r>
              <a:rPr lang="en-US" sz="2000" i="1" dirty="0" err="1"/>
              <a:t>Aen</a:t>
            </a:r>
            <a:r>
              <a:rPr lang="en-US" sz="2000" i="1" dirty="0"/>
              <a:t>. </a:t>
            </a:r>
            <a:r>
              <a:rPr lang="en-US" sz="2000" dirty="0"/>
              <a:t>4.624-7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48580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CE335-7925-E64B-A756-CB0C185DD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+mn-lt"/>
              </a:rPr>
              <a:t>Carthage as exemplary city-foundation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3A891-7B97-C146-BABB-B0E75E2F6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177" y="1690688"/>
            <a:ext cx="9793574" cy="5167312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400" dirty="0"/>
              <a:t>Awed by the massive construction, where once there were rickety hovels,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400" dirty="0"/>
              <a:t>Awed by the gates, by the noise, the paved roadways, Aeneas just marvels.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400" dirty="0"/>
              <a:t>Fired-up Tyrians work at their tasks; some extend the defence walls,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400" dirty="0"/>
              <a:t>Strengthen the castle and, with bare hands, lever masonry uphill.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400" dirty="0"/>
              <a:t>Some decide housing-sites, mark boundary lines with a furrow.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400" dirty="0"/>
              <a:t>Magistrates, legal codes, and a sacred senate are chosen.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400" dirty="0"/>
              <a:t>Others excavate ports, still others are laying foundations,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400" dirty="0"/>
              <a:t>Deep in the ground, for a theatre. Some chisel out from the cliff-sides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400" dirty="0"/>
              <a:t>Tall columns, massive in size: décor for a stage in the future.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/>
              <a:t>Virg. </a:t>
            </a:r>
            <a:r>
              <a:rPr lang="en-US" sz="2400" i="1" dirty="0" err="1"/>
              <a:t>Aen</a:t>
            </a:r>
            <a:r>
              <a:rPr lang="en-US" sz="2400" i="1" dirty="0"/>
              <a:t>. </a:t>
            </a:r>
            <a:r>
              <a:rPr lang="en-US" sz="2400" dirty="0"/>
              <a:t>1.421-29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03849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8852874-E09A-1247-9FD6-2F624F5C2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/>
              <a:t>Pallanteum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06D89F-B288-F74E-93DE-3AACB40B0C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… in the distance, they saw a town’s fortress and walls, and some scattered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Buildings – a place Rome’s dominant power raises high as the heavens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Now, but in those days no more than Evander’s impoverished holdings. 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Virg. </a:t>
            </a:r>
            <a:r>
              <a:rPr lang="en-US" dirty="0" err="1"/>
              <a:t>Aen</a:t>
            </a:r>
            <a:r>
              <a:rPr lang="en-US" dirty="0"/>
              <a:t>. 8.98-100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543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CE335-7925-E64B-A756-CB0C185DD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Trojans go home!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3A891-7B97-C146-BABB-B0E75E2F6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4597" y="1825625"/>
            <a:ext cx="9858531" cy="484064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‘Dardanus’ rugged sons: the first land that nurtured your parents’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Roots will, on your return, take you back to her welcoming bosom.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Go, then, in careful search of your ancient, original mother!</a:t>
            </a:r>
            <a:r>
              <a:rPr lang="en-US" dirty="0"/>
              <a:t>’ 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Virg. </a:t>
            </a:r>
            <a:r>
              <a:rPr lang="en-US" i="1" dirty="0" err="1"/>
              <a:t>Aen</a:t>
            </a:r>
            <a:r>
              <a:rPr lang="en-US" i="1" dirty="0"/>
              <a:t>. </a:t>
            </a:r>
            <a:r>
              <a:rPr lang="en-US" dirty="0"/>
              <a:t>3.94-6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i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i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3370E7-DA59-D543-AF7C-05BC9E956A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928" y="3429000"/>
            <a:ext cx="2466818" cy="328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637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796</Words>
  <Application>Microsoft Office PowerPoint</Application>
  <PresentationFormat>Widescreen</PresentationFormat>
  <Paragraphs>125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Virgil’s Aeneid</vt:lpstr>
      <vt:lpstr>PowerPoint Presentation</vt:lpstr>
      <vt:lpstr>PowerPoint Presentation</vt:lpstr>
      <vt:lpstr>PowerPoint Presentation</vt:lpstr>
      <vt:lpstr>Troy</vt:lpstr>
      <vt:lpstr>Carthage</vt:lpstr>
      <vt:lpstr>Carthage as exemplary city-foundation</vt:lpstr>
      <vt:lpstr>Pallanteum</vt:lpstr>
      <vt:lpstr>Trojans go home!</vt:lpstr>
      <vt:lpstr>Trojans and Troy</vt:lpstr>
      <vt:lpstr>Trojans as caricatured ’others’</vt:lpstr>
      <vt:lpstr>Aeneas’ father’s advice from the underworld</vt:lpstr>
      <vt:lpstr>Trojans become Romans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Virgil’s Aeneid</dc:title>
  <dc:creator>Pillinger, Emily</dc:creator>
  <cp:lastModifiedBy>Swallow, Peter</cp:lastModifiedBy>
  <cp:revision>2</cp:revision>
  <dcterms:created xsi:type="dcterms:W3CDTF">2019-07-23T09:52:48Z</dcterms:created>
  <dcterms:modified xsi:type="dcterms:W3CDTF">2019-08-24T21:32:12Z</dcterms:modified>
</cp:coreProperties>
</file>