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739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A474-078D-4E9B-9B14-09A87B19DC46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D6E202-B606-4609-B914-27C9371A1F6D}" type="datetime1">
              <a:rPr lang="en-US" smtClean="0"/>
              <a:pPr/>
              <a:t>8/24/2019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44080-AD85-4500-9073-185D8FB2F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3914" b="1181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9F0246-6BCD-4334-A65E-0EECF7EC1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Democracy and the Athenians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7B78EE-0A01-4B1C-9CC5-4C2C0E27DB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OCR A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40A8CA7-7D5A-43B0-A1A0-B558ECA9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92928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Cleisthenes, architect of Athenian democracy in 507 BCE</a:t>
            </a:r>
          </a:p>
        </p:txBody>
      </p:sp>
      <p:pic>
        <p:nvPicPr>
          <p:cNvPr id="4" name="Content Placeholder 3" descr="330px-Cleisthen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0047" y="2183151"/>
            <a:ext cx="2886186" cy="37607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Cleisthenes’ Reforms (Principle of </a:t>
            </a:r>
            <a:r>
              <a:rPr lang="en-GB" dirty="0" err="1"/>
              <a:t>Isonomia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Organisation of 139 demes into ten tribes and three groups (</a:t>
            </a:r>
            <a:r>
              <a:rPr lang="en-GB" dirty="0" err="1"/>
              <a:t>trittyes</a:t>
            </a:r>
            <a:r>
              <a:rPr lang="en-GB" dirty="0"/>
              <a:t>)</a:t>
            </a:r>
          </a:p>
          <a:p>
            <a:r>
              <a:rPr lang="en-GB" dirty="0"/>
              <a:t>Substitution of </a:t>
            </a:r>
            <a:r>
              <a:rPr lang="en-GB" dirty="0" err="1"/>
              <a:t>demonymics</a:t>
            </a:r>
            <a:r>
              <a:rPr lang="en-GB" dirty="0"/>
              <a:t> </a:t>
            </a:r>
            <a:r>
              <a:rPr lang="en-GB" dirty="0" err="1"/>
              <a:t>Ifor</a:t>
            </a:r>
            <a:r>
              <a:rPr lang="en-GB" dirty="0"/>
              <a:t> patronymics</a:t>
            </a:r>
          </a:p>
          <a:p>
            <a:r>
              <a:rPr lang="en-GB" dirty="0" err="1"/>
              <a:t>Sortition</a:t>
            </a:r>
            <a:r>
              <a:rPr lang="en-GB" dirty="0"/>
              <a:t> (</a:t>
            </a:r>
            <a:r>
              <a:rPr lang="en-GB" dirty="0" err="1"/>
              <a:t>radnom</a:t>
            </a:r>
            <a:r>
              <a:rPr lang="en-GB" dirty="0"/>
              <a:t> selection of magistrates rather than by family and heredity</a:t>
            </a:r>
          </a:p>
          <a:p>
            <a:r>
              <a:rPr lang="en-GB" dirty="0"/>
              <a:t>Reorganisation of Council (</a:t>
            </a:r>
            <a:r>
              <a:rPr lang="en-GB" dirty="0" err="1"/>
              <a:t>Boule</a:t>
            </a:r>
            <a:r>
              <a:rPr lang="en-GB" dirty="0"/>
              <a:t> and expansion to 5000 to include 50 from each tribe</a:t>
            </a:r>
          </a:p>
          <a:p>
            <a:r>
              <a:rPr lang="en-GB" dirty="0"/>
              <a:t> Reorganisation of law-courts (</a:t>
            </a:r>
            <a:r>
              <a:rPr lang="en-GB" dirty="0" err="1"/>
              <a:t>Dikasteria</a:t>
            </a:r>
            <a:r>
              <a:rPr lang="en-GB" dirty="0"/>
              <a:t>): jurors selected daily, up to 500 from each tribe. </a:t>
            </a:r>
          </a:p>
          <a:p>
            <a:r>
              <a:rPr lang="en-GB" dirty="0"/>
              <a:t>Ostracism?</a:t>
            </a:r>
          </a:p>
          <a:p>
            <a:r>
              <a:rPr lang="en-GB" dirty="0"/>
              <a:t>System of Ten Generals?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680D357C-9B77-4DC0-93CF-7556D97CE50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88" y="544513"/>
            <a:ext cx="10856912" cy="5768975"/>
          </a:xfrm>
        </p:spPr>
      </p:pic>
    </p:spTree>
    <p:extLst>
      <p:ext uri="{BB962C8B-B14F-4D97-AF65-F5344CB8AC3E}">
        <p14:creationId xmlns:p14="http://schemas.microsoft.com/office/powerpoint/2010/main" val="1972208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FC21C8-FE59-4205-9AA7-FC70A83F9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38" y="2514140"/>
            <a:ext cx="5193177" cy="32939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E99F4D-4181-46CC-8EFC-1284299C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4054" y="1848142"/>
            <a:ext cx="6076066" cy="398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47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FD66DD-A61B-4FA8-9BDD-C9CCF0D86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43062"/>
            <a:ext cx="76200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51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6D681A-4757-4475-B5B5-640434A7F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871" y="585860"/>
            <a:ext cx="5440449" cy="501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46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2751CB-4783-404E-900C-CCFCC6D55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275" y="581025"/>
            <a:ext cx="626745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12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Demes, Tribes, </a:t>
            </a:r>
            <a:r>
              <a:rPr lang="en-GB" dirty="0" err="1"/>
              <a:t>Trittyes</a:t>
            </a:r>
            <a:endParaRPr lang="en-GB" dirty="0"/>
          </a:p>
        </p:txBody>
      </p:sp>
      <p:pic>
        <p:nvPicPr>
          <p:cNvPr id="5" name="Content Placeholder 4" descr="demes of athens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0449" y="1600200"/>
            <a:ext cx="4463102" cy="4525963"/>
          </a:xfrm>
        </p:spPr>
      </p:pic>
      <p:pic>
        <p:nvPicPr>
          <p:cNvPr id="6" name="Content Placeholder 5" descr="Demes of Athen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05277" y="1600200"/>
            <a:ext cx="3569445" cy="45259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260</TotalTime>
  <Words>74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Book Antiqua</vt:lpstr>
      <vt:lpstr>Lucida Sans</vt:lpstr>
      <vt:lpstr>Wingdings</vt:lpstr>
      <vt:lpstr>Wingdings 2</vt:lpstr>
      <vt:lpstr>Wingdings 3</vt:lpstr>
      <vt:lpstr>Apex</vt:lpstr>
      <vt:lpstr>Democracy and the Athenians</vt:lpstr>
      <vt:lpstr>Cleisthenes, architect of Athenian democracy in 507 BCE</vt:lpstr>
      <vt:lpstr>Cleisthenes’ Reforms (Principle of Isonomia)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Demes, Tribes, Trittyes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the Athenians</dc:title>
  <dc:creator>Hall, Edith</dc:creator>
  <cp:lastModifiedBy>Swallow, Peter</cp:lastModifiedBy>
  <cp:revision>7</cp:revision>
  <dcterms:created xsi:type="dcterms:W3CDTF">2019-07-15T14:28:21Z</dcterms:created>
  <dcterms:modified xsi:type="dcterms:W3CDTF">2019-08-24T21:50:02Z</dcterms:modified>
</cp:coreProperties>
</file>