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9" r:id="rId4"/>
    <p:sldId id="258" r:id="rId5"/>
    <p:sldId id="261" r:id="rId6"/>
    <p:sldId id="262" r:id="rId7"/>
    <p:sldId id="268" r:id="rId8"/>
    <p:sldId id="263" r:id="rId9"/>
    <p:sldId id="271" r:id="rId10"/>
    <p:sldId id="272" r:id="rId11"/>
    <p:sldId id="273" r:id="rId12"/>
    <p:sldId id="274" r:id="rId13"/>
    <p:sldId id="275" r:id="rId14"/>
    <p:sldId id="276" r:id="rId15"/>
    <p:sldId id="277" r:id="rId16"/>
    <p:sldId id="265" r:id="rId17"/>
    <p:sldId id="264" r:id="rId18"/>
    <p:sldId id="269" r:id="rId19"/>
    <p:sldId id="266" r:id="rId20"/>
    <p:sldId id="267" r:id="rId21"/>
    <p:sldId id="27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vlamis, Pavlos" initials="AP [3] [2] [2] [2]" lastIdx="1" clrIdx="6">
    <p:extLst/>
  </p:cmAuthor>
  <p:cmAuthor id="1" name="Avlamis, Pavlos" initials="AP" lastIdx="1" clrIdx="0">
    <p:extLst/>
  </p:cmAuthor>
  <p:cmAuthor id="8" name="Avlamis, Pavlos" initials="AP [3] [2] [2] [2] [2]" lastIdx="1" clrIdx="7">
    <p:extLst/>
  </p:cmAuthor>
  <p:cmAuthor id="2" name="Avlamis, Pavlos" initials="AP [2]" lastIdx="1" clrIdx="1">
    <p:extLst/>
  </p:cmAuthor>
  <p:cmAuthor id="9" name="Avlamis, Pavlos" initials="AP [3] [2] [2] [2] [2] [2]" lastIdx="1" clrIdx="8">
    <p:extLst/>
  </p:cmAuthor>
  <p:cmAuthor id="3" name="Avlamis, Pavlos" initials="AP [3]" lastIdx="1" clrIdx="2">
    <p:extLst/>
  </p:cmAuthor>
  <p:cmAuthor id="10" name="Avlamis, Pavlos" initials="AP [3] [2] [2] [2] [2] [2] [2]" lastIdx="1" clrIdx="9">
    <p:extLst/>
  </p:cmAuthor>
  <p:cmAuthor id="4" name="Avlamis, Pavlos" initials="AP [4]" lastIdx="1" clrIdx="3">
    <p:extLst/>
  </p:cmAuthor>
  <p:cmAuthor id="11" name="Avlamis, Pavlos" initials="AP [3] [2] [2] [2] [2] [2] [2] [2]" lastIdx="1" clrIdx="10">
    <p:extLst/>
  </p:cmAuthor>
  <p:cmAuthor id="5" name="Avlamis, Pavlos" initials="AP [3] [2]" lastIdx="1" clrIdx="4">
    <p:extLst/>
  </p:cmAuthor>
  <p:cmAuthor id="6" name="Avlamis, Pavlos" initials="AP [3] [2]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9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7-24T11:36:51.735" idx="1">
    <p:pos x="6849" y="3285"/>
    <p:text>Here you need to explain why they are important: both the unity vs orality debates and flag the fact that they are actually contributing very important part in our understanding of how the poem hangs together and what it does in terms of meaning.</p:text>
    <p:extLst>
      <p:ext uri="{C676402C-5697-4E1C-873F-D02D1690AC5C}">
        <p15:threadingInfo xmlns:p15="http://schemas.microsoft.com/office/powerpoint/2012/main" timeZoneBias="-60"/>
      </p:ext>
    </p:extLst>
  </p:cm>
  <p:cm authorId="2" dt="2019-07-24T11:39:27.872" idx="1">
    <p:pos x="7091" y="1388"/>
    <p:text>Explain the scare quotes: this is a term found frequently in older literature about the Iliad but rarely found today, partly because we do not see the 'digressive' style of the poem as random deviations from the plot or as disconnected elements. Hence 'digressions' is shorthand for parts of the poem that seem more loosely connected and that move our focus beyond the time and space of dramatic action in the poem. Types of digression and examples will be given in what follows.</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4" dt="2019-07-24T12:18:58.490" idx="1">
    <p:pos x="3692" y="1605"/>
    <p:text>Throughout this narrative arc, the role of the home and father left behind recurs subtly in connection to Achilles in key moments. Importantly, in book 9, the failed embassy of the Achaeans to convince Achilles to return to battle, in the long moral story of Meleager, the older warrior Phoenix, a father-figure to Achilles appears, reminds Achilles of his earlier days at home and tells him a long mythical story about the hero Meleager that is intended to make him realise that he should accept the gifts of Agamemnon or face unforeseen evils. The relation of father and son then moves mainly to the Trojan camp, with the focus shifting on king Priam and the loss of his son Hector, before this loss eventually makes Achilles’ pause and think back to the world beyond the Trojan plain.</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5"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6"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7"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8"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9"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0"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1" dt="2019-07-24T12:13:43.119" idx="1">
    <p:pos x="6912" y="2314"/>
    <p:text>This kind of expansion is also part of the drama of the Iliad: Achilles is caught up between a choice: either he gains immortal glory in Troy but dies there young never to return home to his father, or he returns home but is doomed to obscurity. The narrative progresses and Achilles moves from righteous anger at Agamemnon’s transgressions in book 1 to disillusionment with the very principles of heroic warfare and honour in book 9 and rejection of Agamemnon’s amends, which in turn leads to an unintended consequence: as the Achaeans keep losing the battle to the Trojans, Achilles’ closest companion, Patroclus, enters battle wearing the armour of Achilles as a ruse to deter the Trojans but he is killed by Hector, the foremost hero of the Trojans (bk 16). In this sense Achilles brings personal loss and grief upon himself through his own actions. He reenters battle, now for different reasons than the ones he had expected in book 1, and his rage leads him to kill Hector in revenge (bk 22) but also to gradually descend into a bottomless pit of rage and moral debasement. Besides the human sacrifice of Trojan captives in bk 23 (a clear transgression of normative Greek ritual customs) he also famously keeps dragging the body of Hector in book 24 in an effort to prolong his revenge and find some solace (slide). This is futile for Achilles’ peace of mind and offends the gods too who ask Achilles to stop. The gods also protect the Trojan king, Priam, in a secret embassy to Achilles to ransom the body of Hector. Priam’s bid is successful, partly because the old king reminds Achilles of his own father and we are offered a quick glimpse of Achilles’ own personal grief and loss of father and fatherland through this culminating scene. 
</p:text>
    <p:extLst>
      <p:ext uri="{C676402C-5697-4E1C-873F-D02D1690AC5C}">
        <p15:threadingInfo xmlns:p15="http://schemas.microsoft.com/office/powerpoint/2012/main" timeZoneBias="-60"/>
      </p:ext>
    </p:extLst>
  </p:cm>
</p:cmLst>
</file>

<file path=ppt/slideLayouts/_rels/slideLayout1.xml.rels><?xml version="1.0" encoding="UTF-8" standalone="yes"?>
<Relationships xmlns="http://schemas.openxmlformats.org/package/2006/relationships"><Relationship Id="rId3" Type="http://schemas.openxmlformats.org/officeDocument/2006/relationships/image" Target="file://localhost/Users/mac1/Desktop/KCL%20LOGO%20WOB.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Users/mac1/Desktop/KCL_box_red_485_rgb.png" TargetMode="External"/><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file://localhost/Users/mac1/Desktop/_DSC8668.jpg" TargetMode="External"/><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file://localhost/Users/mac1/Desktop/KCL_box_red_485_rgb.png"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Users/mac1/Desktop/_DSC8668.jpg" TargetMode="External"/><Relationship Id="rId7" Type="http://schemas.openxmlformats.org/officeDocument/2006/relationships/image" Target="../media/image5.jp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jpg"/><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Users/mac1/Desktop/_DSC1517.jpg"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Users/mac1/Desktop/_DSC1517.jpg" TargetMode="External"/><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file://localhost/Volumes/Day1_Data/WORK%20ARCHIVE/%20K/KING'S/11143%20KCL%20POWERPOINT%20UPDATE/BUILD/IMAGES/_DSC8361-rs.jpg"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file://localhost/Volumes/Day1_Data/WORK%20ARCHIVE/%20K/KING'S/11143%20KCL%20POWERPOINT%20UPDATE/BUILD/IMAGES/_DSC8361-rs.jpg" TargetMode="External"/><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file://localhost/Users/mac1/Desktop/KCL_box_red_485_rgb.png" TargetMode="Externa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UK Cover slide">
    <p:bg>
      <p:bgPr>
        <a:solidFill>
          <a:srgbClr val="D80815"/>
        </a:solidFill>
        <a:effectLst/>
      </p:bgPr>
    </p:bg>
    <p:spTree>
      <p:nvGrpSpPr>
        <p:cNvPr id="1" name=""/>
        <p:cNvGrpSpPr/>
        <p:nvPr/>
      </p:nvGrpSpPr>
      <p:grpSpPr>
        <a:xfrm>
          <a:off x="0" y="0"/>
          <a:ext cx="0" cy="0"/>
          <a:chOff x="0" y="0"/>
          <a:chExt cx="0" cy="0"/>
        </a:xfrm>
      </p:grpSpPr>
      <p:pic>
        <p:nvPicPr>
          <p:cNvPr id="7" name="KCL-LOGO-INTERNATIONAL.pn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2188958" y="1397958"/>
            <a:ext cx="7814084" cy="4062084"/>
          </a:xfrm>
          <a:prstGeom prst="rect">
            <a:avLst/>
          </a:prstGeom>
        </p:spPr>
      </p:pic>
    </p:spTree>
    <p:extLst>
      <p:ext uri="{BB962C8B-B14F-4D97-AF65-F5344CB8AC3E}">
        <p14:creationId xmlns:p14="http://schemas.microsoft.com/office/powerpoint/2010/main" val="259142996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vider - teal">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200449456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vider - sea blue">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300064864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 text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lnSpc>
                <a:spcPct val="120000"/>
              </a:lnSpc>
              <a:spcBef>
                <a:spcPts val="0"/>
              </a:spcBef>
              <a:buNone/>
              <a:defRPr sz="2000">
                <a:solidFill>
                  <a:srgbClr val="0A2D50"/>
                </a:solidFill>
                <a:latin typeface="Impact"/>
                <a:cs typeface="Impact"/>
              </a:defRPr>
            </a:lvl1pPr>
            <a:lvl2pPr marL="0" indent="0">
              <a:lnSpc>
                <a:spcPct val="120000"/>
              </a:lnSpc>
              <a:spcBef>
                <a:spcPts val="0"/>
              </a:spcBef>
              <a:buNone/>
              <a:defRPr sz="2000">
                <a:latin typeface="Georgia"/>
                <a:cs typeface="Georgia"/>
              </a:defRPr>
            </a:lvl2pPr>
            <a:lvl3pPr marL="269875" indent="-269875">
              <a:lnSpc>
                <a:spcPct val="120000"/>
              </a:lnSpc>
              <a:spcBef>
                <a:spcPts val="0"/>
              </a:spcBef>
              <a:defRPr sz="2000">
                <a:latin typeface="Georgia"/>
                <a:cs typeface="Georgia"/>
              </a:defRPr>
            </a:lvl3pPr>
            <a:lvl4pPr marL="539750" indent="-269875">
              <a:lnSpc>
                <a:spcPct val="120000"/>
              </a:lnSpc>
              <a:spcBef>
                <a:spcPts val="0"/>
              </a:spcBef>
              <a:defRPr sz="2000">
                <a:latin typeface="Georgia"/>
                <a:cs typeface="Georgia"/>
              </a:defRPr>
            </a:lvl4pPr>
            <a:lvl5pPr marL="809625" indent="-269875">
              <a:lnSpc>
                <a:spcPct val="120000"/>
              </a:lnSpc>
              <a:spcBef>
                <a:spcPts val="0"/>
              </a:spcBef>
              <a:defRPr sz="2000">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000">
                <a:latin typeface="Georgia"/>
                <a:cs typeface="Georgia"/>
              </a:defRPr>
            </a:lvl1pPr>
          </a:lstStyle>
          <a:p>
            <a:fld id="{84E0BD15-AC1C-4F54-A2DD-DE72706E0B36}" type="datetimeFigureOut">
              <a:rPr lang="en-GB" smtClean="0"/>
              <a:t>24/08/2019</a:t>
            </a:fld>
            <a:endParaRPr lang="en-GB"/>
          </a:p>
        </p:txBody>
      </p:sp>
      <p:sp>
        <p:nvSpPr>
          <p:cNvPr id="5" name="Footer Placeholder 4"/>
          <p:cNvSpPr>
            <a:spLocks noGrp="1"/>
          </p:cNvSpPr>
          <p:nvPr>
            <p:ph type="ftr" sz="quarter" idx="11"/>
          </p:nvPr>
        </p:nvSpPr>
        <p:spPr/>
        <p:txBody>
          <a:bodyPr/>
          <a:lstStyle>
            <a:lvl1pPr>
              <a:defRPr sz="1000">
                <a:latin typeface="Georgia"/>
                <a:cs typeface="Georgia"/>
              </a:defRPr>
            </a:lvl1pPr>
          </a:lstStyle>
          <a:p>
            <a:endParaRPr lang="en-GB"/>
          </a:p>
        </p:txBody>
      </p:sp>
      <p:sp>
        <p:nvSpPr>
          <p:cNvPr id="6" name="Slide Number Placeholder 5"/>
          <p:cNvSpPr>
            <a:spLocks noGrp="1"/>
          </p:cNvSpPr>
          <p:nvPr>
            <p:ph type="sldNum" sz="quarter" idx="12"/>
          </p:nvPr>
        </p:nvSpPr>
        <p:spPr>
          <a:xfrm>
            <a:off x="10752000" y="6498000"/>
            <a:ext cx="960000" cy="360000"/>
          </a:xfrm>
        </p:spPr>
        <p:txBody>
          <a:bodyPr/>
          <a:lstStyle>
            <a:lvl1pPr>
              <a:defRPr sz="1000">
                <a:latin typeface="Georgia"/>
                <a:cs typeface="Georgia"/>
              </a:defRPr>
            </a:lvl1pPr>
          </a:lstStyle>
          <a:p>
            <a:fld id="{F58ABD0E-6B3E-4F65-818A-A645B8193E44}" type="slidenum">
              <a:rPr lang="en-GB" smtClean="0"/>
              <a:t>‹#›</a:t>
            </a:fld>
            <a:endParaRPr lang="en-GB"/>
          </a:p>
        </p:txBody>
      </p:sp>
      <p:cxnSp>
        <p:nvCxnSpPr>
          <p:cNvPr id="7" name="Straight Connector 6"/>
          <p:cNvCxnSpPr/>
          <p:nvPr/>
        </p:nvCxnSpPr>
        <p:spPr>
          <a:xfrm>
            <a:off x="480000" y="909220"/>
            <a:ext cx="11232000" cy="0"/>
          </a:xfrm>
          <a:prstGeom prst="line">
            <a:avLst/>
          </a:prstGeom>
          <a:ln w="12700">
            <a:solidFill>
              <a:srgbClr val="C2B6AB"/>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9" name="KCL-LOGO-UK-1.png"/>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9912000" y="5555716"/>
            <a:ext cx="2280000" cy="1302285"/>
          </a:xfrm>
          <a:prstGeom prst="rect">
            <a:avLst/>
          </a:prstGeom>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430600" y="5554978"/>
            <a:ext cx="1297600" cy="1297600"/>
          </a:xfrm>
          <a:prstGeom prst="rect">
            <a:avLst/>
          </a:prstGeom>
        </p:spPr>
      </p:pic>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288230" y="180000"/>
            <a:ext cx="1741933" cy="1741933"/>
          </a:xfrm>
          <a:prstGeom prst="rect">
            <a:avLst/>
          </a:prstGeom>
        </p:spPr>
      </p:pic>
    </p:spTree>
    <p:extLst>
      <p:ext uri="{BB962C8B-B14F-4D97-AF65-F5344CB8AC3E}">
        <p14:creationId xmlns:p14="http://schemas.microsoft.com/office/powerpoint/2010/main" val="161670744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 bullets">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269875" indent="-269875">
              <a:lnSpc>
                <a:spcPct val="120000"/>
              </a:lnSpc>
              <a:spcBef>
                <a:spcPts val="0"/>
              </a:spcBef>
              <a:defRPr sz="2000">
                <a:latin typeface="Georgia"/>
                <a:cs typeface="Georgia"/>
              </a:defRPr>
            </a:lvl1pPr>
            <a:lvl2pPr marL="539750" indent="-269875">
              <a:lnSpc>
                <a:spcPct val="120000"/>
              </a:lnSpc>
              <a:spcBef>
                <a:spcPts val="0"/>
              </a:spcBef>
              <a:defRPr sz="2000">
                <a:latin typeface="Georgia"/>
                <a:cs typeface="Georgia"/>
              </a:defRPr>
            </a:lvl2pPr>
            <a:lvl3pPr marL="809625" indent="-269875">
              <a:lnSpc>
                <a:spcPct val="120000"/>
              </a:lnSpc>
              <a:spcBef>
                <a:spcPts val="0"/>
              </a:spcBef>
              <a:defRPr sz="2000">
                <a:latin typeface="Georgia"/>
                <a:cs typeface="Georgia"/>
              </a:defRPr>
            </a:lvl3pPr>
            <a:lvl4pPr marL="1079500" indent="-269875">
              <a:lnSpc>
                <a:spcPct val="120000"/>
              </a:lnSpc>
              <a:spcBef>
                <a:spcPts val="0"/>
              </a:spcBef>
              <a:defRPr sz="2000">
                <a:latin typeface="Georgia"/>
                <a:cs typeface="Georgia"/>
              </a:defRPr>
            </a:lvl4pPr>
            <a:lvl5pPr marL="1341438" indent="-261938">
              <a:lnSpc>
                <a:spcPct val="120000"/>
              </a:lnSpc>
              <a:spcBef>
                <a:spcPts val="0"/>
              </a:spcBef>
              <a:defRPr sz="2000">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000">
                <a:latin typeface="Georgia"/>
                <a:cs typeface="Georgia"/>
              </a:defRPr>
            </a:lvl1pPr>
          </a:lstStyle>
          <a:p>
            <a:fld id="{84E0BD15-AC1C-4F54-A2DD-DE72706E0B36}" type="datetimeFigureOut">
              <a:rPr lang="en-GB" smtClean="0"/>
              <a:t>24/08/2019</a:t>
            </a:fld>
            <a:endParaRPr lang="en-GB"/>
          </a:p>
        </p:txBody>
      </p:sp>
      <p:sp>
        <p:nvSpPr>
          <p:cNvPr id="5" name="Footer Placeholder 4"/>
          <p:cNvSpPr>
            <a:spLocks noGrp="1"/>
          </p:cNvSpPr>
          <p:nvPr>
            <p:ph type="ftr" sz="quarter" idx="11"/>
          </p:nvPr>
        </p:nvSpPr>
        <p:spPr/>
        <p:txBody>
          <a:bodyPr/>
          <a:lstStyle>
            <a:lvl1pPr>
              <a:defRPr sz="1000">
                <a:latin typeface="Georgia"/>
                <a:cs typeface="Georgia"/>
              </a:defRPr>
            </a:lvl1pPr>
          </a:lstStyle>
          <a:p>
            <a:endParaRPr lang="en-GB"/>
          </a:p>
        </p:txBody>
      </p:sp>
      <p:sp>
        <p:nvSpPr>
          <p:cNvPr id="6" name="Slide Number Placeholder 5"/>
          <p:cNvSpPr>
            <a:spLocks noGrp="1"/>
          </p:cNvSpPr>
          <p:nvPr>
            <p:ph type="sldNum" sz="quarter" idx="12"/>
          </p:nvPr>
        </p:nvSpPr>
        <p:spPr>
          <a:xfrm>
            <a:off x="10752000" y="6498000"/>
            <a:ext cx="960000" cy="360000"/>
          </a:xfrm>
        </p:spPr>
        <p:txBody>
          <a:bodyPr/>
          <a:lstStyle>
            <a:lvl1pPr>
              <a:defRPr sz="1000">
                <a:latin typeface="Georgia"/>
                <a:cs typeface="Georgia"/>
              </a:defRPr>
            </a:lvl1pPr>
          </a:lstStyle>
          <a:p>
            <a:fld id="{F58ABD0E-6B3E-4F65-818A-A645B8193E44}" type="slidenum">
              <a:rPr lang="en-GB" smtClean="0"/>
              <a:t>‹#›</a:t>
            </a:fld>
            <a:endParaRPr lang="en-GB"/>
          </a:p>
        </p:txBody>
      </p:sp>
      <p:cxnSp>
        <p:nvCxnSpPr>
          <p:cNvPr id="11" name="Straight Connector 10"/>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06216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lumns - text and bullets">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0000" y="1088721"/>
            <a:ext cx="5376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6000" y="1088721"/>
            <a:ext cx="5376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593441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lumns - bullets only">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80000" y="1088721"/>
            <a:ext cx="5376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6000" y="1088721"/>
            <a:ext cx="5376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cxnSp>
        <p:nvCxnSpPr>
          <p:cNvPr id="11" name="Straight Connector 10"/>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049464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x1  with caption">
    <p:bg>
      <p:bgPr>
        <a:solidFill>
          <a:schemeClr val="bg2">
            <a:alpha val="50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80000" y="1088721"/>
            <a:ext cx="11232000" cy="468055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80000" y="5949280"/>
            <a:ext cx="11232000" cy="5487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9" name="Title 8"/>
          <p:cNvSpPr>
            <a:spLocks noGrp="1"/>
          </p:cNvSpPr>
          <p:nvPr>
            <p:ph type="title"/>
          </p:nvPr>
        </p:nvSpPr>
        <p:spPr/>
        <p:txBody>
          <a:bodyPr/>
          <a:lstStyle/>
          <a:p>
            <a:r>
              <a:rPr lang="en-US"/>
              <a:t>Click to edit Master title style</a:t>
            </a:r>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547335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x 6 with caption">
    <p:bg>
      <p:bgPr>
        <a:solidFill>
          <a:schemeClr val="bg2">
            <a:alpha val="50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80001" y="1088720"/>
            <a:ext cx="3600028" cy="225028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80000" y="5949280"/>
            <a:ext cx="11232000" cy="5487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17" name="Picture Placeholder 2"/>
          <p:cNvSpPr>
            <a:spLocks noGrp="1"/>
          </p:cNvSpPr>
          <p:nvPr>
            <p:ph type="pic" idx="13"/>
          </p:nvPr>
        </p:nvSpPr>
        <p:spPr>
          <a:xfrm>
            <a:off x="480001" y="3519000"/>
            <a:ext cx="3600028" cy="22546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8" name="Picture Placeholder 2"/>
          <p:cNvSpPr>
            <a:spLocks noGrp="1"/>
          </p:cNvSpPr>
          <p:nvPr>
            <p:ph type="pic" idx="14"/>
          </p:nvPr>
        </p:nvSpPr>
        <p:spPr>
          <a:xfrm>
            <a:off x="8111971" y="1088720"/>
            <a:ext cx="3603072" cy="225028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9" name="Picture Placeholder 2"/>
          <p:cNvSpPr>
            <a:spLocks noGrp="1"/>
          </p:cNvSpPr>
          <p:nvPr>
            <p:ph type="pic" idx="15"/>
          </p:nvPr>
        </p:nvSpPr>
        <p:spPr>
          <a:xfrm>
            <a:off x="8111971" y="3519000"/>
            <a:ext cx="3603072" cy="22546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24" name="Picture Placeholder 2"/>
          <p:cNvSpPr>
            <a:spLocks noGrp="1"/>
          </p:cNvSpPr>
          <p:nvPr>
            <p:ph type="pic" idx="16"/>
          </p:nvPr>
        </p:nvSpPr>
        <p:spPr>
          <a:xfrm>
            <a:off x="4295985" y="1088720"/>
            <a:ext cx="3603072" cy="225028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5" name="Picture Placeholder 2"/>
          <p:cNvSpPr>
            <a:spLocks noGrp="1"/>
          </p:cNvSpPr>
          <p:nvPr>
            <p:ph type="pic" idx="17"/>
          </p:nvPr>
        </p:nvSpPr>
        <p:spPr>
          <a:xfrm>
            <a:off x="4295985" y="3519000"/>
            <a:ext cx="3603072" cy="22546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cxnSp>
        <p:nvCxnSpPr>
          <p:cNvPr id="20" name="Straight Connector 19"/>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789984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x 4 with caption">
    <p:bg>
      <p:bgPr>
        <a:solidFill>
          <a:schemeClr val="bg2">
            <a:alpha val="50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80000" y="1088720"/>
            <a:ext cx="5496000" cy="225028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80000" y="5949280"/>
            <a:ext cx="11232000" cy="5487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17" name="Picture Placeholder 2"/>
          <p:cNvSpPr>
            <a:spLocks noGrp="1"/>
          </p:cNvSpPr>
          <p:nvPr>
            <p:ph type="pic" idx="13"/>
          </p:nvPr>
        </p:nvSpPr>
        <p:spPr>
          <a:xfrm>
            <a:off x="480000" y="3519000"/>
            <a:ext cx="5496000" cy="22546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8" name="Picture Placeholder 2"/>
          <p:cNvSpPr>
            <a:spLocks noGrp="1"/>
          </p:cNvSpPr>
          <p:nvPr>
            <p:ph type="pic" idx="14"/>
          </p:nvPr>
        </p:nvSpPr>
        <p:spPr>
          <a:xfrm>
            <a:off x="6216000" y="1088720"/>
            <a:ext cx="5499043" cy="225028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9" name="Picture Placeholder 2"/>
          <p:cNvSpPr>
            <a:spLocks noGrp="1"/>
          </p:cNvSpPr>
          <p:nvPr>
            <p:ph type="pic" idx="15"/>
          </p:nvPr>
        </p:nvSpPr>
        <p:spPr>
          <a:xfrm>
            <a:off x="6216000" y="3519000"/>
            <a:ext cx="5499043" cy="22546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p:txBody>
          <a:bodyPr/>
          <a:lstStyle/>
          <a:p>
            <a:r>
              <a:rPr lang="en-US"/>
              <a:t>Click to edit Master title style</a:t>
            </a:r>
          </a:p>
        </p:txBody>
      </p:sp>
      <p:cxnSp>
        <p:nvCxnSpPr>
          <p:cNvPr id="14" name="Straight Connector 13"/>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765479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lumns bullets and image - alt 1">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0000" y="1088721"/>
            <a:ext cx="5376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9" name="Picture Placeholder 8"/>
          <p:cNvSpPr>
            <a:spLocks noGrp="1"/>
          </p:cNvSpPr>
          <p:nvPr>
            <p:ph type="pic" sz="quarter" idx="13"/>
          </p:nvPr>
        </p:nvSpPr>
        <p:spPr>
          <a:xfrm>
            <a:off x="6339901" y="1089025"/>
            <a:ext cx="5372100" cy="4860925"/>
          </a:xfrm>
        </p:spPr>
        <p:txBody>
          <a:bodyPr/>
          <a:lstStyle/>
          <a:p>
            <a:r>
              <a:rPr lang="en-US"/>
              <a:t>Click icon to add picture</a:t>
            </a:r>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403652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bottom - alt 1">
    <p:spTree>
      <p:nvGrpSpPr>
        <p:cNvPr id="1" name=""/>
        <p:cNvGrpSpPr/>
        <p:nvPr/>
      </p:nvGrpSpPr>
      <p:grpSpPr>
        <a:xfrm>
          <a:off x="0" y="0"/>
          <a:ext cx="0" cy="0"/>
          <a:chOff x="0" y="0"/>
          <a:chExt cx="0" cy="0"/>
        </a:xfrm>
      </p:grpSpPr>
      <p:pic>
        <p:nvPicPr>
          <p:cNvPr id="10" name="_DSC1517.jpg"/>
          <p:cNvPicPr>
            <a:picLocks noChangeAspect="1"/>
          </p:cNvPicPr>
          <p:nvPr/>
        </p:nvPicPr>
        <p:blipFill rotWithShape="1">
          <a:blip r:embed="rId2" r:link="rId3">
            <a:extLst>
              <a:ext uri="{28A0092B-C50C-407E-A947-70E740481C1C}">
                <a14:useLocalDpi xmlns:a14="http://schemas.microsoft.com/office/drawing/2010/main" val="0"/>
              </a:ext>
            </a:extLst>
          </a:blip>
          <a:srcRect l="2361" r="9016"/>
          <a:stretch/>
        </p:blipFill>
        <p:spPr>
          <a:xfrm>
            <a:off x="0" y="1"/>
            <a:ext cx="12192000" cy="6857999"/>
          </a:xfrm>
          <a:prstGeom prst="rect">
            <a:avLst/>
          </a:prstGeom>
        </p:spPr>
      </p:pic>
      <p:sp>
        <p:nvSpPr>
          <p:cNvPr id="11" name="Rectangle 10"/>
          <p:cNvSpPr/>
          <p:nvPr/>
        </p:nvSpPr>
        <p:spPr>
          <a:xfrm>
            <a:off x="0" y="3460750"/>
            <a:ext cx="12192000" cy="3397250"/>
          </a:xfrm>
          <a:prstGeom prst="rect">
            <a:avLst/>
          </a:prstGeom>
          <a:gradFill flip="none" rotWithShape="1">
            <a:gsLst>
              <a:gs pos="0">
                <a:schemeClr val="tx1">
                  <a:alpha val="50000"/>
                </a:schemeClr>
              </a:gs>
              <a:gs pos="100000">
                <a:srgbClr val="FFFFFF">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 name="Title 1"/>
          <p:cNvSpPr>
            <a:spLocks noGrp="1"/>
          </p:cNvSpPr>
          <p:nvPr>
            <p:ph type="ctrTitle" hasCustomPrompt="1"/>
          </p:nvPr>
        </p:nvSpPr>
        <p:spPr>
          <a:xfrm>
            <a:off x="480000" y="2708276"/>
            <a:ext cx="11232000" cy="2709726"/>
          </a:xfrm>
        </p:spPr>
        <p:txBody>
          <a:bodyPr anchor="b" anchorCtr="0">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grpSp>
        <p:nvGrpSpPr>
          <p:cNvPr id="4" name="Group 3"/>
          <p:cNvGrpSpPr>
            <a:grpSpLocks noChangeAspect="1"/>
          </p:cNvGrpSpPr>
          <p:nvPr/>
        </p:nvGrpSpPr>
        <p:grpSpPr>
          <a:xfrm>
            <a:off x="9912000" y="1"/>
            <a:ext cx="2280000" cy="1303021"/>
            <a:chOff x="7949775" y="1"/>
            <a:chExt cx="1194225" cy="910000"/>
          </a:xfrm>
        </p:grpSpPr>
        <p:sp>
          <p:nvSpPr>
            <p:cNvPr id="7" name="Rectangle 6"/>
            <p:cNvSpPr/>
            <p:nvPr/>
          </p:nvSpPr>
          <p:spPr>
            <a:xfrm>
              <a:off x="7949775" y="1"/>
              <a:ext cx="1194225" cy="91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9"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7949775" y="258"/>
              <a:ext cx="1194225" cy="909486"/>
            </a:xfrm>
            <a:prstGeom prst="rect">
              <a:avLst/>
            </a:prstGeom>
          </p:spPr>
        </p:pic>
      </p:grpSp>
    </p:spTree>
    <p:extLst>
      <p:ext uri="{BB962C8B-B14F-4D97-AF65-F5344CB8AC3E}">
        <p14:creationId xmlns:p14="http://schemas.microsoft.com/office/powerpoint/2010/main" val="288555074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lumns bullets and image - alt 2">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336000" y="1088721"/>
            <a:ext cx="5376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9" name="Picture Placeholder 8"/>
          <p:cNvSpPr>
            <a:spLocks noGrp="1"/>
          </p:cNvSpPr>
          <p:nvPr>
            <p:ph type="pic" sz="quarter" idx="13"/>
          </p:nvPr>
        </p:nvSpPr>
        <p:spPr>
          <a:xfrm>
            <a:off x="480001" y="1089025"/>
            <a:ext cx="5372100" cy="4860925"/>
          </a:xfrm>
        </p:spPr>
        <p:txBody>
          <a:bodyPr/>
          <a:lstStyle/>
          <a:p>
            <a:r>
              <a:rPr lang="en-US"/>
              <a:t>Click icon to add picture</a:t>
            </a:r>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491693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 text/bullets and image - alt 1">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0000" y="1088721"/>
            <a:ext cx="5376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11" name="Picture Placeholder 10"/>
          <p:cNvSpPr>
            <a:spLocks noGrp="1"/>
          </p:cNvSpPr>
          <p:nvPr>
            <p:ph type="pic" sz="quarter" idx="13"/>
          </p:nvPr>
        </p:nvSpPr>
        <p:spPr>
          <a:xfrm>
            <a:off x="6335667" y="1089025"/>
            <a:ext cx="5376333" cy="4860925"/>
          </a:xfrm>
        </p:spPr>
        <p:txBody>
          <a:bodyPr/>
          <a:lstStyle/>
          <a:p>
            <a:r>
              <a:rPr lang="en-US"/>
              <a:t>Click icon to add picture</a:t>
            </a:r>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24732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lumns - text/bullets and image - alt 2">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336000" y="1088721"/>
            <a:ext cx="5376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E0BD15-AC1C-4F54-A2DD-DE72706E0B36}" type="datetimeFigureOut">
              <a:rPr lang="en-GB" smtClean="0"/>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8ABD0E-6B3E-4F65-818A-A645B8193E44}" type="slidenum">
              <a:rPr lang="en-GB" smtClean="0"/>
              <a:t>‹#›</a:t>
            </a:fld>
            <a:endParaRPr lang="en-GB"/>
          </a:p>
        </p:txBody>
      </p:sp>
      <p:sp>
        <p:nvSpPr>
          <p:cNvPr id="11" name="Picture Placeholder 10"/>
          <p:cNvSpPr>
            <a:spLocks noGrp="1"/>
          </p:cNvSpPr>
          <p:nvPr>
            <p:ph type="pic" sz="quarter" idx="13"/>
          </p:nvPr>
        </p:nvSpPr>
        <p:spPr>
          <a:xfrm>
            <a:off x="480000" y="1088356"/>
            <a:ext cx="5376333" cy="4860925"/>
          </a:xfrm>
        </p:spPr>
        <p:txBody>
          <a:bodyPr/>
          <a:lstStyle/>
          <a:p>
            <a:r>
              <a:rPr lang="en-US"/>
              <a:t>Click icon to add picture</a:t>
            </a:r>
            <a:endParaRPr lang="en-US" dirty="0"/>
          </a:p>
        </p:txBody>
      </p:sp>
      <p:cxnSp>
        <p:nvCxnSpPr>
          <p:cNvPr id="12" name="Straight Connector 11"/>
          <p:cNvCxnSpPr/>
          <p:nvPr/>
        </p:nvCxnSpPr>
        <p:spPr>
          <a:xfrm>
            <a:off x="480000" y="909220"/>
            <a:ext cx="11232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24751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End p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80000" y="3420000"/>
            <a:ext cx="11232000" cy="2520000"/>
          </a:xfrm>
        </p:spPr>
        <p:txBody>
          <a:bodyPr anchor="b" anchorCtr="0">
            <a:normAutofit/>
          </a:bodyPr>
          <a:lstStyle>
            <a:lvl1pPr>
              <a:defRPr sz="1600" b="0" baseline="0">
                <a:solidFill>
                  <a:srgbClr val="FFFFFF"/>
                </a:solidFill>
                <a:latin typeface="+mn-lt"/>
              </a:defRPr>
            </a:lvl1pPr>
          </a:lstStyle>
          <a:p>
            <a:r>
              <a:rPr lang="en-US"/>
              <a:t>Click to edit Master title style</a:t>
            </a:r>
            <a:endParaRPr lang="en-US" dirty="0"/>
          </a:p>
        </p:txBody>
      </p:sp>
      <p:sp>
        <p:nvSpPr>
          <p:cNvPr id="3" name="Subtitle 2"/>
          <p:cNvSpPr>
            <a:spLocks noGrp="1"/>
          </p:cNvSpPr>
          <p:nvPr>
            <p:ph type="subTitle" idx="1"/>
          </p:nvPr>
        </p:nvSpPr>
        <p:spPr>
          <a:xfrm>
            <a:off x="480000" y="6120001"/>
            <a:ext cx="11232000" cy="358407"/>
          </a:xfrm>
        </p:spPr>
        <p:txBody>
          <a:bodyPr anchor="b" anchorCtr="0">
            <a:normAutofit/>
          </a:bodyPr>
          <a:lstStyle>
            <a:lvl1pPr marL="0" indent="0" algn="l">
              <a:buNone/>
              <a:defRPr sz="1200">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grpSp>
        <p:nvGrpSpPr>
          <p:cNvPr id="12" name="Group 11"/>
          <p:cNvGrpSpPr>
            <a:grpSpLocks noChangeAspect="1"/>
          </p:cNvGrpSpPr>
          <p:nvPr/>
        </p:nvGrpSpPr>
        <p:grpSpPr>
          <a:xfrm>
            <a:off x="9912000" y="1"/>
            <a:ext cx="2280000" cy="1303021"/>
            <a:chOff x="7949775" y="1"/>
            <a:chExt cx="1194225" cy="910000"/>
          </a:xfrm>
        </p:grpSpPr>
        <p:sp>
          <p:nvSpPr>
            <p:cNvPr id="13" name="Rectangle 12"/>
            <p:cNvSpPr/>
            <p:nvPr/>
          </p:nvSpPr>
          <p:spPr>
            <a:xfrm>
              <a:off x="7949775" y="1"/>
              <a:ext cx="1194225" cy="91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4" name="KCL-LOGO-UK-1.png"/>
            <p:cNvPicPr>
              <a:picLocks noChangeAspect="1"/>
            </p:cNvPicPr>
            <p:nvPr/>
          </p:nvPicPr>
          <p:blipFill>
            <a:blip r:embed="rId2" r:link="rId3" cstate="print">
              <a:extLst>
                <a:ext uri="{28A0092B-C50C-407E-A947-70E740481C1C}">
                  <a14:useLocalDpi xmlns:a14="http://schemas.microsoft.com/office/drawing/2010/main" val="0"/>
                </a:ext>
              </a:extLst>
            </a:blip>
            <a:stretch>
              <a:fillRect/>
            </a:stretch>
          </p:blipFill>
          <p:spPr>
            <a:xfrm>
              <a:off x="7949775" y="258"/>
              <a:ext cx="1194225" cy="909486"/>
            </a:xfrm>
            <a:prstGeom prst="rect">
              <a:avLst/>
            </a:prstGeom>
          </p:spPr>
        </p:pic>
      </p:grpSp>
    </p:spTree>
    <p:extLst>
      <p:ext uri="{BB962C8B-B14F-4D97-AF65-F5344CB8AC3E}">
        <p14:creationId xmlns:p14="http://schemas.microsoft.com/office/powerpoint/2010/main" val="389731321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joint - alt 1">
    <p:spTree>
      <p:nvGrpSpPr>
        <p:cNvPr id="1" name=""/>
        <p:cNvGrpSpPr/>
        <p:nvPr/>
      </p:nvGrpSpPr>
      <p:grpSpPr>
        <a:xfrm>
          <a:off x="0" y="0"/>
          <a:ext cx="0" cy="0"/>
          <a:chOff x="0" y="0"/>
          <a:chExt cx="0" cy="0"/>
        </a:xfrm>
      </p:grpSpPr>
      <p:pic>
        <p:nvPicPr>
          <p:cNvPr id="14" name="_DSC1517.jpg"/>
          <p:cNvPicPr>
            <a:picLocks noChangeAspect="1"/>
          </p:cNvPicPr>
          <p:nvPr/>
        </p:nvPicPr>
        <p:blipFill rotWithShape="1">
          <a:blip r:embed="rId2" r:link="rId3">
            <a:extLst>
              <a:ext uri="{28A0092B-C50C-407E-A947-70E740481C1C}">
                <a14:useLocalDpi xmlns:a14="http://schemas.microsoft.com/office/drawing/2010/main" val="0"/>
              </a:ext>
            </a:extLst>
          </a:blip>
          <a:srcRect l="2361" t="-6022" r="9016" b="18999"/>
          <a:stretch>
            <a:fillRect/>
          </a:stretch>
        </p:blipFill>
        <p:spPr>
          <a:xfrm>
            <a:off x="-1" y="-413131"/>
            <a:ext cx="12192000" cy="5968109"/>
          </a:xfrm>
          <a:prstGeom prst="rect">
            <a:avLst/>
          </a:prstGeom>
        </p:spPr>
      </p:pic>
      <p:sp>
        <p:nvSpPr>
          <p:cNvPr id="15" name="Rectangle 14"/>
          <p:cNvSpPr/>
          <p:nvPr/>
        </p:nvSpPr>
        <p:spPr>
          <a:xfrm>
            <a:off x="0" y="0"/>
            <a:ext cx="12192000" cy="3397250"/>
          </a:xfrm>
          <a:prstGeom prst="rect">
            <a:avLst/>
          </a:prstGeom>
          <a:gradFill flip="none" rotWithShape="1">
            <a:gsLst>
              <a:gs pos="0">
                <a:schemeClr val="tx1">
                  <a:alpha val="50000"/>
                </a:schemeClr>
              </a:gs>
              <a:gs pos="100000">
                <a:srgbClr val="FFFFFF">
                  <a:alpha val="0"/>
                </a:srgb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2" name="Title 1"/>
          <p:cNvSpPr>
            <a:spLocks noGrp="1"/>
          </p:cNvSpPr>
          <p:nvPr>
            <p:ph type="ctrTitle" hasCustomPrompt="1"/>
          </p:nvPr>
        </p:nvSpPr>
        <p:spPr>
          <a:xfrm>
            <a:off x="480000" y="180000"/>
            <a:ext cx="11232000" cy="1080000"/>
          </a:xfrm>
        </p:spPr>
        <p:txBody>
          <a:bodyPr anchor="t" anchorCtr="0">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1440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pic>
        <p:nvPicPr>
          <p:cNvPr id="12"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9912000" y="5555716"/>
            <a:ext cx="2280000" cy="1302285"/>
          </a:xfrm>
          <a:prstGeom prst="rect">
            <a:avLst/>
          </a:prstGeom>
        </p:spPr>
      </p:pic>
      <p:pic>
        <p:nvPicPr>
          <p:cNvPr id="4" name="Picture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430600" y="5554978"/>
            <a:ext cx="1297600" cy="1297600"/>
          </a:xfrm>
          <a:prstGeom prst="rect">
            <a:avLst/>
          </a:prstGeom>
        </p:spPr>
      </p:pic>
      <p:pic>
        <p:nvPicPr>
          <p:cNvPr id="5" name="Picture 4"/>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288230" y="180000"/>
            <a:ext cx="1741933" cy="1741933"/>
          </a:xfrm>
          <a:prstGeom prst="rect">
            <a:avLst/>
          </a:prstGeom>
        </p:spPr>
      </p:pic>
    </p:spTree>
    <p:extLst>
      <p:ext uri="{BB962C8B-B14F-4D97-AF65-F5344CB8AC3E}">
        <p14:creationId xmlns:p14="http://schemas.microsoft.com/office/powerpoint/2010/main" val="38733813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 alt 2">
    <p:spTree>
      <p:nvGrpSpPr>
        <p:cNvPr id="1" name=""/>
        <p:cNvGrpSpPr/>
        <p:nvPr/>
      </p:nvGrpSpPr>
      <p:grpSpPr>
        <a:xfrm>
          <a:off x="0" y="0"/>
          <a:ext cx="0" cy="0"/>
          <a:chOff x="0" y="0"/>
          <a:chExt cx="0" cy="0"/>
        </a:xfrm>
      </p:grpSpPr>
      <p:pic>
        <p:nvPicPr>
          <p:cNvPr id="9" name="_DSC1517.jpg" descr="/Users/mac1/Desktop/_DSC1517.jpg"/>
          <p:cNvPicPr>
            <a:picLocks noChangeAspect="1"/>
          </p:cNvPicPr>
          <p:nvPr/>
        </p:nvPicPr>
        <p:blipFill rotWithShape="1">
          <a:blip r:embed="rId2" r:link="rId3">
            <a:extLst>
              <a:ext uri="{28A0092B-C50C-407E-A947-70E740481C1C}">
                <a14:useLocalDpi xmlns:a14="http://schemas.microsoft.com/office/drawing/2010/main" val="0"/>
              </a:ext>
            </a:extLst>
          </a:blip>
          <a:srcRect l="18489" t="488" r="1" b="7904"/>
          <a:stretch/>
        </p:blipFill>
        <p:spPr>
          <a:xfrm>
            <a:off x="0" y="0"/>
            <a:ext cx="12192000" cy="6858000"/>
          </a:xfrm>
          <a:prstGeom prst="rect">
            <a:avLst/>
          </a:prstGeom>
        </p:spPr>
      </p:pic>
      <p:sp>
        <p:nvSpPr>
          <p:cNvPr id="13" name="Rectangle 12"/>
          <p:cNvSpPr/>
          <p:nvPr/>
        </p:nvSpPr>
        <p:spPr>
          <a:xfrm>
            <a:off x="0" y="3460750"/>
            <a:ext cx="12192000" cy="3397250"/>
          </a:xfrm>
          <a:prstGeom prst="rect">
            <a:avLst/>
          </a:prstGeom>
          <a:gradFill flip="none" rotWithShape="1">
            <a:gsLst>
              <a:gs pos="0">
                <a:schemeClr val="tx1">
                  <a:alpha val="80000"/>
                </a:schemeClr>
              </a:gs>
              <a:gs pos="100000">
                <a:srgbClr val="FFFFFF">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10800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grpSp>
        <p:nvGrpSpPr>
          <p:cNvPr id="12" name="Group 11"/>
          <p:cNvGrpSpPr>
            <a:grpSpLocks noChangeAspect="1"/>
          </p:cNvGrpSpPr>
          <p:nvPr/>
        </p:nvGrpSpPr>
        <p:grpSpPr>
          <a:xfrm>
            <a:off x="9912000" y="1"/>
            <a:ext cx="2280000" cy="1303021"/>
            <a:chOff x="7949775" y="1"/>
            <a:chExt cx="1194225" cy="910000"/>
          </a:xfrm>
        </p:grpSpPr>
        <p:sp>
          <p:nvSpPr>
            <p:cNvPr id="14" name="Rectangle 13"/>
            <p:cNvSpPr/>
            <p:nvPr/>
          </p:nvSpPr>
          <p:spPr>
            <a:xfrm>
              <a:off x="7949775" y="1"/>
              <a:ext cx="1194225" cy="91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5"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7949775" y="258"/>
              <a:ext cx="1194225" cy="909486"/>
            </a:xfrm>
            <a:prstGeom prst="rect">
              <a:avLst/>
            </a:prstGeom>
          </p:spPr>
        </p:pic>
      </p:grpSp>
    </p:spTree>
    <p:extLst>
      <p:ext uri="{BB962C8B-B14F-4D97-AF65-F5344CB8AC3E}">
        <p14:creationId xmlns:p14="http://schemas.microsoft.com/office/powerpoint/2010/main" val="122137756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 joint - alt 2">
    <p:spTree>
      <p:nvGrpSpPr>
        <p:cNvPr id="1" name=""/>
        <p:cNvGrpSpPr/>
        <p:nvPr/>
      </p:nvGrpSpPr>
      <p:grpSpPr>
        <a:xfrm>
          <a:off x="0" y="0"/>
          <a:ext cx="0" cy="0"/>
          <a:chOff x="0" y="0"/>
          <a:chExt cx="0" cy="0"/>
        </a:xfrm>
      </p:grpSpPr>
      <p:pic>
        <p:nvPicPr>
          <p:cNvPr id="14" name="_DSC1517.jpg" descr="/Users/mac1/Desktop/_DSC1517.jpg"/>
          <p:cNvPicPr>
            <a:picLocks noChangeAspect="1"/>
          </p:cNvPicPr>
          <p:nvPr/>
        </p:nvPicPr>
        <p:blipFill rotWithShape="1">
          <a:blip r:embed="rId2" r:link="rId3">
            <a:extLst>
              <a:ext uri="{28A0092B-C50C-407E-A947-70E740481C1C}">
                <a14:useLocalDpi xmlns:a14="http://schemas.microsoft.com/office/drawing/2010/main" val="0"/>
              </a:ext>
            </a:extLst>
          </a:blip>
          <a:srcRect l="18489" t="487" r="1" b="25310"/>
          <a:stretch>
            <a:fillRect/>
          </a:stretch>
        </p:blipFill>
        <p:spPr>
          <a:xfrm>
            <a:off x="0" y="1"/>
            <a:ext cx="12192000" cy="5554979"/>
          </a:xfrm>
          <a:prstGeom prst="rect">
            <a:avLst/>
          </a:prstGeom>
        </p:spPr>
      </p:pic>
      <p:sp>
        <p:nvSpPr>
          <p:cNvPr id="16" name="Rectangle 15"/>
          <p:cNvSpPr/>
          <p:nvPr/>
        </p:nvSpPr>
        <p:spPr>
          <a:xfrm>
            <a:off x="0" y="0"/>
            <a:ext cx="12192000" cy="3397250"/>
          </a:xfrm>
          <a:prstGeom prst="rect">
            <a:avLst/>
          </a:prstGeom>
          <a:gradFill flip="none" rotWithShape="1">
            <a:gsLst>
              <a:gs pos="0">
                <a:schemeClr val="tx1">
                  <a:alpha val="50000"/>
                </a:schemeClr>
              </a:gs>
              <a:gs pos="100000">
                <a:srgbClr val="FFFFFF">
                  <a:alpha val="0"/>
                </a:srgb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2" name="Title 1"/>
          <p:cNvSpPr>
            <a:spLocks noGrp="1"/>
          </p:cNvSpPr>
          <p:nvPr>
            <p:ph type="ctrTitle" hasCustomPrompt="1"/>
          </p:nvPr>
        </p:nvSpPr>
        <p:spPr>
          <a:xfrm>
            <a:off x="480000" y="180001"/>
            <a:ext cx="11232000" cy="1080000"/>
          </a:xfrm>
        </p:spPr>
        <p:txBody>
          <a:bodyPr anchor="t" anchorCtr="0">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1440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11" name="Picture Placeholder 10"/>
          <p:cNvSpPr>
            <a:spLocks noGrp="1"/>
          </p:cNvSpPr>
          <p:nvPr>
            <p:ph type="pic" sz="quarter" idx="10"/>
          </p:nvPr>
        </p:nvSpPr>
        <p:spPr>
          <a:xfrm>
            <a:off x="480483" y="5726296"/>
            <a:ext cx="9005759" cy="951707"/>
          </a:xfrm>
        </p:spPr>
        <p:txBody>
          <a:bodyPr/>
          <a:lstStyle/>
          <a:p>
            <a:r>
              <a:rPr lang="en-US"/>
              <a:t>Click icon to add picture</a:t>
            </a:r>
            <a:endParaRPr lang="en-US" dirty="0"/>
          </a:p>
        </p:txBody>
      </p:sp>
      <p:pic>
        <p:nvPicPr>
          <p:cNvPr id="10"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9912000" y="5555716"/>
            <a:ext cx="2280000" cy="1302285"/>
          </a:xfrm>
          <a:prstGeom prst="rect">
            <a:avLst/>
          </a:prstGeom>
        </p:spPr>
      </p:pic>
    </p:spTree>
    <p:extLst>
      <p:ext uri="{BB962C8B-B14F-4D97-AF65-F5344CB8AC3E}">
        <p14:creationId xmlns:p14="http://schemas.microsoft.com/office/powerpoint/2010/main" val="120712626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 alt 3">
    <p:spTree>
      <p:nvGrpSpPr>
        <p:cNvPr id="1" name=""/>
        <p:cNvGrpSpPr/>
        <p:nvPr/>
      </p:nvGrpSpPr>
      <p:grpSpPr>
        <a:xfrm>
          <a:off x="0" y="0"/>
          <a:ext cx="0" cy="0"/>
          <a:chOff x="0" y="0"/>
          <a:chExt cx="0" cy="0"/>
        </a:xfrm>
      </p:grpSpPr>
      <p:pic>
        <p:nvPicPr>
          <p:cNvPr id="9" name="_DSC1517.jpg"/>
          <p:cNvPicPr>
            <a:picLocks noChangeAspect="1"/>
          </p:cNvPicPr>
          <p:nvPr/>
        </p:nvPicPr>
        <p:blipFill rotWithShape="1">
          <a:blip r:embed="rId2" r:link="rId3">
            <a:extLst>
              <a:ext uri="{28A0092B-C50C-407E-A947-70E740481C1C}">
                <a14:useLocalDpi xmlns:a14="http://schemas.microsoft.com/office/drawing/2010/main" val="0"/>
              </a:ext>
            </a:extLst>
          </a:blip>
          <a:srcRect l="11345" r="4990" b="5970"/>
          <a:stretch/>
        </p:blipFill>
        <p:spPr>
          <a:xfrm>
            <a:off x="0" y="0"/>
            <a:ext cx="12192000" cy="6858000"/>
          </a:xfrm>
          <a:prstGeom prst="rect">
            <a:avLst/>
          </a:prstGeom>
        </p:spPr>
      </p:pic>
      <p:sp>
        <p:nvSpPr>
          <p:cNvPr id="13" name="Rectangle 12"/>
          <p:cNvSpPr/>
          <p:nvPr/>
        </p:nvSpPr>
        <p:spPr>
          <a:xfrm>
            <a:off x="0" y="3460750"/>
            <a:ext cx="12192000" cy="3397250"/>
          </a:xfrm>
          <a:prstGeom prst="rect">
            <a:avLst/>
          </a:prstGeom>
          <a:gradFill flip="none" rotWithShape="1">
            <a:gsLst>
              <a:gs pos="0">
                <a:schemeClr val="tx1">
                  <a:alpha val="80000"/>
                </a:schemeClr>
              </a:gs>
              <a:gs pos="100000">
                <a:srgbClr val="FFFFFF">
                  <a:alpha val="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10800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grpSp>
        <p:nvGrpSpPr>
          <p:cNvPr id="12" name="Group 11"/>
          <p:cNvGrpSpPr>
            <a:grpSpLocks noChangeAspect="1"/>
          </p:cNvGrpSpPr>
          <p:nvPr/>
        </p:nvGrpSpPr>
        <p:grpSpPr>
          <a:xfrm>
            <a:off x="9912000" y="1"/>
            <a:ext cx="2280000" cy="1303021"/>
            <a:chOff x="7949775" y="1"/>
            <a:chExt cx="1194225" cy="910000"/>
          </a:xfrm>
        </p:grpSpPr>
        <p:sp>
          <p:nvSpPr>
            <p:cNvPr id="14" name="Rectangle 13"/>
            <p:cNvSpPr/>
            <p:nvPr/>
          </p:nvSpPr>
          <p:spPr>
            <a:xfrm>
              <a:off x="7949775" y="1"/>
              <a:ext cx="1194225" cy="91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5"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7949775" y="258"/>
              <a:ext cx="1194225" cy="909486"/>
            </a:xfrm>
            <a:prstGeom prst="rect">
              <a:avLst/>
            </a:prstGeom>
          </p:spPr>
        </p:pic>
      </p:grpSp>
    </p:spTree>
    <p:extLst>
      <p:ext uri="{BB962C8B-B14F-4D97-AF65-F5344CB8AC3E}">
        <p14:creationId xmlns:p14="http://schemas.microsoft.com/office/powerpoint/2010/main" val="58757266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 joint - alt 3">
    <p:spTree>
      <p:nvGrpSpPr>
        <p:cNvPr id="1" name=""/>
        <p:cNvGrpSpPr/>
        <p:nvPr/>
      </p:nvGrpSpPr>
      <p:grpSpPr>
        <a:xfrm>
          <a:off x="0" y="0"/>
          <a:ext cx="0" cy="0"/>
          <a:chOff x="0" y="0"/>
          <a:chExt cx="0" cy="0"/>
        </a:xfrm>
      </p:grpSpPr>
      <p:pic>
        <p:nvPicPr>
          <p:cNvPr id="13" name="_DSC1517.jpg"/>
          <p:cNvPicPr>
            <a:picLocks noChangeAspect="1"/>
          </p:cNvPicPr>
          <p:nvPr/>
        </p:nvPicPr>
        <p:blipFill rotWithShape="1">
          <a:blip r:embed="rId2" r:link="rId3">
            <a:extLst>
              <a:ext uri="{28A0092B-C50C-407E-A947-70E740481C1C}">
                <a14:useLocalDpi xmlns:a14="http://schemas.microsoft.com/office/drawing/2010/main" val="0"/>
              </a:ext>
            </a:extLst>
          </a:blip>
          <a:srcRect l="11345" r="4990" b="23836"/>
          <a:stretch>
            <a:fillRect/>
          </a:stretch>
        </p:blipFill>
        <p:spPr>
          <a:xfrm>
            <a:off x="0" y="1"/>
            <a:ext cx="12192000" cy="5554979"/>
          </a:xfrm>
          <a:prstGeom prst="rect">
            <a:avLst/>
          </a:prstGeom>
        </p:spPr>
      </p:pic>
      <p:sp>
        <p:nvSpPr>
          <p:cNvPr id="16" name="Rectangle 15"/>
          <p:cNvSpPr/>
          <p:nvPr/>
        </p:nvSpPr>
        <p:spPr>
          <a:xfrm>
            <a:off x="0" y="0"/>
            <a:ext cx="12192000" cy="3397250"/>
          </a:xfrm>
          <a:prstGeom prst="rect">
            <a:avLst/>
          </a:prstGeom>
          <a:gradFill flip="none" rotWithShape="1">
            <a:gsLst>
              <a:gs pos="0">
                <a:schemeClr val="tx1">
                  <a:alpha val="50000"/>
                </a:schemeClr>
              </a:gs>
              <a:gs pos="100000">
                <a:srgbClr val="FFFFFF">
                  <a:alpha val="0"/>
                </a:srgb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2" name="Title 1"/>
          <p:cNvSpPr>
            <a:spLocks noGrp="1"/>
          </p:cNvSpPr>
          <p:nvPr>
            <p:ph type="ctrTitle" hasCustomPrompt="1"/>
          </p:nvPr>
        </p:nvSpPr>
        <p:spPr>
          <a:xfrm>
            <a:off x="480000" y="180001"/>
            <a:ext cx="11232000" cy="1080000"/>
          </a:xfrm>
        </p:spPr>
        <p:txBody>
          <a:bodyPr anchor="b" anchorCtr="0">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1440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11" name="Picture Placeholder 10"/>
          <p:cNvSpPr>
            <a:spLocks noGrp="1"/>
          </p:cNvSpPr>
          <p:nvPr>
            <p:ph type="pic" sz="quarter" idx="10"/>
          </p:nvPr>
        </p:nvSpPr>
        <p:spPr>
          <a:xfrm>
            <a:off x="480484" y="5733722"/>
            <a:ext cx="8995856" cy="944280"/>
          </a:xfrm>
        </p:spPr>
        <p:txBody>
          <a:bodyPr/>
          <a:lstStyle/>
          <a:p>
            <a:r>
              <a:rPr lang="en-US"/>
              <a:t>Click icon to add picture</a:t>
            </a:r>
            <a:endParaRPr lang="en-US" dirty="0"/>
          </a:p>
        </p:txBody>
      </p:sp>
      <p:pic>
        <p:nvPicPr>
          <p:cNvPr id="10" name="KCL-LOGO-UK-1.png"/>
          <p:cNvPicPr>
            <a:picLocks noChangeAspect="1"/>
          </p:cNvPicPr>
          <p:nvPr/>
        </p:nvPicPr>
        <p:blipFill>
          <a:blip r:embed="rId4" r:link="rId5" cstate="print">
            <a:extLst>
              <a:ext uri="{28A0092B-C50C-407E-A947-70E740481C1C}">
                <a14:useLocalDpi xmlns:a14="http://schemas.microsoft.com/office/drawing/2010/main" val="0"/>
              </a:ext>
            </a:extLst>
          </a:blip>
          <a:stretch>
            <a:fillRect/>
          </a:stretch>
        </p:blipFill>
        <p:spPr>
          <a:xfrm>
            <a:off x="9912000" y="5555716"/>
            <a:ext cx="2280000" cy="1302285"/>
          </a:xfrm>
          <a:prstGeom prst="rect">
            <a:avLst/>
          </a:prstGeom>
        </p:spPr>
      </p:pic>
    </p:spTree>
    <p:extLst>
      <p:ext uri="{BB962C8B-B14F-4D97-AF65-F5344CB8AC3E}">
        <p14:creationId xmlns:p14="http://schemas.microsoft.com/office/powerpoint/2010/main" val="81888600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vider - orang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10800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160031595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vider - lime green">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0000" y="4689281"/>
            <a:ext cx="11232000" cy="728721"/>
          </a:xfrm>
        </p:spPr>
        <p:txBody>
          <a:bodyPr>
            <a:normAutofit/>
          </a:bodyPr>
          <a:lstStyle>
            <a:lvl1pPr>
              <a:defRPr sz="4500">
                <a:solidFill>
                  <a:srgbClr val="FFFFFF"/>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80000" y="5598000"/>
            <a:ext cx="11232000" cy="891700"/>
          </a:xfrm>
        </p:spPr>
        <p:txBody>
          <a:bodyPr/>
          <a:lstStyle>
            <a:lvl1pPr marL="0" indent="0" algn="l">
              <a:buNone/>
              <a:defRPr>
                <a:solidFill>
                  <a:srgbClr val="FFFFF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168185437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0000" y="180000"/>
            <a:ext cx="11232000" cy="720000"/>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480000" y="1089220"/>
            <a:ext cx="11232000" cy="48564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80000" y="6498000"/>
            <a:ext cx="960000" cy="360000"/>
          </a:xfrm>
          <a:prstGeom prst="rect">
            <a:avLst/>
          </a:prstGeom>
        </p:spPr>
        <p:txBody>
          <a:bodyPr vert="horz" lIns="0" tIns="0" rIns="0" bIns="0" rtlCol="0" anchor="t" anchorCtr="0"/>
          <a:lstStyle>
            <a:lvl1pPr algn="l">
              <a:defRPr sz="1000">
                <a:solidFill>
                  <a:schemeClr val="tx2"/>
                </a:solidFill>
                <a:latin typeface="Georgia"/>
                <a:cs typeface="Georgia"/>
              </a:defRPr>
            </a:lvl1pPr>
          </a:lstStyle>
          <a:p>
            <a:fld id="{84E0BD15-AC1C-4F54-A2DD-DE72706E0B36}" type="datetimeFigureOut">
              <a:rPr lang="en-GB" smtClean="0"/>
              <a:t>24/08/2019</a:t>
            </a:fld>
            <a:endParaRPr lang="en-GB"/>
          </a:p>
        </p:txBody>
      </p:sp>
      <p:sp>
        <p:nvSpPr>
          <p:cNvPr id="5" name="Footer Placeholder 4"/>
          <p:cNvSpPr>
            <a:spLocks noGrp="1"/>
          </p:cNvSpPr>
          <p:nvPr>
            <p:ph type="ftr" sz="quarter" idx="3"/>
          </p:nvPr>
        </p:nvSpPr>
        <p:spPr>
          <a:xfrm>
            <a:off x="1440000" y="6498000"/>
            <a:ext cx="9312000" cy="360000"/>
          </a:xfrm>
          <a:prstGeom prst="rect">
            <a:avLst/>
          </a:prstGeom>
        </p:spPr>
        <p:txBody>
          <a:bodyPr vert="horz" lIns="0" tIns="0" rIns="0" bIns="0" rtlCol="0" anchor="t" anchorCtr="0"/>
          <a:lstStyle>
            <a:lvl1pPr algn="l">
              <a:defRPr sz="1000">
                <a:solidFill>
                  <a:schemeClr val="tx2"/>
                </a:solidFill>
                <a:latin typeface="Georgia"/>
                <a:cs typeface="Georgia"/>
              </a:defRPr>
            </a:lvl1pPr>
          </a:lstStyle>
          <a:p>
            <a:endParaRPr lang="en-GB"/>
          </a:p>
        </p:txBody>
      </p:sp>
      <p:sp>
        <p:nvSpPr>
          <p:cNvPr id="6" name="Slide Number Placeholder 5"/>
          <p:cNvSpPr>
            <a:spLocks noGrp="1"/>
          </p:cNvSpPr>
          <p:nvPr>
            <p:ph type="sldNum" sz="quarter" idx="4"/>
          </p:nvPr>
        </p:nvSpPr>
        <p:spPr>
          <a:xfrm>
            <a:off x="10752000" y="6498000"/>
            <a:ext cx="960000" cy="360000"/>
          </a:xfrm>
          <a:prstGeom prst="rect">
            <a:avLst/>
          </a:prstGeom>
        </p:spPr>
        <p:txBody>
          <a:bodyPr vert="horz" lIns="91440" tIns="0" rIns="0" bIns="0" rtlCol="0" anchor="t" anchorCtr="0"/>
          <a:lstStyle>
            <a:lvl1pPr algn="r">
              <a:defRPr sz="1000">
                <a:solidFill>
                  <a:schemeClr val="tx2"/>
                </a:solidFill>
                <a:latin typeface="Georgia"/>
                <a:cs typeface="Georgia"/>
              </a:defRPr>
            </a:lvl1pPr>
          </a:lstStyle>
          <a:p>
            <a:fld id="{F58ABD0E-6B3E-4F65-818A-A645B8193E44}" type="slidenum">
              <a:rPr lang="en-GB" smtClean="0"/>
              <a:t>‹#›</a:t>
            </a:fld>
            <a:endParaRPr lang="en-GB"/>
          </a:p>
        </p:txBody>
      </p:sp>
    </p:spTree>
    <p:extLst>
      <p:ext uri="{BB962C8B-B14F-4D97-AF65-F5344CB8AC3E}">
        <p14:creationId xmlns:p14="http://schemas.microsoft.com/office/powerpoint/2010/main" val="19300249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Lst>
  <p:transition>
    <p:fade/>
  </p:transition>
  <p:txStyles>
    <p:titleStyle>
      <a:lvl1pPr algn="l" defTabSz="457200" rtl="0" eaLnBrk="1" latinLnBrk="0" hangingPunct="1">
        <a:spcBef>
          <a:spcPct val="0"/>
        </a:spcBef>
        <a:buNone/>
        <a:defRPr sz="3200" kern="1200">
          <a:solidFill>
            <a:srgbClr val="0A2D50"/>
          </a:solidFill>
          <a:latin typeface="Impact"/>
          <a:ea typeface="+mj-ea"/>
          <a:cs typeface="Impact"/>
        </a:defRPr>
      </a:lvl1pPr>
    </p:titleStyle>
    <p:bodyStyle>
      <a:lvl1pPr marL="269875" indent="-269875" algn="l" defTabSz="457200" rtl="0" eaLnBrk="1" latinLnBrk="0" hangingPunct="1">
        <a:lnSpc>
          <a:spcPct val="120000"/>
        </a:lnSpc>
        <a:spcBef>
          <a:spcPts val="0"/>
        </a:spcBef>
        <a:buClr>
          <a:srgbClr val="0A2D50"/>
        </a:buClr>
        <a:buFont typeface="Arial"/>
        <a:buChar char="•"/>
        <a:defRPr sz="2000" kern="1200">
          <a:solidFill>
            <a:schemeClr val="tx1"/>
          </a:solidFill>
          <a:latin typeface="Georgia"/>
          <a:ea typeface="+mn-ea"/>
          <a:cs typeface="Georgia"/>
        </a:defRPr>
      </a:lvl1pPr>
      <a:lvl2pPr marL="539750" indent="-269875" algn="l" defTabSz="457200" rtl="0" eaLnBrk="1" latinLnBrk="0" hangingPunct="1">
        <a:lnSpc>
          <a:spcPct val="120000"/>
        </a:lnSpc>
        <a:spcBef>
          <a:spcPts val="0"/>
        </a:spcBef>
        <a:buClr>
          <a:srgbClr val="0A2D50"/>
        </a:buClr>
        <a:buFont typeface="Arial"/>
        <a:buChar char="•"/>
        <a:defRPr sz="2000" kern="1200">
          <a:solidFill>
            <a:schemeClr val="tx1"/>
          </a:solidFill>
          <a:latin typeface="Georgia"/>
          <a:ea typeface="+mn-ea"/>
          <a:cs typeface="Georgia"/>
        </a:defRPr>
      </a:lvl2pPr>
      <a:lvl3pPr marL="809625" indent="-269875" algn="l" defTabSz="457200" rtl="0" eaLnBrk="1" latinLnBrk="0" hangingPunct="1">
        <a:lnSpc>
          <a:spcPct val="120000"/>
        </a:lnSpc>
        <a:spcBef>
          <a:spcPts val="0"/>
        </a:spcBef>
        <a:buClr>
          <a:srgbClr val="0A2D50"/>
        </a:buClr>
        <a:buFont typeface="Arial"/>
        <a:buChar char="•"/>
        <a:defRPr sz="2000" kern="1200">
          <a:solidFill>
            <a:schemeClr val="tx1"/>
          </a:solidFill>
          <a:latin typeface="Georgia"/>
          <a:ea typeface="+mn-ea"/>
          <a:cs typeface="Georgia"/>
        </a:defRPr>
      </a:lvl3pPr>
      <a:lvl4pPr marL="1079500" indent="-269875" algn="l" defTabSz="457200" rtl="0" eaLnBrk="1" latinLnBrk="0" hangingPunct="1">
        <a:lnSpc>
          <a:spcPct val="120000"/>
        </a:lnSpc>
        <a:spcBef>
          <a:spcPts val="0"/>
        </a:spcBef>
        <a:buClr>
          <a:srgbClr val="0A2D50"/>
        </a:buClr>
        <a:buFont typeface="Arial"/>
        <a:buChar char="•"/>
        <a:defRPr sz="2000" kern="1200">
          <a:solidFill>
            <a:schemeClr val="tx1"/>
          </a:solidFill>
          <a:latin typeface="Georgia"/>
          <a:ea typeface="+mn-ea"/>
          <a:cs typeface="Georgia"/>
        </a:defRPr>
      </a:lvl4pPr>
      <a:lvl5pPr marL="1341438" indent="-261938" algn="l" defTabSz="457200" rtl="0" eaLnBrk="1" latinLnBrk="0" hangingPunct="1">
        <a:lnSpc>
          <a:spcPct val="120000"/>
        </a:lnSpc>
        <a:spcBef>
          <a:spcPts val="0"/>
        </a:spcBef>
        <a:buClr>
          <a:srgbClr val="0A2D50"/>
        </a:buClr>
        <a:buFont typeface="Arial"/>
        <a:buChar char="•"/>
        <a:defRPr sz="2000" kern="1200">
          <a:solidFill>
            <a:schemeClr val="tx1"/>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avlos.avlamis@kcl.ac.uk)"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10.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11.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1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9.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Homer, </a:t>
            </a:r>
            <a:r>
              <a:rPr lang="en-GB" i="1" dirty="0"/>
              <a:t>Iliad</a:t>
            </a:r>
            <a:r>
              <a:rPr lang="en-GB" dirty="0"/>
              <a:t> : Plot and ‘digressions’</a:t>
            </a:r>
          </a:p>
        </p:txBody>
      </p:sp>
      <p:sp>
        <p:nvSpPr>
          <p:cNvPr id="5" name="Subtitle 4"/>
          <p:cNvSpPr>
            <a:spLocks noGrp="1"/>
          </p:cNvSpPr>
          <p:nvPr>
            <p:ph type="subTitle" idx="1"/>
          </p:nvPr>
        </p:nvSpPr>
        <p:spPr/>
        <p:txBody>
          <a:bodyPr/>
          <a:lstStyle/>
          <a:p>
            <a:r>
              <a:rPr lang="en-GB" dirty="0"/>
              <a:t>Pavlos Avlamis </a:t>
            </a:r>
            <a:r>
              <a:rPr lang="en-GB" dirty="0">
                <a:solidFill>
                  <a:schemeClr val="accent1"/>
                </a:solidFill>
              </a:rPr>
              <a:t>(</a:t>
            </a:r>
            <a:r>
              <a:rPr lang="en-GB" dirty="0">
                <a:solidFill>
                  <a:schemeClr val="accent1"/>
                </a:solidFill>
                <a:hlinkClick r:id="rId2"/>
              </a:rPr>
              <a:t>pavlos.avlamis@kcl.ac.uk)</a:t>
            </a:r>
            <a:endParaRPr lang="en-GB" dirty="0">
              <a:solidFill>
                <a:schemeClr val="accent1"/>
              </a:solidFill>
            </a:endParaRPr>
          </a:p>
          <a:p>
            <a:r>
              <a:rPr lang="en-GB" dirty="0"/>
              <a:t>Lecturer in Ancient Greek Language &amp; Literature</a:t>
            </a:r>
          </a:p>
        </p:txBody>
      </p:sp>
    </p:spTree>
    <p:extLst>
      <p:ext uri="{BB962C8B-B14F-4D97-AF65-F5344CB8AC3E}">
        <p14:creationId xmlns:p14="http://schemas.microsoft.com/office/powerpoint/2010/main" val="39660809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Failed embassy to Achilles: book 9</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524" y="900000"/>
            <a:ext cx="5592580" cy="5592580"/>
          </a:xfrm>
          <a:prstGeom prst="rect">
            <a:avLst/>
          </a:prstGeom>
        </p:spPr>
      </p:pic>
    </p:spTree>
    <p:extLst>
      <p:ext uri="{BB962C8B-B14F-4D97-AF65-F5344CB8AC3E}">
        <p14:creationId xmlns:p14="http://schemas.microsoft.com/office/powerpoint/2010/main" val="137229547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Death of Patroclus: book 16</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00" y="847259"/>
            <a:ext cx="5426125" cy="5426125"/>
          </a:xfrm>
          <a:prstGeom prst="rect">
            <a:avLst/>
          </a:prstGeom>
        </p:spPr>
      </p:pic>
    </p:spTree>
    <p:extLst>
      <p:ext uri="{BB962C8B-B14F-4D97-AF65-F5344CB8AC3E}">
        <p14:creationId xmlns:p14="http://schemas.microsoft.com/office/powerpoint/2010/main" val="67420936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Achilles kills Hector: book 22</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00" y="900000"/>
            <a:ext cx="5546361" cy="5546361"/>
          </a:xfrm>
          <a:prstGeom prst="rect">
            <a:avLst/>
          </a:prstGeom>
        </p:spPr>
      </p:pic>
    </p:spTree>
    <p:extLst>
      <p:ext uri="{BB962C8B-B14F-4D97-AF65-F5344CB8AC3E}">
        <p14:creationId xmlns:p14="http://schemas.microsoft.com/office/powerpoint/2010/main" val="188565520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Achilles kills Trojan captives: book 23</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38" y="900000"/>
            <a:ext cx="5772462" cy="5772462"/>
          </a:xfrm>
          <a:prstGeom prst="rect">
            <a:avLst/>
          </a:prstGeom>
        </p:spPr>
      </p:pic>
    </p:spTree>
    <p:extLst>
      <p:ext uri="{BB962C8B-B14F-4D97-AF65-F5344CB8AC3E}">
        <p14:creationId xmlns:p14="http://schemas.microsoft.com/office/powerpoint/2010/main" val="161629483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Achilles drags Hector’s body: book 24</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00" y="900000"/>
            <a:ext cx="5742482" cy="5742482"/>
          </a:xfrm>
          <a:prstGeom prst="rect">
            <a:avLst/>
          </a:prstGeom>
        </p:spPr>
      </p:pic>
    </p:spTree>
    <p:extLst>
      <p:ext uri="{BB962C8B-B14F-4D97-AF65-F5344CB8AC3E}">
        <p14:creationId xmlns:p14="http://schemas.microsoft.com/office/powerpoint/2010/main" val="130702793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Achilles and Priam: book 24</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00" y="900000"/>
            <a:ext cx="5757472" cy="5757472"/>
          </a:xfrm>
          <a:prstGeom prst="rect">
            <a:avLst/>
          </a:prstGeom>
        </p:spPr>
      </p:pic>
    </p:spTree>
    <p:extLst>
      <p:ext uri="{BB962C8B-B14F-4D97-AF65-F5344CB8AC3E}">
        <p14:creationId xmlns:p14="http://schemas.microsoft.com/office/powerpoint/2010/main" val="152921089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Speeches and illustrative moral stories</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Mythological stories or other stories of the past that are spoken by one character to another as an implicit form of instruction or exhortation. </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Their implicit nature also invites the audience to think about the links between the moral story and the wider plot of the </a:t>
            </a:r>
            <a:r>
              <a:rPr lang="en-GB" i="1" dirty="0">
                <a:latin typeface="Arial" charset="0"/>
                <a:ea typeface="Arial" charset="0"/>
                <a:cs typeface="Arial" charset="0"/>
              </a:rPr>
              <a:t>Iliad</a:t>
            </a:r>
            <a:r>
              <a:rPr lang="en-GB" dirty="0">
                <a:latin typeface="Arial" charset="0"/>
                <a:ea typeface="Arial" charset="0"/>
                <a:cs typeface="Arial" charset="0"/>
              </a:rPr>
              <a:t>: see esp. Phoenix’s speech in book 9 and the story of </a:t>
            </a:r>
            <a:r>
              <a:rPr lang="en-GB" dirty="0" err="1">
                <a:latin typeface="Arial" charset="0"/>
                <a:ea typeface="Arial" charset="0"/>
                <a:cs typeface="Arial" charset="0"/>
              </a:rPr>
              <a:t>Meleager</a:t>
            </a:r>
            <a:r>
              <a:rPr lang="en-GB" dirty="0">
                <a:latin typeface="Arial" charset="0"/>
                <a:ea typeface="Arial" charset="0"/>
                <a:cs typeface="Arial" charset="0"/>
              </a:rPr>
              <a:t>, a mythical hero who withdraws from battle out of anger and does not accept compensation until it is too late</a:t>
            </a:r>
          </a:p>
        </p:txBody>
      </p:sp>
    </p:spTree>
    <p:extLst>
      <p:ext uri="{BB962C8B-B14F-4D97-AF65-F5344CB8AC3E}">
        <p14:creationId xmlns:p14="http://schemas.microsoft.com/office/powerpoint/2010/main" val="207401872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Similes</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p:txBody>
      </p:sp>
      <p:sp>
        <p:nvSpPr>
          <p:cNvPr id="2" name="TextBox 1"/>
          <p:cNvSpPr txBox="1"/>
          <p:nvPr/>
        </p:nvSpPr>
        <p:spPr>
          <a:xfrm>
            <a:off x="599608" y="1723869"/>
            <a:ext cx="11112392" cy="2831544"/>
          </a:xfrm>
          <a:prstGeom prst="rect">
            <a:avLst/>
          </a:prstGeom>
          <a:noFill/>
        </p:spPr>
        <p:txBody>
          <a:bodyPr wrap="square" rtlCol="0">
            <a:spAutoFit/>
          </a:bodyPr>
          <a:lstStyle/>
          <a:p>
            <a:r>
              <a:rPr lang="en-US" sz="2000" dirty="0">
                <a:latin typeface="Arial" charset="0"/>
                <a:ea typeface="Arial" charset="0"/>
                <a:cs typeface="Arial" charset="0"/>
              </a:rPr>
              <a:t>There are short similes in the poems (‘like a god’) but there are also much longer, sustained similes that are characteristic of Homeric epic. These similes move beyond the world of the </a:t>
            </a:r>
            <a:r>
              <a:rPr lang="en-US" sz="2000" i="1" dirty="0">
                <a:latin typeface="Arial" charset="0"/>
                <a:ea typeface="Arial" charset="0"/>
                <a:cs typeface="Arial" charset="0"/>
              </a:rPr>
              <a:t>Iliad. </a:t>
            </a:r>
          </a:p>
          <a:p>
            <a:endParaRPr lang="en-US" sz="2000" i="1" dirty="0">
              <a:latin typeface="Arial" charset="0"/>
              <a:ea typeface="Arial" charset="0"/>
              <a:cs typeface="Arial" charset="0"/>
            </a:endParaRPr>
          </a:p>
          <a:p>
            <a:r>
              <a:rPr lang="en-US" sz="2000" b="1" dirty="0">
                <a:latin typeface="Arial" charset="0"/>
                <a:ea typeface="Arial" charset="0"/>
                <a:cs typeface="Arial" charset="0"/>
              </a:rPr>
              <a:t>Natural world </a:t>
            </a:r>
            <a:r>
              <a:rPr lang="en-US" sz="2000" dirty="0">
                <a:latin typeface="Arial" charset="0"/>
                <a:ea typeface="Arial" charset="0"/>
                <a:cs typeface="Arial" charset="0"/>
              </a:rPr>
              <a:t>(22.139-144:</a:t>
            </a:r>
          </a:p>
          <a:p>
            <a:r>
              <a:rPr lang="en-US" sz="2000" dirty="0">
                <a:latin typeface="Arial" charset="0"/>
                <a:ea typeface="Arial" charset="0"/>
                <a:cs typeface="Arial" charset="0"/>
              </a:rPr>
              <a:t>As a falcon in the mountains, swiftest of winged things, swoops easily after a fluttering dove: she flees before him, and he close at hand darts again and again at her with shrill cries, and his heart commands him to seize her; so Achilles in his eagerness sped straight on, and Hector fled in terror beneath the wall of the Trojans, and plied his limbs swiftly. </a:t>
            </a:r>
          </a:p>
          <a:p>
            <a:endParaRPr lang="en-US" dirty="0">
              <a:latin typeface="Arial" charset="0"/>
              <a:ea typeface="Arial" charset="0"/>
              <a:cs typeface="Arial" charset="0"/>
            </a:endParaRPr>
          </a:p>
        </p:txBody>
      </p:sp>
    </p:spTree>
    <p:extLst>
      <p:ext uri="{BB962C8B-B14F-4D97-AF65-F5344CB8AC3E}">
        <p14:creationId xmlns:p14="http://schemas.microsoft.com/office/powerpoint/2010/main" val="198811157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Similes</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p:txBody>
      </p:sp>
      <p:sp>
        <p:nvSpPr>
          <p:cNvPr id="2" name="TextBox 1"/>
          <p:cNvSpPr txBox="1"/>
          <p:nvPr/>
        </p:nvSpPr>
        <p:spPr>
          <a:xfrm>
            <a:off x="599608" y="1723869"/>
            <a:ext cx="11112392" cy="4062651"/>
          </a:xfrm>
          <a:prstGeom prst="rect">
            <a:avLst/>
          </a:prstGeom>
          <a:noFill/>
        </p:spPr>
        <p:txBody>
          <a:bodyPr wrap="square" rtlCol="0">
            <a:spAutoFit/>
          </a:bodyPr>
          <a:lstStyle/>
          <a:p>
            <a:r>
              <a:rPr lang="en-US" sz="2000" dirty="0">
                <a:latin typeface="Arial" charset="0"/>
                <a:ea typeface="Arial" charset="0"/>
                <a:cs typeface="Arial" charset="0"/>
              </a:rPr>
              <a:t>There are short similes in the poems (‘like a god’) but there are also much longer, sustained similes that are characteristic of Homeric epic. These similes move beyond the world of the </a:t>
            </a:r>
            <a:r>
              <a:rPr lang="en-US" sz="2000" i="1" dirty="0">
                <a:latin typeface="Arial" charset="0"/>
                <a:ea typeface="Arial" charset="0"/>
                <a:cs typeface="Arial" charset="0"/>
              </a:rPr>
              <a:t>Iliad. </a:t>
            </a:r>
          </a:p>
          <a:p>
            <a:endParaRPr lang="en-US" sz="2000" dirty="0">
              <a:latin typeface="Arial" charset="0"/>
              <a:ea typeface="Arial" charset="0"/>
              <a:cs typeface="Arial" charset="0"/>
            </a:endParaRPr>
          </a:p>
          <a:p>
            <a:r>
              <a:rPr lang="en-US" sz="2000" dirty="0">
                <a:latin typeface="Arial" charset="0"/>
                <a:ea typeface="Arial" charset="0"/>
                <a:cs typeface="Arial" charset="0"/>
              </a:rPr>
              <a:t>A </a:t>
            </a:r>
            <a:r>
              <a:rPr lang="en-US" sz="2000" b="1" dirty="0">
                <a:latin typeface="Arial" charset="0"/>
                <a:ea typeface="Arial" charset="0"/>
                <a:cs typeface="Arial" charset="0"/>
              </a:rPr>
              <a:t>human world that is taken out of the present of archaic Greeks</a:t>
            </a:r>
            <a:r>
              <a:rPr lang="en-US" sz="2000" dirty="0">
                <a:latin typeface="Arial" charset="0"/>
                <a:ea typeface="Arial" charset="0"/>
                <a:cs typeface="Arial" charset="0"/>
              </a:rPr>
              <a:t>, not the mythical world of the </a:t>
            </a:r>
            <a:r>
              <a:rPr lang="en-US" sz="2000" i="1" dirty="0">
                <a:latin typeface="Arial" charset="0"/>
                <a:ea typeface="Arial" charset="0"/>
                <a:cs typeface="Arial" charset="0"/>
              </a:rPr>
              <a:t>Iliad</a:t>
            </a:r>
            <a:r>
              <a:rPr lang="en-US" sz="2000" dirty="0">
                <a:latin typeface="Arial" charset="0"/>
                <a:ea typeface="Arial" charset="0"/>
                <a:cs typeface="Arial" charset="0"/>
              </a:rPr>
              <a:t> (24.479-484):</a:t>
            </a:r>
          </a:p>
          <a:p>
            <a:endParaRPr lang="en-US" sz="2000" dirty="0">
              <a:latin typeface="Arial" charset="0"/>
              <a:ea typeface="Arial" charset="0"/>
              <a:cs typeface="Arial" charset="0"/>
            </a:endParaRPr>
          </a:p>
          <a:p>
            <a:r>
              <a:rPr lang="en-US" sz="2000" dirty="0">
                <a:latin typeface="Arial" charset="0"/>
                <a:ea typeface="Arial" charset="0"/>
                <a:cs typeface="Arial" charset="0"/>
              </a:rPr>
              <a:t>Priam entered in and, coming up to Achilles, clasped his knees in his hands, and kissed his hands, the terrible, man-slaying hands that had slain his many sons. And as when overpowering blindness of heart comes on a man, who in his own country slays another and escapes to a land of strangers, to the house of some man of substance, and amazement comes on those who look on him, so was Achilles struck with wonder at sight of godlike Priam, and struck with wonder were the others likewise, and they glanced at one another.</a:t>
            </a:r>
          </a:p>
          <a:p>
            <a:endParaRPr lang="en-US" dirty="0">
              <a:latin typeface="Arial" charset="0"/>
              <a:ea typeface="Arial" charset="0"/>
              <a:cs typeface="Arial" charset="0"/>
            </a:endParaRPr>
          </a:p>
        </p:txBody>
      </p:sp>
    </p:spTree>
    <p:extLst>
      <p:ext uri="{BB962C8B-B14F-4D97-AF65-F5344CB8AC3E}">
        <p14:creationId xmlns:p14="http://schemas.microsoft.com/office/powerpoint/2010/main" val="153100281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Descriptions (</a:t>
            </a:r>
            <a:r>
              <a:rPr lang="en-GB" i="1" dirty="0" err="1"/>
              <a:t>ekphrasis</a:t>
            </a:r>
            <a:r>
              <a:rPr lang="en-GB" dirty="0"/>
              <a:t>)</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a:p>
            <a:pPr marL="342900" indent="-342900">
              <a:buFont typeface="Arial" charset="0"/>
              <a:buChar char="•"/>
            </a:pPr>
            <a:r>
              <a:rPr lang="en-GB" dirty="0" err="1">
                <a:latin typeface="Arial" charset="0"/>
                <a:ea typeface="Arial" charset="0"/>
                <a:cs typeface="Arial" charset="0"/>
              </a:rPr>
              <a:t>Ekphrasis</a:t>
            </a:r>
            <a:r>
              <a:rPr lang="en-GB" dirty="0">
                <a:latin typeface="Arial" charset="0"/>
                <a:ea typeface="Arial" charset="0"/>
                <a:cs typeface="Arial" charset="0"/>
              </a:rPr>
              <a:t>: is a vivid description that brings before the eyes of the audience the object of the description</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See the sustained description of the Shield of Achilles in book 18 (over 350 lines; cf. the shield of Agamemnon 11.32-37). Not simply an interlude, but offers rich thematic links to the rest of the plot.</a:t>
            </a:r>
          </a:p>
        </p:txBody>
      </p:sp>
    </p:spTree>
    <p:extLst>
      <p:ext uri="{BB962C8B-B14F-4D97-AF65-F5344CB8AC3E}">
        <p14:creationId xmlns:p14="http://schemas.microsoft.com/office/powerpoint/2010/main" val="68527275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Focus: dramatic action in the </a:t>
            </a:r>
            <a:r>
              <a:rPr lang="en-GB" i="1" dirty="0"/>
              <a:t>Iliad </a:t>
            </a:r>
            <a:r>
              <a:rPr lang="en-GB" dirty="0"/>
              <a:t>and ‘digressive’ style</a:t>
            </a:r>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000" y="1003300"/>
            <a:ext cx="5435025" cy="5435025"/>
          </a:xfrm>
        </p:spPr>
      </p:pic>
      <p:sp>
        <p:nvSpPr>
          <p:cNvPr id="6" name="TextBox 5"/>
          <p:cNvSpPr txBox="1"/>
          <p:nvPr/>
        </p:nvSpPr>
        <p:spPr>
          <a:xfrm>
            <a:off x="6157913" y="1889124"/>
            <a:ext cx="5554087" cy="3416320"/>
          </a:xfrm>
          <a:prstGeom prst="rect">
            <a:avLst/>
          </a:prstGeom>
          <a:noFill/>
        </p:spPr>
        <p:txBody>
          <a:bodyPr wrap="square" rtlCol="0">
            <a:spAutoFit/>
          </a:bodyPr>
          <a:lstStyle/>
          <a:p>
            <a:pPr marL="285750" indent="-285750">
              <a:buFont typeface="Arial" charset="0"/>
              <a:buChar char="•"/>
            </a:pPr>
            <a:r>
              <a:rPr lang="en-US" dirty="0">
                <a:latin typeface="Arial" charset="0"/>
                <a:ea typeface="Arial" charset="0"/>
                <a:cs typeface="Arial" charset="0"/>
              </a:rPr>
              <a:t>The </a:t>
            </a:r>
            <a:r>
              <a:rPr lang="en-US" i="1" dirty="0">
                <a:latin typeface="Arial" charset="0"/>
                <a:ea typeface="Arial" charset="0"/>
                <a:cs typeface="Arial" charset="0"/>
              </a:rPr>
              <a:t>Iliad </a:t>
            </a:r>
            <a:r>
              <a:rPr lang="en-US" dirty="0">
                <a:latin typeface="Arial" charset="0"/>
                <a:ea typeface="Arial" charset="0"/>
                <a:cs typeface="Arial" charset="0"/>
              </a:rPr>
              <a:t>is </a:t>
            </a:r>
            <a:r>
              <a:rPr lang="en-US" u="sng" dirty="0">
                <a:latin typeface="Arial" charset="0"/>
                <a:ea typeface="Arial" charset="0"/>
                <a:cs typeface="Arial" charset="0"/>
              </a:rPr>
              <a:t>not</a:t>
            </a:r>
            <a:r>
              <a:rPr lang="en-US" dirty="0">
                <a:latin typeface="Arial" charset="0"/>
                <a:ea typeface="Arial" charset="0"/>
                <a:cs typeface="Arial" charset="0"/>
              </a:rPr>
              <a:t> a poem about the Trojan War, but rather about </a:t>
            </a:r>
            <a:r>
              <a:rPr lang="en-US" b="1" dirty="0">
                <a:latin typeface="Arial" charset="0"/>
                <a:ea typeface="Arial" charset="0"/>
                <a:cs typeface="Arial" charset="0"/>
              </a:rPr>
              <a:t>a specific event </a:t>
            </a:r>
            <a:r>
              <a:rPr lang="en-US" dirty="0">
                <a:latin typeface="Arial" charset="0"/>
                <a:ea typeface="Arial" charset="0"/>
                <a:cs typeface="Arial" charset="0"/>
              </a:rPr>
              <a:t>of the Trojan War: the dispute between Achilles and Agamemnon and the consequences of Achilles’ wrath.</a:t>
            </a:r>
          </a:p>
          <a:p>
            <a:pPr marL="342900" indent="-342900">
              <a:buFont typeface="Arial" charset="0"/>
              <a:buChar char="•"/>
            </a:pPr>
            <a:r>
              <a:rPr lang="en-US" dirty="0">
                <a:latin typeface="Arial" charset="0"/>
                <a:ea typeface="Arial" charset="0"/>
                <a:cs typeface="Arial" charset="0"/>
              </a:rPr>
              <a:t>Narrowness: of </a:t>
            </a:r>
            <a:r>
              <a:rPr lang="en-US" b="1" dirty="0">
                <a:latin typeface="Arial" charset="0"/>
                <a:ea typeface="Arial" charset="0"/>
                <a:cs typeface="Arial" charset="0"/>
              </a:rPr>
              <a:t>focus</a:t>
            </a:r>
            <a:r>
              <a:rPr lang="en-US" dirty="0">
                <a:latin typeface="Arial" charset="0"/>
                <a:ea typeface="Arial" charset="0"/>
                <a:cs typeface="Arial" charset="0"/>
              </a:rPr>
              <a:t> (</a:t>
            </a:r>
            <a:r>
              <a:rPr lang="en-GB" dirty="0">
                <a:latin typeface="Arial" charset="0"/>
                <a:ea typeface="Arial" charset="0"/>
                <a:cs typeface="Arial" charset="0"/>
              </a:rPr>
              <a:t>the chain of events that problematize the view of warrior honour and compensation in the </a:t>
            </a:r>
            <a:r>
              <a:rPr lang="en-GB" dirty="0" err="1">
                <a:latin typeface="Arial" charset="0"/>
                <a:ea typeface="Arial" charset="0"/>
                <a:cs typeface="Arial" charset="0"/>
              </a:rPr>
              <a:t>Iliadic</a:t>
            </a:r>
            <a:r>
              <a:rPr lang="en-GB" dirty="0">
                <a:latin typeface="Arial" charset="0"/>
                <a:ea typeface="Arial" charset="0"/>
                <a:cs typeface="Arial" charset="0"/>
              </a:rPr>
              <a:t> world</a:t>
            </a:r>
            <a:r>
              <a:rPr lang="en-US" dirty="0">
                <a:latin typeface="Arial" charset="0"/>
                <a:ea typeface="Arial" charset="0"/>
                <a:cs typeface="Arial" charset="0"/>
              </a:rPr>
              <a:t>)</a:t>
            </a:r>
          </a:p>
          <a:p>
            <a:pPr marL="342900" indent="-342900">
              <a:buFont typeface="Arial" charset="0"/>
              <a:buChar char="•"/>
            </a:pPr>
            <a:r>
              <a:rPr lang="en-US" dirty="0">
                <a:latin typeface="Arial" charset="0"/>
                <a:ea typeface="Arial" charset="0"/>
                <a:cs typeface="Arial" charset="0"/>
              </a:rPr>
              <a:t>Narrowness: of dramatic </a:t>
            </a:r>
            <a:r>
              <a:rPr lang="en-US" b="1" dirty="0">
                <a:latin typeface="Arial" charset="0"/>
                <a:ea typeface="Arial" charset="0"/>
                <a:cs typeface="Arial" charset="0"/>
              </a:rPr>
              <a:t>time</a:t>
            </a:r>
            <a:r>
              <a:rPr lang="en-US" dirty="0">
                <a:latin typeface="Arial" charset="0"/>
                <a:ea typeface="Arial" charset="0"/>
                <a:cs typeface="Arial" charset="0"/>
              </a:rPr>
              <a:t> (14 days narrated at length out of a total of about 50 days of action)</a:t>
            </a:r>
          </a:p>
          <a:p>
            <a:pPr marL="342900" indent="-342900">
              <a:buFont typeface="Arial" charset="0"/>
              <a:buChar char="•"/>
            </a:pPr>
            <a:r>
              <a:rPr lang="en-US" dirty="0">
                <a:latin typeface="Arial" charset="0"/>
                <a:ea typeface="Arial" charset="0"/>
                <a:cs typeface="Arial" charset="0"/>
              </a:rPr>
              <a:t>Narrowness: of </a:t>
            </a:r>
            <a:r>
              <a:rPr lang="en-US" b="1" dirty="0">
                <a:latin typeface="Arial" charset="0"/>
                <a:ea typeface="Arial" charset="0"/>
                <a:cs typeface="Arial" charset="0"/>
              </a:rPr>
              <a:t>space</a:t>
            </a:r>
            <a:r>
              <a:rPr lang="en-US" dirty="0">
                <a:latin typeface="Arial" charset="0"/>
                <a:ea typeface="Arial" charset="0"/>
                <a:cs typeface="Arial" charset="0"/>
              </a:rPr>
              <a:t> </a:t>
            </a:r>
            <a:r>
              <a:rPr lang="mr-IN" dirty="0">
                <a:latin typeface="Arial" charset="0"/>
                <a:ea typeface="Arial" charset="0"/>
                <a:cs typeface="Arial" charset="0"/>
              </a:rPr>
              <a:t>–</a:t>
            </a:r>
            <a:r>
              <a:rPr lang="en-US" dirty="0">
                <a:latin typeface="Arial" charset="0"/>
                <a:ea typeface="Arial" charset="0"/>
                <a:cs typeface="Arial" charset="0"/>
              </a:rPr>
              <a:t> the plain between the Greek camp and the city of Troy (the gods look on too).</a:t>
            </a:r>
          </a:p>
        </p:txBody>
      </p:sp>
    </p:spTree>
    <p:extLst>
      <p:ext uri="{BB962C8B-B14F-4D97-AF65-F5344CB8AC3E}">
        <p14:creationId xmlns:p14="http://schemas.microsoft.com/office/powerpoint/2010/main" val="80538257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Functions of digressions</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Digressions do not allow generally for the passing of time but are not external to the rest of the plot; there are thematic links that are important.</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They step outside the time and space of the plot (mythical stories, flashbacks, foreshadowing, similes)</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Speeches also offer instruction to both internal audiences (characters) and external audiences</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They contribute to characterisation of speaker (see e.g. speech of Nestor in book 1)</a:t>
            </a:r>
          </a:p>
        </p:txBody>
      </p:sp>
    </p:spTree>
    <p:extLst>
      <p:ext uri="{BB962C8B-B14F-4D97-AF65-F5344CB8AC3E}">
        <p14:creationId xmlns:p14="http://schemas.microsoft.com/office/powerpoint/2010/main" val="132890393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Suggestions for further reading</a:t>
            </a:r>
          </a:p>
        </p:txBody>
      </p:sp>
      <p:sp>
        <p:nvSpPr>
          <p:cNvPr id="5" name="Content Placeholder 4"/>
          <p:cNvSpPr>
            <a:spLocks noGrp="1"/>
          </p:cNvSpPr>
          <p:nvPr>
            <p:ph idx="1"/>
          </p:nvPr>
        </p:nvSpPr>
        <p:spPr/>
        <p:txBody>
          <a:bodyPr>
            <a:normAutofit/>
          </a:bodyPr>
          <a:lstStyle/>
          <a:p>
            <a:endParaRPr lang="en-GB" dirty="0">
              <a:latin typeface="Arial" charset="0"/>
              <a:ea typeface="Arial" charset="0"/>
              <a:cs typeface="Arial" charset="0"/>
            </a:endParaRPr>
          </a:p>
          <a:p>
            <a:endParaRPr lang="en-GB" dirty="0">
              <a:latin typeface="Arial" charset="0"/>
              <a:ea typeface="Arial" charset="0"/>
              <a:cs typeface="Arial" charset="0"/>
            </a:endParaRPr>
          </a:p>
          <a:p>
            <a:r>
              <a:rPr lang="en-GB" dirty="0">
                <a:latin typeface="Arial" charset="0"/>
                <a:ea typeface="Arial" charset="0"/>
                <a:cs typeface="Arial" charset="0"/>
              </a:rPr>
              <a:t>N. Austin (1966) ‘The function of digressions in the </a:t>
            </a:r>
            <a:r>
              <a:rPr lang="en-GB" i="1" dirty="0">
                <a:latin typeface="Arial" charset="0"/>
                <a:ea typeface="Arial" charset="0"/>
                <a:cs typeface="Arial" charset="0"/>
              </a:rPr>
              <a:t>Iliad</a:t>
            </a:r>
            <a:r>
              <a:rPr lang="en-GB" dirty="0">
                <a:latin typeface="Arial" charset="0"/>
                <a:ea typeface="Arial" charset="0"/>
                <a:cs typeface="Arial" charset="0"/>
              </a:rPr>
              <a:t>’, </a:t>
            </a:r>
            <a:r>
              <a:rPr lang="en-GB" i="1" dirty="0">
                <a:latin typeface="Arial" charset="0"/>
                <a:ea typeface="Arial" charset="0"/>
                <a:cs typeface="Arial" charset="0"/>
              </a:rPr>
              <a:t>Greek Roman and Byzantine Studies </a:t>
            </a:r>
            <a:r>
              <a:rPr lang="en-GB" dirty="0">
                <a:latin typeface="Arial" charset="0"/>
                <a:ea typeface="Arial" charset="0"/>
                <a:cs typeface="Arial" charset="0"/>
              </a:rPr>
              <a:t> 7: 295-312 </a:t>
            </a:r>
          </a:p>
          <a:p>
            <a:endParaRPr lang="en-GB" dirty="0">
              <a:latin typeface="Arial" charset="0"/>
              <a:ea typeface="Arial" charset="0"/>
              <a:cs typeface="Arial" charset="0"/>
            </a:endParaRPr>
          </a:p>
          <a:p>
            <a:r>
              <a:rPr lang="en-GB" dirty="0">
                <a:latin typeface="Arial" charset="0"/>
                <a:ea typeface="Arial" charset="0"/>
                <a:cs typeface="Arial" charset="0"/>
              </a:rPr>
              <a:t>M. Edwards (1990) </a:t>
            </a:r>
            <a:r>
              <a:rPr lang="en-GB" i="1" dirty="0">
                <a:latin typeface="Arial" charset="0"/>
                <a:ea typeface="Arial" charset="0"/>
                <a:cs typeface="Arial" charset="0"/>
              </a:rPr>
              <a:t>Homer: Poet of the Iliad. </a:t>
            </a:r>
            <a:r>
              <a:rPr lang="en-GB" dirty="0">
                <a:latin typeface="Arial" charset="0"/>
                <a:ea typeface="Arial" charset="0"/>
                <a:cs typeface="Arial" charset="0"/>
              </a:rPr>
              <a:t>Johns Hopkins University Press</a:t>
            </a:r>
          </a:p>
          <a:p>
            <a:endParaRPr lang="en-GB" dirty="0">
              <a:latin typeface="Arial" charset="0"/>
              <a:ea typeface="Arial" charset="0"/>
              <a:cs typeface="Arial" charset="0"/>
            </a:endParaRPr>
          </a:p>
          <a:p>
            <a:r>
              <a:rPr lang="en-GB" dirty="0">
                <a:latin typeface="Arial" charset="0"/>
                <a:ea typeface="Arial" charset="0"/>
                <a:cs typeface="Arial" charset="0"/>
              </a:rPr>
              <a:t>R. Fowler (2004) </a:t>
            </a:r>
            <a:r>
              <a:rPr lang="en-GB" i="1" dirty="0">
                <a:latin typeface="Arial" charset="0"/>
                <a:ea typeface="Arial" charset="0"/>
                <a:cs typeface="Arial" charset="0"/>
              </a:rPr>
              <a:t>Cambridge Companion to Homer. </a:t>
            </a:r>
            <a:r>
              <a:rPr lang="en-GB" dirty="0">
                <a:latin typeface="Arial" charset="0"/>
                <a:ea typeface="Arial" charset="0"/>
                <a:cs typeface="Arial" charset="0"/>
              </a:rPr>
              <a:t>Cambridge UP</a:t>
            </a:r>
          </a:p>
          <a:p>
            <a:pPr marL="457200" indent="-457200">
              <a:buAutoNum type="alphaUcPeriod" startAt="18"/>
            </a:pPr>
            <a:endParaRPr lang="en-GB" dirty="0">
              <a:latin typeface="Arial" charset="0"/>
              <a:ea typeface="Arial" charset="0"/>
              <a:cs typeface="Arial" charset="0"/>
            </a:endParaRPr>
          </a:p>
          <a:p>
            <a:r>
              <a:rPr lang="en-GB" dirty="0">
                <a:latin typeface="Arial" charset="0"/>
                <a:ea typeface="Arial" charset="0"/>
                <a:cs typeface="Arial" charset="0"/>
              </a:rPr>
              <a:t>D. Cairns ed. (2001) </a:t>
            </a:r>
            <a:r>
              <a:rPr lang="en-GB" i="1" dirty="0">
                <a:latin typeface="Arial" charset="0"/>
                <a:ea typeface="Arial" charset="0"/>
                <a:cs typeface="Arial" charset="0"/>
              </a:rPr>
              <a:t>Oxford Readings in Homer’s Iliad</a:t>
            </a:r>
            <a:r>
              <a:rPr lang="en-GB" dirty="0">
                <a:latin typeface="Arial" charset="0"/>
                <a:ea typeface="Arial" charset="0"/>
                <a:cs typeface="Arial" charset="0"/>
              </a:rPr>
              <a:t>. Oxford: chapters by O. Taplin &amp; M. </a:t>
            </a:r>
            <a:r>
              <a:rPr lang="en-GB" dirty="0" err="1">
                <a:latin typeface="Arial" charset="0"/>
                <a:ea typeface="Arial" charset="0"/>
                <a:cs typeface="Arial" charset="0"/>
              </a:rPr>
              <a:t>Willcock</a:t>
            </a:r>
            <a:endParaRPr lang="en-GB" dirty="0">
              <a:latin typeface="Arial" charset="0"/>
              <a:ea typeface="Arial" charset="0"/>
              <a:cs typeface="Arial" charset="0"/>
            </a:endParaRPr>
          </a:p>
          <a:p>
            <a:endParaRPr lang="en-GB" dirty="0"/>
          </a:p>
          <a:p>
            <a:endParaRPr lang="en-GB" dirty="0">
              <a:latin typeface="Arial" charset="0"/>
              <a:ea typeface="Arial" charset="0"/>
              <a:cs typeface="Arial" charset="0"/>
            </a:endParaRPr>
          </a:p>
          <a:p>
            <a:endParaRPr lang="en-GB" dirty="0">
              <a:latin typeface="Arial" charset="0"/>
              <a:ea typeface="Arial" charset="0"/>
              <a:cs typeface="Arial" charset="0"/>
            </a:endParaRPr>
          </a:p>
        </p:txBody>
      </p:sp>
    </p:spTree>
    <p:extLst>
      <p:ext uri="{BB962C8B-B14F-4D97-AF65-F5344CB8AC3E}">
        <p14:creationId xmlns:p14="http://schemas.microsoft.com/office/powerpoint/2010/main" val="60762729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Focus: dramatic action in the </a:t>
            </a:r>
            <a:r>
              <a:rPr lang="en-GB" i="1" dirty="0"/>
              <a:t>Iliad </a:t>
            </a:r>
            <a:r>
              <a:rPr lang="en-GB" dirty="0"/>
              <a:t>and ‘digressive’ style</a:t>
            </a:r>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000" y="1003300"/>
            <a:ext cx="5435025" cy="5435025"/>
          </a:xfrm>
        </p:spPr>
      </p:pic>
      <p:sp>
        <p:nvSpPr>
          <p:cNvPr id="6" name="TextBox 5"/>
          <p:cNvSpPr txBox="1"/>
          <p:nvPr/>
        </p:nvSpPr>
        <p:spPr>
          <a:xfrm>
            <a:off x="6157913" y="1889124"/>
            <a:ext cx="5554087" cy="3693319"/>
          </a:xfrm>
          <a:prstGeom prst="rect">
            <a:avLst/>
          </a:prstGeom>
          <a:noFill/>
        </p:spPr>
        <p:txBody>
          <a:bodyPr wrap="square" rtlCol="0">
            <a:spAutoFit/>
          </a:bodyPr>
          <a:lstStyle/>
          <a:p>
            <a:pPr marL="285750" indent="-285750">
              <a:buFont typeface="Arial" charset="0"/>
              <a:buChar char="•"/>
            </a:pPr>
            <a:r>
              <a:rPr lang="en-GB" dirty="0"/>
              <a:t>But this narrowness is constantly counterbalanced in the </a:t>
            </a:r>
            <a:r>
              <a:rPr lang="en-GB" i="1" dirty="0"/>
              <a:t>Iliad </a:t>
            </a:r>
            <a:r>
              <a:rPr lang="en-GB" dirty="0"/>
              <a:t>by ‘</a:t>
            </a:r>
            <a:r>
              <a:rPr lang="en-GB" b="1" dirty="0"/>
              <a:t>digressions</a:t>
            </a:r>
            <a:r>
              <a:rPr lang="en-GB" dirty="0"/>
              <a:t>’ that expand the plot and its focus, dramatic time, and dramatic space.</a:t>
            </a:r>
          </a:p>
          <a:p>
            <a:pPr marL="285750" indent="-285750">
              <a:buFont typeface="Arial" charset="0"/>
              <a:buChar char="•"/>
            </a:pPr>
            <a:endParaRPr lang="en-GB" dirty="0">
              <a:latin typeface="Arial" charset="0"/>
              <a:ea typeface="Arial" charset="0"/>
              <a:cs typeface="Arial" charset="0"/>
            </a:endParaRPr>
          </a:p>
          <a:p>
            <a:pPr marL="285750" indent="-285750">
              <a:buFont typeface="Arial" charset="0"/>
              <a:buChar char="•"/>
            </a:pPr>
            <a:r>
              <a:rPr lang="en-GB" dirty="0"/>
              <a:t>Digressions do not advance the plot in dramatic time but are nonetheless indispensable parts of the poetry of the </a:t>
            </a:r>
            <a:r>
              <a:rPr lang="en-GB" i="1" dirty="0"/>
              <a:t>Iliad</a:t>
            </a:r>
            <a:r>
              <a:rPr lang="en-GB" dirty="0"/>
              <a:t>. </a:t>
            </a:r>
          </a:p>
          <a:p>
            <a:pPr marL="285750" indent="-285750">
              <a:buFont typeface="Arial" charset="0"/>
              <a:buChar char="•"/>
            </a:pPr>
            <a:endParaRPr lang="en-GB" dirty="0"/>
          </a:p>
          <a:p>
            <a:pPr marL="285750" indent="-285750">
              <a:buFont typeface="Arial" charset="0"/>
              <a:buChar char="•"/>
            </a:pPr>
            <a:r>
              <a:rPr lang="en-GB" dirty="0"/>
              <a:t>At school level where we spend much time reading for plot, these digressions can seem boring or distracting or a good place to go on mental autopilot </a:t>
            </a:r>
            <a:r>
              <a:rPr lang="mr-IN" dirty="0"/>
              <a:t>–</a:t>
            </a:r>
            <a:r>
              <a:rPr lang="en-GB" dirty="0"/>
              <a:t> but they are important. </a:t>
            </a:r>
            <a:endParaRPr lang="en-US" dirty="0">
              <a:latin typeface="Arial" charset="0"/>
              <a:ea typeface="Arial" charset="0"/>
              <a:cs typeface="Arial" charset="0"/>
            </a:endParaRPr>
          </a:p>
        </p:txBody>
      </p:sp>
    </p:spTree>
    <p:extLst>
      <p:ext uri="{BB962C8B-B14F-4D97-AF65-F5344CB8AC3E}">
        <p14:creationId xmlns:p14="http://schemas.microsoft.com/office/powerpoint/2010/main" val="28959166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Focus: dramatic action in the </a:t>
            </a:r>
            <a:r>
              <a:rPr lang="en-GB" i="1" dirty="0"/>
              <a:t>Iliad </a:t>
            </a:r>
            <a:r>
              <a:rPr lang="en-GB" dirty="0"/>
              <a:t>and ‘digressive’ style</a:t>
            </a:r>
          </a:p>
        </p:txBody>
      </p:sp>
      <p:sp>
        <p:nvSpPr>
          <p:cNvPr id="5" name="Content Placeholder 4"/>
          <p:cNvSpPr>
            <a:spLocks noGrp="1"/>
          </p:cNvSpPr>
          <p:nvPr>
            <p:ph idx="1"/>
          </p:nvPr>
        </p:nvSpPr>
        <p:spPr/>
        <p:txBody>
          <a:bodyPr/>
          <a:lstStyle/>
          <a:p>
            <a:r>
              <a:rPr lang="en-GB" dirty="0"/>
              <a:t>OCR Specification:</a:t>
            </a:r>
          </a:p>
          <a:p>
            <a:endParaRPr lang="en-GB" dirty="0"/>
          </a:p>
          <a:p>
            <a:r>
              <a:rPr lang="en-GB" dirty="0">
                <a:latin typeface="Arial" charset="0"/>
                <a:ea typeface="Arial" charset="0"/>
                <a:cs typeface="Arial" charset="0"/>
              </a:rPr>
              <a:t>Key topics: literary techniques and composition (among other topics) -</a:t>
            </a:r>
          </a:p>
          <a:p>
            <a:endParaRPr lang="en-GB" dirty="0">
              <a:latin typeface="Arial" charset="0"/>
              <a:ea typeface="Arial" charset="0"/>
              <a:cs typeface="Arial" charset="0"/>
            </a:endParaRPr>
          </a:p>
          <a:p>
            <a:r>
              <a:rPr lang="en-US" dirty="0">
                <a:latin typeface="Arial" charset="0"/>
                <a:ea typeface="Arial" charset="0"/>
                <a:cs typeface="Arial" charset="0"/>
              </a:rPr>
              <a:t>• structure and plot of the epic </a:t>
            </a:r>
          </a:p>
          <a:p>
            <a:endParaRPr lang="en-US" dirty="0">
              <a:latin typeface="Arial" charset="0"/>
              <a:ea typeface="Arial" charset="0"/>
              <a:cs typeface="Arial" charset="0"/>
            </a:endParaRPr>
          </a:p>
          <a:p>
            <a:r>
              <a:rPr lang="en-US" dirty="0">
                <a:latin typeface="Arial" charset="0"/>
                <a:ea typeface="Arial" charset="0"/>
                <a:cs typeface="Arial" charset="0"/>
              </a:rPr>
              <a:t>• language of the epic including the use of speeches, formulae, similes and other narrative and descriptive techniques and their effects 	</a:t>
            </a:r>
          </a:p>
          <a:p>
            <a:endParaRPr lang="en-GB" dirty="0">
              <a:latin typeface="Arial" charset="0"/>
              <a:ea typeface="Arial" charset="0"/>
              <a:cs typeface="Arial" charset="0"/>
            </a:endParaRPr>
          </a:p>
        </p:txBody>
      </p:sp>
    </p:spTree>
    <p:extLst>
      <p:ext uri="{BB962C8B-B14F-4D97-AF65-F5344CB8AC3E}">
        <p14:creationId xmlns:p14="http://schemas.microsoft.com/office/powerpoint/2010/main" val="146182187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Outline</a:t>
            </a:r>
          </a:p>
        </p:txBody>
      </p:sp>
      <p:sp>
        <p:nvSpPr>
          <p:cNvPr id="5" name="Content Placeholder 4"/>
          <p:cNvSpPr>
            <a:spLocks noGrp="1"/>
          </p:cNvSpPr>
          <p:nvPr>
            <p:ph idx="1"/>
          </p:nvPr>
        </p:nvSpPr>
        <p:spPr/>
        <p:txBody>
          <a:bodyPr/>
          <a:lstStyle/>
          <a:p>
            <a:r>
              <a:rPr lang="en-GB" dirty="0">
                <a:latin typeface="Arial" charset="0"/>
                <a:ea typeface="Arial" charset="0"/>
                <a:cs typeface="Arial" charset="0"/>
              </a:rPr>
              <a:t>Forms and types of digression that I will be focusing on:</a:t>
            </a:r>
          </a:p>
          <a:p>
            <a:endParaRPr lang="en-GB" dirty="0">
              <a:latin typeface="Arial" charset="0"/>
              <a:ea typeface="Arial" charset="0"/>
              <a:cs typeface="Arial" charset="0"/>
            </a:endParaRPr>
          </a:p>
          <a:p>
            <a:pPr marL="342900" indent="-342900">
              <a:buFont typeface="Arial" charset="0"/>
              <a:buChar char="•"/>
            </a:pPr>
            <a:r>
              <a:rPr lang="en-GB" dirty="0">
                <a:latin typeface="Arial" charset="0"/>
                <a:ea typeface="Arial" charset="0"/>
                <a:cs typeface="Arial" charset="0"/>
              </a:rPr>
              <a:t>Flashback</a:t>
            </a:r>
          </a:p>
          <a:p>
            <a:pPr marL="342900" indent="-342900">
              <a:buFont typeface="Arial" charset="0"/>
              <a:buChar char="•"/>
            </a:pPr>
            <a:r>
              <a:rPr lang="en-GB" dirty="0">
                <a:latin typeface="Arial" charset="0"/>
                <a:ea typeface="Arial" charset="0"/>
                <a:cs typeface="Arial" charset="0"/>
              </a:rPr>
              <a:t>Foreshadowing</a:t>
            </a:r>
          </a:p>
          <a:p>
            <a:pPr marL="342900" indent="-342900">
              <a:buFont typeface="Arial" charset="0"/>
              <a:buChar char="•"/>
            </a:pPr>
            <a:r>
              <a:rPr lang="en-GB" dirty="0">
                <a:latin typeface="Arial" charset="0"/>
                <a:ea typeface="Arial" charset="0"/>
                <a:cs typeface="Arial" charset="0"/>
              </a:rPr>
              <a:t>Similes</a:t>
            </a:r>
          </a:p>
          <a:p>
            <a:pPr marL="342900" indent="-342900">
              <a:buFont typeface="Arial" charset="0"/>
              <a:buChar char="•"/>
            </a:pPr>
            <a:r>
              <a:rPr lang="en-GB" dirty="0">
                <a:latin typeface="Arial" charset="0"/>
                <a:ea typeface="Arial" charset="0"/>
                <a:cs typeface="Arial" charset="0"/>
              </a:rPr>
              <a:t>Speeches and stories of moral instruction (</a:t>
            </a:r>
            <a:r>
              <a:rPr lang="en-GB" i="1" dirty="0" err="1">
                <a:latin typeface="Arial" charset="0"/>
                <a:ea typeface="Arial" charset="0"/>
                <a:cs typeface="Arial" charset="0"/>
              </a:rPr>
              <a:t>paradeigma</a:t>
            </a:r>
            <a:r>
              <a:rPr lang="en-GB" i="1" dirty="0">
                <a:latin typeface="Arial" charset="0"/>
                <a:ea typeface="Arial" charset="0"/>
                <a:cs typeface="Arial" charset="0"/>
              </a:rPr>
              <a:t> </a:t>
            </a:r>
            <a:r>
              <a:rPr lang="en-GB" dirty="0">
                <a:latin typeface="Arial" charset="0"/>
                <a:ea typeface="Arial" charset="0"/>
                <a:cs typeface="Arial" charset="0"/>
              </a:rPr>
              <a:t>[Gr.] / </a:t>
            </a:r>
            <a:r>
              <a:rPr lang="en-GB" i="1" dirty="0">
                <a:latin typeface="Arial" charset="0"/>
                <a:ea typeface="Arial" charset="0"/>
                <a:cs typeface="Arial" charset="0"/>
              </a:rPr>
              <a:t>exemplum </a:t>
            </a:r>
            <a:r>
              <a:rPr lang="en-GB" dirty="0">
                <a:latin typeface="Arial" charset="0"/>
                <a:ea typeface="Arial" charset="0"/>
                <a:cs typeface="Arial" charset="0"/>
              </a:rPr>
              <a:t>[Lat.])</a:t>
            </a:r>
          </a:p>
          <a:p>
            <a:pPr marL="342900" indent="-342900">
              <a:buFont typeface="Arial" charset="0"/>
              <a:buChar char="•"/>
            </a:pPr>
            <a:r>
              <a:rPr lang="en-GB" dirty="0">
                <a:latin typeface="Arial" charset="0"/>
                <a:ea typeface="Arial" charset="0"/>
                <a:cs typeface="Arial" charset="0"/>
              </a:rPr>
              <a:t>Detailed, vivid descriptions (e.g. Shield of Achilles, </a:t>
            </a:r>
            <a:r>
              <a:rPr lang="en-GB" dirty="0" err="1">
                <a:latin typeface="Arial" charset="0"/>
                <a:ea typeface="Arial" charset="0"/>
                <a:cs typeface="Arial" charset="0"/>
              </a:rPr>
              <a:t>bk</a:t>
            </a:r>
            <a:r>
              <a:rPr lang="en-GB" dirty="0">
                <a:latin typeface="Arial" charset="0"/>
                <a:ea typeface="Arial" charset="0"/>
                <a:cs typeface="Arial" charset="0"/>
              </a:rPr>
              <a:t> 18)</a:t>
            </a:r>
          </a:p>
        </p:txBody>
      </p:sp>
    </p:spTree>
    <p:extLst>
      <p:ext uri="{BB962C8B-B14F-4D97-AF65-F5344CB8AC3E}">
        <p14:creationId xmlns:p14="http://schemas.microsoft.com/office/powerpoint/2010/main" val="129734751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Flashback</a:t>
            </a:r>
          </a:p>
        </p:txBody>
      </p:sp>
      <p:sp>
        <p:nvSpPr>
          <p:cNvPr id="5" name="Content Placeholder 4"/>
          <p:cNvSpPr>
            <a:spLocks noGrp="1"/>
          </p:cNvSpPr>
          <p:nvPr>
            <p:ph idx="1"/>
          </p:nvPr>
        </p:nvSpPr>
        <p:spPr>
          <a:xfrm>
            <a:off x="480000" y="1723868"/>
            <a:ext cx="11232000" cy="3822493"/>
          </a:xfrm>
        </p:spPr>
        <p:txBody>
          <a:bodyPr>
            <a:normAutofit fontScale="92500" lnSpcReduction="10000"/>
          </a:bodyPr>
          <a:lstStyle/>
          <a:p>
            <a:pPr marL="342900" indent="-342900">
              <a:buFont typeface="Arial" charset="0"/>
              <a:buChar char="•"/>
            </a:pPr>
            <a:r>
              <a:rPr lang="en-GB" b="1" dirty="0">
                <a:solidFill>
                  <a:schemeClr val="tx1"/>
                </a:solidFill>
                <a:latin typeface="Arial" charset="0"/>
                <a:ea typeface="Arial" charset="0"/>
                <a:cs typeface="Arial" charset="0"/>
              </a:rPr>
              <a:t>Earlier events </a:t>
            </a:r>
            <a:r>
              <a:rPr lang="en-GB" dirty="0">
                <a:solidFill>
                  <a:schemeClr val="tx1"/>
                </a:solidFill>
                <a:latin typeface="Arial" charset="0"/>
                <a:ea typeface="Arial" charset="0"/>
                <a:cs typeface="Arial" charset="0"/>
              </a:rPr>
              <a:t>in the war not part of the plot: e.g. the repeated references to the sacking of the city of Thebe earlier in the war, an even that is important for the background of Andromache, the wife of Hector (</a:t>
            </a:r>
            <a:r>
              <a:rPr lang="en-GB" dirty="0" err="1">
                <a:solidFill>
                  <a:schemeClr val="tx1"/>
                </a:solidFill>
                <a:latin typeface="Arial" charset="0"/>
                <a:ea typeface="Arial" charset="0"/>
                <a:cs typeface="Arial" charset="0"/>
              </a:rPr>
              <a:t>bk</a:t>
            </a:r>
            <a:r>
              <a:rPr lang="en-GB" dirty="0">
                <a:solidFill>
                  <a:schemeClr val="tx1"/>
                </a:solidFill>
                <a:latin typeface="Arial" charset="0"/>
                <a:ea typeface="Arial" charset="0"/>
                <a:cs typeface="Arial" charset="0"/>
              </a:rPr>
              <a:t> 6), but also in depicting a more honourable version of the warrior Achilles</a:t>
            </a:r>
            <a:r>
              <a:rPr lang="en-GB" dirty="0">
                <a:latin typeface="Arial" charset="0"/>
                <a:ea typeface="Arial" charset="0"/>
                <a:cs typeface="Arial" charset="0"/>
              </a:rPr>
              <a:t>.</a:t>
            </a:r>
          </a:p>
          <a:p>
            <a:pPr marL="342900" indent="-342900">
              <a:buFont typeface="Arial" charset="0"/>
              <a:buChar char="•"/>
            </a:pPr>
            <a:endParaRPr lang="en-GB" dirty="0">
              <a:latin typeface="Arial" charset="0"/>
              <a:ea typeface="Arial" charset="0"/>
              <a:cs typeface="Arial" charset="0"/>
            </a:endParaRPr>
          </a:p>
          <a:p>
            <a:pPr marL="342900" indent="-342900">
              <a:buFont typeface="Arial" charset="0"/>
              <a:buChar char="•"/>
            </a:pPr>
            <a:r>
              <a:rPr lang="en-GB" dirty="0">
                <a:solidFill>
                  <a:schemeClr val="tx1"/>
                </a:solidFill>
                <a:latin typeface="Arial" charset="0"/>
                <a:ea typeface="Arial" charset="0"/>
                <a:cs typeface="Arial" charset="0"/>
              </a:rPr>
              <a:t>More </a:t>
            </a:r>
            <a:r>
              <a:rPr lang="en-GB" b="1" dirty="0">
                <a:solidFill>
                  <a:schemeClr val="tx1"/>
                </a:solidFill>
                <a:latin typeface="Arial" charset="0"/>
                <a:ea typeface="Arial" charset="0"/>
                <a:cs typeface="Arial" charset="0"/>
              </a:rPr>
              <a:t>implicitly</a:t>
            </a:r>
            <a:r>
              <a:rPr lang="en-GB" dirty="0">
                <a:solidFill>
                  <a:schemeClr val="tx1"/>
                </a:solidFill>
                <a:latin typeface="Arial" charset="0"/>
                <a:ea typeface="Arial" charset="0"/>
                <a:cs typeface="Arial" charset="0"/>
              </a:rPr>
              <a:t>: the opening books of the </a:t>
            </a:r>
            <a:r>
              <a:rPr lang="en-GB" i="1" dirty="0">
                <a:solidFill>
                  <a:schemeClr val="tx1"/>
                </a:solidFill>
                <a:latin typeface="Arial" charset="0"/>
                <a:ea typeface="Arial" charset="0"/>
                <a:cs typeface="Arial" charset="0"/>
              </a:rPr>
              <a:t>Iliad</a:t>
            </a:r>
            <a:r>
              <a:rPr lang="en-GB" dirty="0">
                <a:solidFill>
                  <a:schemeClr val="tx1"/>
                </a:solidFill>
                <a:latin typeface="Arial" charset="0"/>
                <a:ea typeface="Arial" charset="0"/>
                <a:cs typeface="Arial" charset="0"/>
              </a:rPr>
              <a:t> replay the earlier causes of war: </a:t>
            </a:r>
          </a:p>
          <a:p>
            <a:pPr marL="612775" lvl="2" indent="-342900">
              <a:buFont typeface="Arial" charset="0"/>
              <a:buChar char="•"/>
            </a:pPr>
            <a:r>
              <a:rPr lang="en-GB" dirty="0">
                <a:latin typeface="Arial" charset="0"/>
                <a:ea typeface="Arial" charset="0"/>
                <a:cs typeface="Arial" charset="0"/>
              </a:rPr>
              <a:t>the catalogue of Greek and Trojan armies participating in the war in book 2 (otherwise out of place in this advanced point in the war), </a:t>
            </a:r>
          </a:p>
          <a:p>
            <a:pPr marL="612775" lvl="2" indent="-342900">
              <a:buFont typeface="Arial" charset="0"/>
              <a:buChar char="•"/>
            </a:pPr>
            <a:r>
              <a:rPr lang="en-GB" dirty="0">
                <a:latin typeface="Arial" charset="0"/>
                <a:ea typeface="Arial" charset="0"/>
                <a:cs typeface="Arial" charset="0"/>
              </a:rPr>
              <a:t>the inspection of the main Achaean heroes through the eyes of Helen in book 3, </a:t>
            </a:r>
          </a:p>
          <a:p>
            <a:pPr marL="612775" lvl="2" indent="-342900">
              <a:buFont typeface="Arial" charset="0"/>
              <a:buChar char="•"/>
            </a:pPr>
            <a:r>
              <a:rPr lang="en-GB" dirty="0">
                <a:latin typeface="Arial" charset="0"/>
                <a:ea typeface="Arial" charset="0"/>
                <a:cs typeface="Arial" charset="0"/>
              </a:rPr>
              <a:t>the decision to decide the war through a duel between Paris and Menelaus in book 4 and the oaths of truce between Trojans and Greeks which are then broken – all episodes that replay in a way the causes of the Trojan War: the abduction of Helen by Paris and his desecration of the bonds of hospitality. </a:t>
            </a:r>
          </a:p>
          <a:p>
            <a:endParaRPr lang="en-GB" dirty="0">
              <a:latin typeface="Arial" charset="0"/>
              <a:ea typeface="Arial" charset="0"/>
              <a:cs typeface="Arial" charset="0"/>
            </a:endParaRPr>
          </a:p>
        </p:txBody>
      </p:sp>
    </p:spTree>
    <p:extLst>
      <p:ext uri="{BB962C8B-B14F-4D97-AF65-F5344CB8AC3E}">
        <p14:creationId xmlns:p14="http://schemas.microsoft.com/office/powerpoint/2010/main" val="166446487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Flashback</a:t>
            </a:r>
          </a:p>
        </p:txBody>
      </p:sp>
      <p:sp>
        <p:nvSpPr>
          <p:cNvPr id="5" name="Content Placeholder 4"/>
          <p:cNvSpPr>
            <a:spLocks noGrp="1"/>
          </p:cNvSpPr>
          <p:nvPr>
            <p:ph idx="1"/>
          </p:nvPr>
        </p:nvSpPr>
        <p:spPr>
          <a:xfrm>
            <a:off x="480000" y="1244478"/>
            <a:ext cx="11232000" cy="3822493"/>
          </a:xfrm>
        </p:spPr>
        <p:txBody>
          <a:bodyPr>
            <a:normAutofit/>
          </a:bodyPr>
          <a:lstStyle/>
          <a:p>
            <a:pPr marL="342900" indent="-342900">
              <a:buFont typeface="Arial" charset="0"/>
              <a:buChar char="•"/>
            </a:pPr>
            <a:r>
              <a:rPr lang="en-GB" dirty="0">
                <a:latin typeface="Arial" charset="0"/>
                <a:ea typeface="Arial" charset="0"/>
                <a:cs typeface="Arial" charset="0"/>
              </a:rPr>
              <a:t>Poignant </a:t>
            </a:r>
            <a:r>
              <a:rPr lang="en-GB" b="1" dirty="0">
                <a:latin typeface="Arial" charset="0"/>
                <a:ea typeface="Arial" charset="0"/>
                <a:cs typeface="Arial" charset="0"/>
              </a:rPr>
              <a:t>general</a:t>
            </a:r>
            <a:r>
              <a:rPr lang="en-GB" dirty="0">
                <a:latin typeface="Arial" charset="0"/>
                <a:ea typeface="Arial" charset="0"/>
                <a:cs typeface="Arial" charset="0"/>
              </a:rPr>
              <a:t> flashbacks to a time before the war: e.g. </a:t>
            </a:r>
            <a:r>
              <a:rPr lang="en-GB" dirty="0" err="1">
                <a:latin typeface="Arial" charset="0"/>
                <a:ea typeface="Arial" charset="0"/>
                <a:cs typeface="Arial" charset="0"/>
              </a:rPr>
              <a:t>bk</a:t>
            </a:r>
            <a:r>
              <a:rPr lang="en-GB" dirty="0">
                <a:latin typeface="Arial" charset="0"/>
                <a:ea typeface="Arial" charset="0"/>
                <a:cs typeface="Arial" charset="0"/>
              </a:rPr>
              <a:t> 22.145-157:</a:t>
            </a:r>
          </a:p>
          <a:p>
            <a:pPr marL="342900" indent="-342900">
              <a:buFont typeface="Arial" charset="0"/>
              <a:buChar char="•"/>
            </a:pPr>
            <a:endParaRPr lang="en-GB" dirty="0">
              <a:latin typeface="Arial" charset="0"/>
              <a:ea typeface="Arial" charset="0"/>
              <a:cs typeface="Arial" charset="0"/>
            </a:endParaRPr>
          </a:p>
          <a:p>
            <a:r>
              <a:rPr lang="en-GB" dirty="0">
                <a:latin typeface="Arial" charset="0"/>
                <a:ea typeface="Arial" charset="0"/>
                <a:cs typeface="Arial" charset="0"/>
              </a:rPr>
              <a:t>[Achilles is chasing Hector around the walls of Troy] Past the place of watch, and the wind-waved wild fig tree they sped, ever away from under the wall along the wagon track, and came to the two fair-flowing fountains, where well up the two springs that feed eddying Scamander. The one flows with warm water, and round about it smoke goes up from it as from a blazing fire, while the other even in summer flows cold as hail or chill snow or ice that water forms. And there near the springs are broad washing tanks, fair and made of stone, where the wives and fair daughters of the Trojans were used to wash bright clothes formerly in the time of peace, before the sons of the Achaeans came. </a:t>
            </a:r>
          </a:p>
          <a:p>
            <a:endParaRPr lang="en-GB" dirty="0">
              <a:latin typeface="Arial" charset="0"/>
              <a:ea typeface="Arial" charset="0"/>
              <a:cs typeface="Arial" charset="0"/>
            </a:endParaRPr>
          </a:p>
        </p:txBody>
      </p:sp>
      <p:sp>
        <p:nvSpPr>
          <p:cNvPr id="2" name="TextBox 1"/>
          <p:cNvSpPr txBox="1"/>
          <p:nvPr/>
        </p:nvSpPr>
        <p:spPr>
          <a:xfrm>
            <a:off x="11332564" y="637082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0623857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Foreshadowing</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r>
              <a:rPr lang="en-GB" dirty="0">
                <a:solidFill>
                  <a:schemeClr val="tx1"/>
                </a:solidFill>
                <a:latin typeface="Arial" charset="0"/>
                <a:ea typeface="Arial" charset="0"/>
                <a:cs typeface="Arial" charset="0"/>
              </a:rPr>
              <a:t>Prophecies reach beyond the end of the Iliad to the sacking of the city: e.g. book 8 and 15 Zeus’ prophecies or Thetis’ prophecy about the death of Achilles already signalled in book 1 (revisited in 9 and 18). </a:t>
            </a:r>
          </a:p>
          <a:p>
            <a:pPr marL="342900" indent="-342900">
              <a:buFont typeface="Arial" charset="0"/>
              <a:buChar char="•"/>
            </a:pPr>
            <a:endParaRPr lang="en-GB" dirty="0">
              <a:solidFill>
                <a:schemeClr val="tx1"/>
              </a:solidFill>
              <a:latin typeface="Arial" charset="0"/>
              <a:ea typeface="Arial" charset="0"/>
              <a:cs typeface="Arial" charset="0"/>
            </a:endParaRPr>
          </a:p>
          <a:p>
            <a:pPr marL="342900" indent="-342900">
              <a:buFont typeface="Arial" charset="0"/>
              <a:buChar char="•"/>
            </a:pPr>
            <a:r>
              <a:rPr lang="en-GB" dirty="0">
                <a:solidFill>
                  <a:schemeClr val="tx1"/>
                </a:solidFill>
                <a:latin typeface="Arial" charset="0"/>
                <a:ea typeface="Arial" charset="0"/>
                <a:cs typeface="Arial" charset="0"/>
              </a:rPr>
              <a:t>They also raise the issue of what follows the war and are thus thematically important for the plot: return home and the father-figure (see esp. the choice of Achilles and </a:t>
            </a:r>
            <a:r>
              <a:rPr lang="en-GB" i="1" dirty="0">
                <a:solidFill>
                  <a:schemeClr val="tx1"/>
                </a:solidFill>
                <a:latin typeface="Arial" charset="0"/>
                <a:ea typeface="Arial" charset="0"/>
                <a:cs typeface="Arial" charset="0"/>
              </a:rPr>
              <a:t>Iliad </a:t>
            </a:r>
            <a:r>
              <a:rPr lang="en-GB" dirty="0">
                <a:solidFill>
                  <a:schemeClr val="tx1"/>
                </a:solidFill>
                <a:latin typeface="Arial" charset="0"/>
                <a:ea typeface="Arial" charset="0"/>
                <a:cs typeface="Arial" charset="0"/>
              </a:rPr>
              <a:t>1, 9, and 24)</a:t>
            </a:r>
          </a:p>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85759382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Rage of Achilles: book 1</a:t>
            </a:r>
          </a:p>
        </p:txBody>
      </p:sp>
      <p:sp>
        <p:nvSpPr>
          <p:cNvPr id="5" name="Content Placeholder 4"/>
          <p:cNvSpPr>
            <a:spLocks noGrp="1"/>
          </p:cNvSpPr>
          <p:nvPr>
            <p:ph idx="1"/>
          </p:nvPr>
        </p:nvSpPr>
        <p:spPr>
          <a:xfrm>
            <a:off x="480000" y="1888760"/>
            <a:ext cx="11232000" cy="4056859"/>
          </a:xfrm>
        </p:spPr>
        <p:txBody>
          <a:bodyPr>
            <a:normAutofit/>
          </a:bodyPr>
          <a:lstStyle/>
          <a:p>
            <a:pPr marL="342900" indent="-342900">
              <a:buFont typeface="Arial" charset="0"/>
              <a:buChar char="•"/>
            </a:pPr>
            <a:endParaRPr lang="en-GB" dirty="0">
              <a:solidFill>
                <a:schemeClr val="tx1"/>
              </a:solidFill>
              <a:latin typeface="Arial" charset="0"/>
              <a:ea typeface="Arial" charset="0"/>
              <a:cs typeface="Arial" charset="0"/>
            </a:endParaRPr>
          </a:p>
          <a:p>
            <a:endParaRPr lang="en-GB" dirty="0">
              <a:solidFill>
                <a:schemeClr val="tx1"/>
              </a:solidFill>
              <a:latin typeface="Arial" charset="0"/>
              <a:ea typeface="Arial" charset="0"/>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00" y="900000"/>
            <a:ext cx="5546361" cy="5546361"/>
          </a:xfrm>
          <a:prstGeom prst="rect">
            <a:avLst/>
          </a:prstGeom>
        </p:spPr>
      </p:pic>
    </p:spTree>
    <p:extLst>
      <p:ext uri="{BB962C8B-B14F-4D97-AF65-F5344CB8AC3E}">
        <p14:creationId xmlns:p14="http://schemas.microsoft.com/office/powerpoint/2010/main" val="1306175797"/>
      </p:ext>
    </p:extLst>
  </p:cSld>
  <p:clrMapOvr>
    <a:masterClrMapping/>
  </p:clrMapOvr>
  <p:transition>
    <p:fade/>
  </p:transition>
</p:sld>
</file>

<file path=ppt/theme/theme1.xml><?xml version="1.0" encoding="utf-8"?>
<a:theme xmlns:a="http://schemas.openxmlformats.org/drawingml/2006/main" name="Theme1">
  <a:themeElements>
    <a:clrScheme name="KCL">
      <a:dk1>
        <a:sysClr val="windowText" lastClr="000000"/>
      </a:dk1>
      <a:lt1>
        <a:sysClr val="window" lastClr="FFFFFF"/>
      </a:lt1>
      <a:dk2>
        <a:srgbClr val="0A2D50"/>
      </a:dk2>
      <a:lt2>
        <a:srgbClr val="CDD7DC"/>
      </a:lt2>
      <a:accent1>
        <a:srgbClr val="E2231A"/>
      </a:accent1>
      <a:accent2>
        <a:srgbClr val="FF5F05"/>
      </a:accent2>
      <a:accent3>
        <a:srgbClr val="F5B90F"/>
      </a:accent3>
      <a:accent4>
        <a:srgbClr val="C8E128"/>
      </a:accent4>
      <a:accent5>
        <a:srgbClr val="009EA0"/>
      </a:accent5>
      <a:accent6>
        <a:srgbClr val="005AD2"/>
      </a:accent6>
      <a:hlink>
        <a:srgbClr val="E2231A"/>
      </a:hlink>
      <a:folHlink>
        <a:srgbClr val="E2231A"/>
      </a:folHlink>
    </a:clrScheme>
    <a:fontScheme name="KCL-fonts">
      <a:majorFont>
        <a:latin typeface="Impact"/>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80815"/>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eme1" id="{0415D1DD-86BA-4D5A-A89D-912574967636}" vid="{4A8C08EF-59D4-4F42-84C0-9ED66F5BF6F7}"/>
    </a:ext>
  </a:extLst>
</a:theme>
</file>

<file path=docProps/app.xml><?xml version="1.0" encoding="utf-8"?>
<Properties xmlns="http://schemas.openxmlformats.org/officeDocument/2006/extended-properties" xmlns:vt="http://schemas.openxmlformats.org/officeDocument/2006/docPropsVTypes">
  <Template/>
  <TotalTime>2686</TotalTime>
  <Words>1433</Words>
  <Application>Microsoft Office PowerPoint</Application>
  <PresentationFormat>Widescreen</PresentationFormat>
  <Paragraphs>103</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Georgia</vt:lpstr>
      <vt:lpstr>Impact</vt:lpstr>
      <vt:lpstr>Theme1</vt:lpstr>
      <vt:lpstr>Homer, Iliad : Plot and ‘digressions’</vt:lpstr>
      <vt:lpstr>Focus: dramatic action in the Iliad and ‘digressive’ style</vt:lpstr>
      <vt:lpstr>Focus: dramatic action in the Iliad and ‘digressive’ style</vt:lpstr>
      <vt:lpstr>Focus: dramatic action in the Iliad and ‘digressive’ style</vt:lpstr>
      <vt:lpstr>Outline</vt:lpstr>
      <vt:lpstr>Flashback</vt:lpstr>
      <vt:lpstr>Flashback</vt:lpstr>
      <vt:lpstr>Foreshadowing</vt:lpstr>
      <vt:lpstr>Rage of Achilles: book 1</vt:lpstr>
      <vt:lpstr>Failed embassy to Achilles: book 9</vt:lpstr>
      <vt:lpstr>Death of Patroclus: book 16</vt:lpstr>
      <vt:lpstr>Achilles kills Hector: book 22</vt:lpstr>
      <vt:lpstr>Achilles kills Trojan captives: book 23</vt:lpstr>
      <vt:lpstr>Achilles drags Hector’s body: book 24</vt:lpstr>
      <vt:lpstr>Achilles and Priam: book 24</vt:lpstr>
      <vt:lpstr>Speeches and illustrative moral stories</vt:lpstr>
      <vt:lpstr>Similes</vt:lpstr>
      <vt:lpstr>Similes</vt:lpstr>
      <vt:lpstr>Descriptions (ekphrasis)</vt:lpstr>
      <vt:lpstr>Functions of digressions</vt:lpstr>
      <vt:lpstr>Suggestions for 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Arlene</dc:creator>
  <cp:lastModifiedBy>Swallow, Peter</cp:lastModifiedBy>
  <cp:revision>19</cp:revision>
  <dcterms:created xsi:type="dcterms:W3CDTF">2019-07-02T11:07:26Z</dcterms:created>
  <dcterms:modified xsi:type="dcterms:W3CDTF">2019-08-24T21:49:18Z</dcterms:modified>
</cp:coreProperties>
</file>