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5" r:id="rId3"/>
    <p:sldId id="286" r:id="rId4"/>
    <p:sldId id="283" r:id="rId5"/>
    <p:sldId id="257" r:id="rId6"/>
    <p:sldId id="270" r:id="rId7"/>
    <p:sldId id="265" r:id="rId8"/>
    <p:sldId id="275" r:id="rId9"/>
    <p:sldId id="272" r:id="rId10"/>
    <p:sldId id="271" r:id="rId11"/>
    <p:sldId id="284" r:id="rId12"/>
    <p:sldId id="273" r:id="rId13"/>
    <p:sldId id="267" r:id="rId14"/>
    <p:sldId id="276" r:id="rId15"/>
    <p:sldId id="259" r:id="rId16"/>
    <p:sldId id="260" r:id="rId17"/>
    <p:sldId id="269" r:id="rId18"/>
    <p:sldId id="262" r:id="rId19"/>
    <p:sldId id="263" r:id="rId20"/>
    <p:sldId id="264" r:id="rId21"/>
    <p:sldId id="258" r:id="rId22"/>
    <p:sldId id="268" r:id="rId23"/>
    <p:sldId id="278" r:id="rId24"/>
    <p:sldId id="266" r:id="rId25"/>
    <p:sldId id="277" r:id="rId26"/>
    <p:sldId id="279" r:id="rId27"/>
    <p:sldId id="281" r:id="rId28"/>
    <p:sldId id="26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387"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3167499B-C1D0-4C85-8922-04B1BB7A1E83}" type="slidenum">
              <a:rPr lang="en-GB" smtClean="0"/>
              <a:pPr/>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3167499B-C1D0-4C85-8922-04B1BB7A1E83}"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9F52152-29D3-4FC9-95CE-5E2529CF9F34}"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67499B-C1D0-4C85-8922-04B1BB7A1E8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9F52152-29D3-4FC9-95CE-5E2529CF9F34}" type="datetimeFigureOut">
              <a:rPr lang="en-GB" smtClean="0"/>
              <a:pPr/>
              <a:t>24/08/2019</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167499B-C1D0-4C85-8922-04B1BB7A1E83}"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Odysseus: The </a:t>
            </a:r>
            <a:r>
              <a:rPr lang="en-GB" dirty="0" err="1"/>
              <a:t>PolYtropos</a:t>
            </a:r>
            <a:r>
              <a:rPr lang="en-GB" dirty="0"/>
              <a:t> HERO</a:t>
            </a:r>
          </a:p>
        </p:txBody>
      </p:sp>
      <p:sp>
        <p:nvSpPr>
          <p:cNvPr id="3" name="Subtitle 2"/>
          <p:cNvSpPr>
            <a:spLocks noGrp="1"/>
          </p:cNvSpPr>
          <p:nvPr>
            <p:ph type="subTitle" idx="1"/>
          </p:nvPr>
        </p:nvSpPr>
        <p:spPr/>
        <p:txBody>
          <a:bodyPr/>
          <a:lstStyle/>
          <a:p>
            <a:r>
              <a:rPr lang="en-GB" i="1" dirty="0"/>
              <a:t>Teaching the Odyssey at GCSE and A Level for Classical Civilisation</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0" y="4978004"/>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C:\Users\Edith\Pictures\Odyssey theatre po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1025" y="5020967"/>
            <a:ext cx="2522798" cy="17619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944976A-7A06-4B0D-AF4C-B1864A053301}"/>
              </a:ext>
            </a:extLst>
          </p:cNvPr>
          <p:cNvPicPr>
            <a:picLocks noChangeAspect="1"/>
          </p:cNvPicPr>
          <p:nvPr/>
        </p:nvPicPr>
        <p:blipFill>
          <a:blip r:embed="rId4"/>
          <a:stretch>
            <a:fillRect/>
          </a:stretch>
        </p:blipFill>
        <p:spPr>
          <a:xfrm>
            <a:off x="4932589" y="5064489"/>
            <a:ext cx="2562225" cy="1781175"/>
          </a:xfrm>
          <a:prstGeom prst="rect">
            <a:avLst/>
          </a:prstGeom>
        </p:spPr>
      </p:pic>
      <p:pic>
        <p:nvPicPr>
          <p:cNvPr id="7" name="Picture 6">
            <a:extLst>
              <a:ext uri="{FF2B5EF4-FFF2-40B4-BE49-F238E27FC236}">
                <a16:creationId xmlns:a16="http://schemas.microsoft.com/office/drawing/2014/main" id="{ACA8F528-5764-48F3-83AE-9BD325F8E49C}"/>
              </a:ext>
            </a:extLst>
          </p:cNvPr>
          <p:cNvPicPr>
            <a:picLocks noChangeAspect="1"/>
          </p:cNvPicPr>
          <p:nvPr/>
        </p:nvPicPr>
        <p:blipFill>
          <a:blip r:embed="rId5"/>
          <a:stretch>
            <a:fillRect/>
          </a:stretch>
        </p:blipFill>
        <p:spPr>
          <a:xfrm>
            <a:off x="7257504" y="4978004"/>
            <a:ext cx="1886496" cy="1886496"/>
          </a:xfrm>
          <a:prstGeom prst="rect">
            <a:avLst/>
          </a:prstGeom>
        </p:spPr>
      </p:pic>
    </p:spTree>
    <p:extLst>
      <p:ext uri="{BB962C8B-B14F-4D97-AF65-F5344CB8AC3E}">
        <p14:creationId xmlns:p14="http://schemas.microsoft.com/office/powerpoint/2010/main" val="2101251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Carpenter</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132856"/>
            <a:ext cx="3824896" cy="4406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4793" y="1772816"/>
            <a:ext cx="4524557"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580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A52DD-F449-4E83-922C-EFBB06142231}"/>
              </a:ext>
            </a:extLst>
          </p:cNvPr>
          <p:cNvSpPr>
            <a:spLocks noGrp="1"/>
          </p:cNvSpPr>
          <p:nvPr>
            <p:ph type="title"/>
          </p:nvPr>
        </p:nvSpPr>
        <p:spPr/>
        <p:txBody>
          <a:bodyPr/>
          <a:lstStyle/>
          <a:p>
            <a:r>
              <a:rPr lang="en-GB" dirty="0"/>
              <a:t>Hunter (on Circe’s Island)</a:t>
            </a:r>
          </a:p>
        </p:txBody>
      </p:sp>
      <p:sp>
        <p:nvSpPr>
          <p:cNvPr id="3" name="Content Placeholder 2">
            <a:extLst>
              <a:ext uri="{FF2B5EF4-FFF2-40B4-BE49-F238E27FC236}">
                <a16:creationId xmlns:a16="http://schemas.microsoft.com/office/drawing/2014/main" id="{589A2F8E-636E-42B4-B4A5-000459DB05F4}"/>
              </a:ext>
            </a:extLst>
          </p:cNvPr>
          <p:cNvSpPr>
            <a:spLocks noGrp="1"/>
          </p:cNvSpPr>
          <p:nvPr>
            <p:ph idx="1"/>
          </p:nvPr>
        </p:nvSpPr>
        <p:spPr/>
        <p:txBody>
          <a:bodyPr>
            <a:normAutofit fontScale="92500" lnSpcReduction="10000"/>
          </a:bodyPr>
          <a:lstStyle/>
          <a:p>
            <a:pPr marL="137160" indent="0">
              <a:buNone/>
            </a:pPr>
            <a:r>
              <a:rPr lang="en-GB" dirty="0"/>
              <a:t>As the stag came from the water I struck him on the spine with my bronze-spear, in the centre of his back, and it pierced right through, so he fell in the dust with a groan, and his spirit passed. Then I planted my foot on his carcass, drew the bronze spear from the wound, and laid it on the ground while I gathered willow shoots then wove a rope, six foot long, by splicing them together end to end. Next I tied the great creature’s feet together, and carried him down to the black ship on my back, using my spear to lean on, since he was too large to sling over my shoulder and steady with my hand. </a:t>
            </a:r>
          </a:p>
        </p:txBody>
      </p:sp>
    </p:spTree>
    <p:extLst>
      <p:ext uri="{BB962C8B-B14F-4D97-AF65-F5344CB8AC3E}">
        <p14:creationId xmlns:p14="http://schemas.microsoft.com/office/powerpoint/2010/main" val="3448310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Swimmer</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699" y="1571271"/>
            <a:ext cx="3843377"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815" y="2443010"/>
            <a:ext cx="4199802" cy="2919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4352925"/>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2071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Boxer: Fight with </a:t>
            </a:r>
            <a:r>
              <a:rPr lang="en-GB" dirty="0" err="1"/>
              <a:t>Irus</a:t>
            </a: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628800"/>
            <a:ext cx="6134184" cy="4648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7838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Archer</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484784"/>
            <a:ext cx="6840760" cy="4689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8071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Trickster</a:t>
            </a:r>
          </a:p>
        </p:txBody>
      </p:sp>
      <p:pic>
        <p:nvPicPr>
          <p:cNvPr id="2050" name="Picture 2" descr="C:\Users\Edith Desktop\Pictures\Campaign Pictures\Odysseus_Polyphemos_Cdm_Paris_190.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02283" y="1600200"/>
            <a:ext cx="4739434"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838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Desired by Calypso and </a:t>
            </a:r>
            <a:r>
              <a:rPr lang="en-GB" dirty="0" err="1"/>
              <a:t>Nausicaa</a:t>
            </a:r>
            <a:endParaRPr lang="en-GB" dirty="0"/>
          </a:p>
        </p:txBody>
      </p:sp>
      <p:pic>
        <p:nvPicPr>
          <p:cNvPr id="3074" name="Picture 2" descr="C:\Users\Edith Desktop\Pictures\Campaign Pictures\Nausikaa_und_Odysseus_(Tischbein).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1628800"/>
            <a:ext cx="3533474" cy="470852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Edith Desktop\Pictures\Campaign Pictures\a-fantastic-cave-landscape-with-odysseus-calypso-painted-with-hendrick-de-clerck-by-jan-the-elder-bruegh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442" y="2042520"/>
            <a:ext cx="4562597" cy="333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356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Witch-Tamer</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423064"/>
            <a:ext cx="4401488" cy="5030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26508"/>
            <a:ext cx="4249890" cy="5478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5018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Investigative Scientist</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00312"/>
            <a:ext cx="4294011" cy="3232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1145" y="2500311"/>
            <a:ext cx="3985162" cy="3232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7896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Storyteller and </a:t>
            </a:r>
            <a:r>
              <a:rPr lang="en-GB" dirty="0" err="1"/>
              <a:t>Autobiographer</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44824"/>
            <a:ext cx="6264696" cy="4474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5969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B95AF-B0A7-44D2-AB2C-9491152157C7}"/>
              </a:ext>
            </a:extLst>
          </p:cNvPr>
          <p:cNvSpPr>
            <a:spLocks noGrp="1"/>
          </p:cNvSpPr>
          <p:nvPr>
            <p:ph type="title"/>
          </p:nvPr>
        </p:nvSpPr>
        <p:spPr/>
        <p:txBody>
          <a:bodyPr/>
          <a:lstStyle/>
          <a:p>
            <a:r>
              <a:rPr lang="en-GB" dirty="0"/>
              <a:t>Epithets of Odysseus Alone</a:t>
            </a:r>
          </a:p>
        </p:txBody>
      </p:sp>
      <p:sp>
        <p:nvSpPr>
          <p:cNvPr id="3" name="Content Placeholder 2">
            <a:extLst>
              <a:ext uri="{FF2B5EF4-FFF2-40B4-BE49-F238E27FC236}">
                <a16:creationId xmlns:a16="http://schemas.microsoft.com/office/drawing/2014/main" id="{170C8C7D-E9DA-4494-9FB9-838723F3E448}"/>
              </a:ext>
            </a:extLst>
          </p:cNvPr>
          <p:cNvSpPr>
            <a:spLocks noGrp="1"/>
          </p:cNvSpPr>
          <p:nvPr>
            <p:ph idx="1"/>
          </p:nvPr>
        </p:nvSpPr>
        <p:spPr>
          <a:xfrm>
            <a:off x="457200" y="1600200"/>
            <a:ext cx="8579296" cy="4709160"/>
          </a:xfrm>
        </p:spPr>
        <p:txBody>
          <a:bodyPr/>
          <a:lstStyle/>
          <a:p>
            <a:r>
              <a:rPr lang="en-GB" dirty="0"/>
              <a:t>Much-praised			</a:t>
            </a:r>
            <a:r>
              <a:rPr lang="en-GB" dirty="0" err="1"/>
              <a:t>polyainos</a:t>
            </a:r>
            <a:endParaRPr lang="en-GB" dirty="0"/>
          </a:p>
          <a:p>
            <a:r>
              <a:rPr lang="en-GB" dirty="0"/>
              <a:t>Very crafty				</a:t>
            </a:r>
            <a:r>
              <a:rPr lang="en-GB" dirty="0" err="1"/>
              <a:t>polykerdes</a:t>
            </a:r>
            <a:endParaRPr lang="en-GB" dirty="0"/>
          </a:p>
          <a:p>
            <a:r>
              <a:rPr lang="en-GB" dirty="0"/>
              <a:t>Of grievous homecoming	 	</a:t>
            </a:r>
            <a:r>
              <a:rPr lang="en-GB" dirty="0" err="1"/>
              <a:t>polykedes</a:t>
            </a:r>
            <a:r>
              <a:rPr lang="en-GB" dirty="0"/>
              <a:t> nostos</a:t>
            </a:r>
          </a:p>
          <a:p>
            <a:r>
              <a:rPr lang="en-GB" dirty="0"/>
              <a:t>Of many stratagems		</a:t>
            </a:r>
            <a:r>
              <a:rPr lang="en-GB" dirty="0" err="1"/>
              <a:t>polymechanos</a:t>
            </a:r>
            <a:endParaRPr lang="en-GB" dirty="0"/>
          </a:p>
          <a:p>
            <a:r>
              <a:rPr lang="en-GB" dirty="0"/>
              <a:t>Much-enduring/daring		</a:t>
            </a:r>
            <a:r>
              <a:rPr lang="en-GB" dirty="0" err="1"/>
              <a:t>polytlas</a:t>
            </a:r>
            <a:endParaRPr lang="en-GB" dirty="0"/>
          </a:p>
          <a:p>
            <a:r>
              <a:rPr lang="en-GB" dirty="0"/>
              <a:t>Versatile, complex,			</a:t>
            </a:r>
            <a:r>
              <a:rPr lang="en-GB" dirty="0" err="1"/>
              <a:t>polytropos</a:t>
            </a:r>
            <a:endParaRPr lang="en-GB" dirty="0"/>
          </a:p>
          <a:p>
            <a:pPr marL="137160" indent="0">
              <a:buNone/>
            </a:pPr>
            <a:endParaRPr lang="en-GB" dirty="0"/>
          </a:p>
          <a:p>
            <a:endParaRPr lang="en-GB" dirty="0"/>
          </a:p>
          <a:p>
            <a:pPr lvl="8"/>
            <a:endParaRPr lang="en-GB" dirty="0"/>
          </a:p>
        </p:txBody>
      </p:sp>
    </p:spTree>
    <p:extLst>
      <p:ext uri="{BB962C8B-B14F-4D97-AF65-F5344CB8AC3E}">
        <p14:creationId xmlns:p14="http://schemas.microsoft.com/office/powerpoint/2010/main" val="2732454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Visitor to the Land of the Dead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488548"/>
            <a:ext cx="3812059" cy="3305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5767" y="2852936"/>
            <a:ext cx="3755313" cy="259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7029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Philosopher</a:t>
            </a:r>
          </a:p>
        </p:txBody>
      </p:sp>
      <p:pic>
        <p:nvPicPr>
          <p:cNvPr id="1026" name="Picture 2" descr="C:\Users\Edith Desktop\Pictures\Campaign Pictures\Odysseus_sehnt_sich_nach_Ithaka_(Tischbein).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1268760"/>
            <a:ext cx="3357330" cy="5322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496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Employer and Pet-Owner</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772818"/>
            <a:ext cx="4104454" cy="4104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12" y="1772818"/>
            <a:ext cx="4552256" cy="4532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5295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Not so great for the maids…</a:t>
            </a: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531" y="1484784"/>
            <a:ext cx="76200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7494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Father?</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284703"/>
            <a:ext cx="3998529" cy="5310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3676192" cy="4907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0121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Husband?</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27" y="2204864"/>
            <a:ext cx="4439257"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272" y="2420888"/>
            <a:ext cx="4384150" cy="3299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0037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Son of </a:t>
            </a:r>
            <a:r>
              <a:rPr lang="en-GB"/>
              <a:t>an Orchard-Keeper</a:t>
            </a:r>
            <a:endParaRPr lang="en-GB" dirty="0"/>
          </a:p>
        </p:txBody>
      </p:sp>
      <p:sp>
        <p:nvSpPr>
          <p:cNvPr id="3" name="Text Placeholder 2"/>
          <p:cNvSpPr>
            <a:spLocks noGrp="1"/>
          </p:cNvSpPr>
          <p:nvPr>
            <p:ph type="body" idx="1"/>
          </p:nvPr>
        </p:nvSpPr>
        <p:spPr/>
        <p:txBody>
          <a:bodyPr/>
          <a:lstStyle/>
          <a:p>
            <a:endParaRPr lang="en-GB"/>
          </a:p>
        </p:txBody>
      </p:sp>
      <p:sp>
        <p:nvSpPr>
          <p:cNvPr id="4" name="Text Placeholder 3"/>
          <p:cNvSpPr>
            <a:spLocks noGrp="1"/>
          </p:cNvSpPr>
          <p:nvPr>
            <p:ph type="body" sz="half" idx="3"/>
          </p:nvPr>
        </p:nvSpPr>
        <p:spPr/>
        <p:txBody>
          <a:bodyPr/>
          <a:lstStyle/>
          <a:p>
            <a:endParaRPr lang="en-GB"/>
          </a:p>
        </p:txBody>
      </p:sp>
      <p:sp>
        <p:nvSpPr>
          <p:cNvPr id="5" name="Content Placeholder 4"/>
          <p:cNvSpPr>
            <a:spLocks noGrp="1"/>
          </p:cNvSpPr>
          <p:nvPr>
            <p:ph sz="quarter" idx="2"/>
          </p:nvPr>
        </p:nvSpPr>
        <p:spPr/>
        <p:txBody>
          <a:bodyPr/>
          <a:lstStyle/>
          <a:p>
            <a:endParaRPr lang="en-GB" dirty="0"/>
          </a:p>
        </p:txBody>
      </p:sp>
      <p:sp>
        <p:nvSpPr>
          <p:cNvPr id="6" name="Content Placeholder 5"/>
          <p:cNvSpPr>
            <a:spLocks noGrp="1"/>
          </p:cNvSpPr>
          <p:nvPr>
            <p:ph sz="quarter" idx="4"/>
          </p:nvPr>
        </p:nvSpPr>
        <p:spPr/>
        <p:txBody>
          <a:bodyPr/>
          <a:lstStyle/>
          <a:p>
            <a:endParaRPr lang="en-GB"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4104456"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84784"/>
            <a:ext cx="3952420" cy="4872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3292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a:t>The Father of all Heroes; the Mother of all Stories</a:t>
            </a:r>
          </a:p>
        </p:txBody>
      </p:sp>
      <p:sp>
        <p:nvSpPr>
          <p:cNvPr id="8" name="Content Placeholder 7"/>
          <p:cNvSpPr>
            <a:spLocks noGrp="1"/>
          </p:cNvSpPr>
          <p:nvPr>
            <p:ph idx="1"/>
          </p:nvPr>
        </p:nvSpPr>
        <p:spPr>
          <a:xfrm>
            <a:off x="457200" y="1600200"/>
            <a:ext cx="8229600" cy="5257800"/>
          </a:xfrm>
        </p:spPr>
        <p:txBody>
          <a:bodyPr/>
          <a:lstStyle/>
          <a:p>
            <a:r>
              <a:rPr lang="en-GB" dirty="0"/>
              <a:t>Quest Hero</a:t>
            </a:r>
          </a:p>
          <a:p>
            <a:r>
              <a:rPr lang="en-GB" dirty="0"/>
              <a:t>Action Hero</a:t>
            </a:r>
          </a:p>
          <a:p>
            <a:r>
              <a:rPr lang="en-GB" dirty="0"/>
              <a:t>Disaster Movie Hero</a:t>
            </a:r>
          </a:p>
          <a:p>
            <a:r>
              <a:rPr lang="en-GB" dirty="0"/>
              <a:t>Revenge Hero</a:t>
            </a:r>
          </a:p>
          <a:p>
            <a:r>
              <a:rPr lang="en-GB" dirty="0"/>
              <a:t>Travelogue “Road Movie” Hero</a:t>
            </a:r>
          </a:p>
          <a:p>
            <a:r>
              <a:rPr lang="en-GB" dirty="0"/>
              <a:t>Episodic Hero with Superpowers</a:t>
            </a:r>
          </a:p>
          <a:p>
            <a:r>
              <a:rPr lang="en-GB" dirty="0"/>
              <a:t>Romantic Hero</a:t>
            </a:r>
          </a:p>
          <a:p>
            <a:r>
              <a:rPr lang="en-GB" dirty="0"/>
              <a:t>Proto-Sci-Fi-Hero</a:t>
            </a:r>
          </a:p>
          <a:p>
            <a:r>
              <a:rPr lang="en-GB" dirty="0"/>
              <a:t>Initiation Hero (or is that Telemachus?)</a:t>
            </a:r>
          </a:p>
          <a:p>
            <a:endParaRPr lang="en-GB" dirty="0"/>
          </a:p>
        </p:txBody>
      </p:sp>
    </p:spTree>
    <p:extLst>
      <p:ext uri="{BB962C8B-B14F-4D97-AF65-F5344CB8AC3E}">
        <p14:creationId xmlns:p14="http://schemas.microsoft.com/office/powerpoint/2010/main" val="3873138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So who would </a:t>
            </a:r>
            <a:r>
              <a:rPr lang="en-GB" i="1" dirty="0"/>
              <a:t>you </a:t>
            </a:r>
            <a:r>
              <a:rPr lang="en-GB" dirty="0"/>
              <a:t>cast as Odysseus?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700808"/>
            <a:ext cx="4804833" cy="4279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2893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D83F3-201B-4EFC-BADB-ED05559AE963}"/>
              </a:ext>
            </a:extLst>
          </p:cNvPr>
          <p:cNvSpPr>
            <a:spLocks noGrp="1"/>
          </p:cNvSpPr>
          <p:nvPr>
            <p:ph type="title"/>
          </p:nvPr>
        </p:nvSpPr>
        <p:spPr/>
        <p:txBody>
          <a:bodyPr/>
          <a:lstStyle/>
          <a:p>
            <a:r>
              <a:rPr lang="en-GB" dirty="0"/>
              <a:t>Other Epithets</a:t>
            </a:r>
          </a:p>
        </p:txBody>
      </p:sp>
      <p:sp>
        <p:nvSpPr>
          <p:cNvPr id="3" name="Content Placeholder 2">
            <a:extLst>
              <a:ext uri="{FF2B5EF4-FFF2-40B4-BE49-F238E27FC236}">
                <a16:creationId xmlns:a16="http://schemas.microsoft.com/office/drawing/2014/main" id="{E7E0E000-9CFE-4D18-8CF8-4F17114C8F10}"/>
              </a:ext>
            </a:extLst>
          </p:cNvPr>
          <p:cNvSpPr>
            <a:spLocks noGrp="1"/>
          </p:cNvSpPr>
          <p:nvPr>
            <p:ph idx="1"/>
          </p:nvPr>
        </p:nvSpPr>
        <p:spPr/>
        <p:txBody>
          <a:bodyPr/>
          <a:lstStyle/>
          <a:p>
            <a:r>
              <a:rPr lang="en-GB" dirty="0"/>
              <a:t>Master mariner</a:t>
            </a:r>
          </a:p>
          <a:p>
            <a:r>
              <a:rPr lang="en-GB" dirty="0"/>
              <a:t>Hero</a:t>
            </a:r>
          </a:p>
          <a:p>
            <a:r>
              <a:rPr lang="en-GB" dirty="0"/>
              <a:t>Great-hearted</a:t>
            </a:r>
          </a:p>
          <a:p>
            <a:r>
              <a:rPr lang="en-GB" dirty="0"/>
              <a:t>Wise</a:t>
            </a:r>
          </a:p>
          <a:p>
            <a:r>
              <a:rPr lang="en-GB" dirty="0"/>
              <a:t>City-sacker</a:t>
            </a:r>
          </a:p>
          <a:p>
            <a:r>
              <a:rPr lang="en-GB" dirty="0"/>
              <a:t>Kingly</a:t>
            </a:r>
          </a:p>
          <a:p>
            <a:r>
              <a:rPr lang="en-GB" dirty="0"/>
              <a:t>Of many sorrows</a:t>
            </a:r>
          </a:p>
          <a:p>
            <a:r>
              <a:rPr lang="en-GB" dirty="0"/>
              <a:t>Much </a:t>
            </a:r>
            <a:r>
              <a:rPr lang="en-GB"/>
              <a:t>prayed for</a:t>
            </a:r>
            <a:endParaRPr lang="en-GB" dirty="0"/>
          </a:p>
        </p:txBody>
      </p:sp>
    </p:spTree>
    <p:extLst>
      <p:ext uri="{BB962C8B-B14F-4D97-AF65-F5344CB8AC3E}">
        <p14:creationId xmlns:p14="http://schemas.microsoft.com/office/powerpoint/2010/main" val="722731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Kind of Hero?</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8596" y="2714620"/>
            <a:ext cx="190500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2204864"/>
            <a:ext cx="2977290" cy="2860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4316" y="2928934"/>
            <a:ext cx="1913595" cy="2238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Navigator</a:t>
            </a:r>
          </a:p>
        </p:txBody>
      </p:sp>
      <p:sp>
        <p:nvSpPr>
          <p:cNvPr id="3" name="Content Placeholder 2"/>
          <p:cNvSpPr>
            <a:spLocks noGrp="1"/>
          </p:cNvSpPr>
          <p:nvPr>
            <p:ph idx="1"/>
          </p:nvPr>
        </p:nvSpPr>
        <p:spPr/>
        <p:txBody>
          <a:bodyPr/>
          <a:lstStyle/>
          <a:p>
            <a:endParaRPr lang="en-GB"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364" y="1437529"/>
            <a:ext cx="8458040" cy="4871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4821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Barbarian-tamer</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18" y="1268760"/>
            <a:ext cx="6610693" cy="5267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6365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Lesson-Learner</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1133" y="1700551"/>
            <a:ext cx="6105163" cy="3960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0185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Favourite of the Cleverest Goddess</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08" y="2132856"/>
            <a:ext cx="4406102"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9069" y="1464293"/>
            <a:ext cx="3731225" cy="4865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083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Athlete and discus-thrower</a:t>
            </a:r>
          </a:p>
        </p:txBody>
      </p:sp>
      <p:sp>
        <p:nvSpPr>
          <p:cNvPr id="3" name="Content Placeholder 2"/>
          <p:cNvSpPr>
            <a:spLocks noGrp="1"/>
          </p:cNvSpPr>
          <p:nvPr>
            <p:ph idx="1"/>
          </p:nvPr>
        </p:nvSpPr>
        <p:spPr/>
        <p:txBody>
          <a:bodyPr/>
          <a:lstStyle/>
          <a:p>
            <a:endParaRPr lang="en-GB"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1033" y="3140968"/>
            <a:ext cx="4560784" cy="2108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6" y="2924944"/>
            <a:ext cx="4122067" cy="2718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51871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201</TotalTime>
  <Words>287</Words>
  <Application>Microsoft Office PowerPoint</Application>
  <PresentationFormat>On-screen Show (4:3)</PresentationFormat>
  <Paragraphs>54</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Book Antiqua</vt:lpstr>
      <vt:lpstr>Lucida Sans</vt:lpstr>
      <vt:lpstr>Wingdings</vt:lpstr>
      <vt:lpstr>Wingdings 2</vt:lpstr>
      <vt:lpstr>Wingdings 3</vt:lpstr>
      <vt:lpstr>Apex</vt:lpstr>
      <vt:lpstr>Odysseus: The PolYtropos HERO</vt:lpstr>
      <vt:lpstr>Epithets of Odysseus Alone</vt:lpstr>
      <vt:lpstr>Other Epithets</vt:lpstr>
      <vt:lpstr>What Kind of Hero?</vt:lpstr>
      <vt:lpstr>Navigator</vt:lpstr>
      <vt:lpstr>Barbarian-tamer</vt:lpstr>
      <vt:lpstr>Lesson-Learner</vt:lpstr>
      <vt:lpstr>Favourite of the Cleverest Goddess</vt:lpstr>
      <vt:lpstr>Athlete and discus-thrower</vt:lpstr>
      <vt:lpstr>Carpenter</vt:lpstr>
      <vt:lpstr>Hunter (on Circe’s Island)</vt:lpstr>
      <vt:lpstr>Swimmer</vt:lpstr>
      <vt:lpstr>Boxer: Fight with Irus</vt:lpstr>
      <vt:lpstr>Archer</vt:lpstr>
      <vt:lpstr>Trickster</vt:lpstr>
      <vt:lpstr>Desired by Calypso and Nausicaa</vt:lpstr>
      <vt:lpstr>Witch-Tamer</vt:lpstr>
      <vt:lpstr>Investigative Scientist</vt:lpstr>
      <vt:lpstr>Storyteller and Autobiographer</vt:lpstr>
      <vt:lpstr>Visitor to the Land of the Dead</vt:lpstr>
      <vt:lpstr>Philosopher</vt:lpstr>
      <vt:lpstr>Employer and Pet-Owner</vt:lpstr>
      <vt:lpstr>Not so great for the maids…</vt:lpstr>
      <vt:lpstr>Father?</vt:lpstr>
      <vt:lpstr>Husband?</vt:lpstr>
      <vt:lpstr>Son of an Orchard-Keeper</vt:lpstr>
      <vt:lpstr>The Father of all Heroes; the Mother of all Stories</vt:lpstr>
      <vt:lpstr>So who would you cast as Odysseus?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Odysseus: PolYtropos</dc:title>
  <dc:creator>Edith Desktop</dc:creator>
  <cp:lastModifiedBy>Swallow, Peter</cp:lastModifiedBy>
  <cp:revision>18</cp:revision>
  <dcterms:created xsi:type="dcterms:W3CDTF">2013-11-12T18:29:29Z</dcterms:created>
  <dcterms:modified xsi:type="dcterms:W3CDTF">2019-08-24T21:54:50Z</dcterms:modified>
</cp:coreProperties>
</file>