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564"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2456782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2958639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2684632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142404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1417854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648010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1531169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347107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806329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2312416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E93236-1EDA-43B7-919E-1B1EFD1F61B8}" type="datetimeFigureOut">
              <a:rPr lang="en-GB" smtClean="0"/>
              <a:pPr/>
              <a:t>24/08/2019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E65C560-3B89-4383-89E1-FE25C4ABDE98}" type="slidenum">
              <a:rPr lang="en-GB" smtClean="0"/>
              <a:pPr/>
              <a:t>‹#›</a:t>
            </a:fld>
            <a:endParaRPr lang="en-GB"/>
          </a:p>
        </p:txBody>
      </p:sp>
    </p:spTree>
    <p:extLst>
      <p:ext uri="{BB962C8B-B14F-4D97-AF65-F5344CB8AC3E}">
        <p14:creationId xmlns:p14="http://schemas.microsoft.com/office/powerpoint/2010/main" val="2286663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E93236-1EDA-43B7-919E-1B1EFD1F61B8}" type="datetimeFigureOut">
              <a:rPr lang="en-GB" smtClean="0"/>
              <a:pPr/>
              <a:t>24/08/2019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65C560-3B89-4383-89E1-FE25C4ABDE98}" type="slidenum">
              <a:rPr lang="en-GB" smtClean="0"/>
              <a:pPr/>
              <a:t>‹#›</a:t>
            </a:fld>
            <a:endParaRPr lang="en-GB"/>
          </a:p>
        </p:txBody>
      </p:sp>
    </p:spTree>
    <p:extLst>
      <p:ext uri="{BB962C8B-B14F-4D97-AF65-F5344CB8AC3E}">
        <p14:creationId xmlns:p14="http://schemas.microsoft.com/office/powerpoint/2010/main" val="123190552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A64EE-66DE-4548-9141-16A5340CA15C}"/>
              </a:ext>
            </a:extLst>
          </p:cNvPr>
          <p:cNvSpPr>
            <a:spLocks noGrp="1"/>
          </p:cNvSpPr>
          <p:nvPr>
            <p:ph type="ctrTitle"/>
          </p:nvPr>
        </p:nvSpPr>
        <p:spPr/>
        <p:txBody>
          <a:bodyPr/>
          <a:lstStyle/>
          <a:p>
            <a:r>
              <a:rPr lang="en-GB" dirty="0"/>
              <a:t>GCSE Classical Civilisation</a:t>
            </a:r>
          </a:p>
        </p:txBody>
      </p:sp>
      <p:sp>
        <p:nvSpPr>
          <p:cNvPr id="3" name="Subtitle 2">
            <a:extLst>
              <a:ext uri="{FF2B5EF4-FFF2-40B4-BE49-F238E27FC236}">
                <a16:creationId xmlns:a16="http://schemas.microsoft.com/office/drawing/2014/main" id="{EDBE17A0-E062-40A4-AF43-933FAF39E148}"/>
              </a:ext>
            </a:extLst>
          </p:cNvPr>
          <p:cNvSpPr>
            <a:spLocks noGrp="1"/>
          </p:cNvSpPr>
          <p:nvPr>
            <p:ph type="subTitle" idx="1"/>
          </p:nvPr>
        </p:nvSpPr>
        <p:spPr/>
        <p:txBody>
          <a:bodyPr/>
          <a:lstStyle/>
          <a:p>
            <a:r>
              <a:rPr lang="en-GB" dirty="0"/>
              <a:t>War &amp; Warfare</a:t>
            </a:r>
          </a:p>
        </p:txBody>
      </p:sp>
    </p:spTree>
    <p:extLst>
      <p:ext uri="{BB962C8B-B14F-4D97-AF65-F5344CB8AC3E}">
        <p14:creationId xmlns:p14="http://schemas.microsoft.com/office/powerpoint/2010/main" val="3709396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52153-9924-4DC4-B371-1A29030827A5}"/>
              </a:ext>
            </a:extLst>
          </p:cNvPr>
          <p:cNvSpPr>
            <a:spLocks noGrp="1"/>
          </p:cNvSpPr>
          <p:nvPr>
            <p:ph type="title"/>
          </p:nvPr>
        </p:nvSpPr>
        <p:spPr>
          <a:xfrm>
            <a:off x="640080" y="5576887"/>
            <a:ext cx="10911840" cy="640081"/>
          </a:xfrm>
        </p:spPr>
        <p:txBody>
          <a:bodyPr vert="horz" lIns="91440" tIns="45720" rIns="91440" bIns="45720" rtlCol="0" anchor="ctr">
            <a:normAutofit/>
          </a:bodyPr>
          <a:lstStyle/>
          <a:p>
            <a:pPr algn="ctr"/>
            <a:r>
              <a:rPr lang="en-US" sz="2000"/>
              <a:t>Mark Antony Legionary denarius, Obv: galley with banners, Rev: eagle between two standards, likely minted in Patrae 32 BC (example BMC 197, RSC 33, Sear 356) </a:t>
            </a:r>
          </a:p>
        </p:txBody>
      </p:sp>
      <p:pic>
        <p:nvPicPr>
          <p:cNvPr id="4" name="Content Placeholder 3">
            <a:extLst>
              <a:ext uri="{FF2B5EF4-FFF2-40B4-BE49-F238E27FC236}">
                <a16:creationId xmlns:a16="http://schemas.microsoft.com/office/drawing/2014/main" id="{4D3F5C28-4C65-426E-B736-8974A0D3ACFF}"/>
              </a:ext>
            </a:extLst>
          </p:cNvPr>
          <p:cNvPicPr>
            <a:picLocks noGrp="1" noChangeAspect="1"/>
          </p:cNvPicPr>
          <p:nvPr>
            <p:ph idx="1"/>
          </p:nvPr>
        </p:nvPicPr>
        <p:blipFill rotWithShape="1">
          <a:blip r:embed="rId2"/>
          <a:srcRect l="172" r="2" b="2"/>
          <a:stretch/>
        </p:blipFill>
        <p:spPr>
          <a:xfrm>
            <a:off x="640080" y="640080"/>
            <a:ext cx="10911840" cy="4836795"/>
          </a:xfrm>
          <a:prstGeom prst="rect">
            <a:avLst/>
          </a:prstGeom>
          <a:ln w="19050">
            <a:solidFill>
              <a:schemeClr val="tx1"/>
            </a:solidFill>
            <a:miter lim="800000"/>
          </a:ln>
        </p:spPr>
      </p:pic>
    </p:spTree>
    <p:extLst>
      <p:ext uri="{BB962C8B-B14F-4D97-AF65-F5344CB8AC3E}">
        <p14:creationId xmlns:p14="http://schemas.microsoft.com/office/powerpoint/2010/main" val="798606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1996A1-2FFE-4B1D-B450-DEE1153E7E3A}"/>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a:solidFill>
                  <a:srgbClr val="FFFFFF"/>
                </a:solidFill>
              </a:rPr>
              <a:t>Trajan’s Column</a:t>
            </a:r>
          </a:p>
        </p:txBody>
      </p:sp>
      <p:pic>
        <p:nvPicPr>
          <p:cNvPr id="4" name="Picture 3">
            <a:extLst>
              <a:ext uri="{FF2B5EF4-FFF2-40B4-BE49-F238E27FC236}">
                <a16:creationId xmlns:a16="http://schemas.microsoft.com/office/drawing/2014/main" id="{C37F5E52-50DB-4A94-83FB-6676633CB290}"/>
              </a:ext>
            </a:extLst>
          </p:cNvPr>
          <p:cNvPicPr>
            <a:picLocks noChangeAspect="1"/>
          </p:cNvPicPr>
          <p:nvPr/>
        </p:nvPicPr>
        <p:blipFill>
          <a:blip r:embed="rId2" cstate="print"/>
          <a:stretch>
            <a:fillRect/>
          </a:stretch>
        </p:blipFill>
        <p:spPr>
          <a:xfrm>
            <a:off x="1953645" y="307731"/>
            <a:ext cx="2188706" cy="3997637"/>
          </a:xfrm>
          <a:prstGeom prst="rect">
            <a:avLst/>
          </a:prstGeom>
        </p:spPr>
      </p:pic>
      <p:pic>
        <p:nvPicPr>
          <p:cNvPr id="5" name="Content Placeholder 4">
            <a:extLst>
              <a:ext uri="{FF2B5EF4-FFF2-40B4-BE49-F238E27FC236}">
                <a16:creationId xmlns:a16="http://schemas.microsoft.com/office/drawing/2014/main" id="{58B1929A-1461-47F4-B1BF-A976D439AC4F}"/>
              </a:ext>
            </a:extLst>
          </p:cNvPr>
          <p:cNvPicPr>
            <a:picLocks noGrp="1" noChangeAspect="1"/>
          </p:cNvPicPr>
          <p:nvPr>
            <p:ph idx="1"/>
          </p:nvPr>
        </p:nvPicPr>
        <p:blipFill>
          <a:blip r:embed="rId3"/>
          <a:stretch>
            <a:fillRect/>
          </a:stretch>
        </p:blipFill>
        <p:spPr>
          <a:xfrm>
            <a:off x="7320080" y="307731"/>
            <a:ext cx="3647843" cy="3997637"/>
          </a:xfrm>
          <a:prstGeom prst="rect">
            <a:avLst/>
          </a:prstGeom>
        </p:spPr>
      </p:pic>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874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83CBAC-4FA4-4AD6-A45F-7E471E9643FB}"/>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br>
              <a:rPr lang="en-US" sz="1800">
                <a:solidFill>
                  <a:srgbClr val="FFFFFF"/>
                </a:solidFill>
              </a:rPr>
            </a:br>
            <a:r>
              <a:rPr lang="en-US" sz="1800">
                <a:solidFill>
                  <a:srgbClr val="FFFFFF"/>
                </a:solidFill>
              </a:rPr>
              <a:t>The Arch of Trajan, Benevento</a:t>
            </a:r>
            <a:br>
              <a:rPr lang="en-US" sz="1800">
                <a:solidFill>
                  <a:srgbClr val="FFFFFF"/>
                </a:solidFill>
              </a:rPr>
            </a:br>
            <a:endParaRPr lang="en-US" sz="1800">
              <a:solidFill>
                <a:srgbClr val="FFFFFF"/>
              </a:solidFill>
            </a:endParaRPr>
          </a:p>
        </p:txBody>
      </p:sp>
      <p:pic>
        <p:nvPicPr>
          <p:cNvPr id="4" name="Content Placeholder 3">
            <a:extLst>
              <a:ext uri="{FF2B5EF4-FFF2-40B4-BE49-F238E27FC236}">
                <a16:creationId xmlns:a16="http://schemas.microsoft.com/office/drawing/2014/main" id="{0DC07D55-1043-4E25-9287-14E5FE5FEE2F}"/>
              </a:ext>
            </a:extLst>
          </p:cNvPr>
          <p:cNvPicPr>
            <a:picLocks noGrp="1" noChangeAspect="1"/>
          </p:cNvPicPr>
          <p:nvPr>
            <p:ph idx="1"/>
          </p:nvPr>
        </p:nvPicPr>
        <p:blipFill>
          <a:blip r:embed="rId2"/>
          <a:stretch>
            <a:fillRect/>
          </a:stretch>
        </p:blipFill>
        <p:spPr>
          <a:xfrm>
            <a:off x="1423958" y="307731"/>
            <a:ext cx="3248080" cy="3997637"/>
          </a:xfrm>
          <a:prstGeom prst="rect">
            <a:avLst/>
          </a:prstGeom>
        </p:spPr>
      </p:pic>
      <p:pic>
        <p:nvPicPr>
          <p:cNvPr id="5" name="Picture 4">
            <a:extLst>
              <a:ext uri="{FF2B5EF4-FFF2-40B4-BE49-F238E27FC236}">
                <a16:creationId xmlns:a16="http://schemas.microsoft.com/office/drawing/2014/main" id="{E9BC653A-232B-4D5B-83C6-D9100A2CFB57}"/>
              </a:ext>
            </a:extLst>
          </p:cNvPr>
          <p:cNvPicPr>
            <a:picLocks noChangeAspect="1"/>
          </p:cNvPicPr>
          <p:nvPr/>
        </p:nvPicPr>
        <p:blipFill>
          <a:blip r:embed="rId3"/>
          <a:stretch>
            <a:fillRect/>
          </a:stretch>
        </p:blipFill>
        <p:spPr>
          <a:xfrm>
            <a:off x="6478910" y="307731"/>
            <a:ext cx="5330182" cy="3997637"/>
          </a:xfrm>
          <a:prstGeom prst="rect">
            <a:avLst/>
          </a:prstGeom>
        </p:spPr>
      </p:pic>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506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2A234-72B7-4FC8-9FF6-2B41DB640A86}"/>
              </a:ext>
            </a:extLst>
          </p:cNvPr>
          <p:cNvSpPr>
            <a:spLocks noGrp="1"/>
          </p:cNvSpPr>
          <p:nvPr>
            <p:ph type="title"/>
          </p:nvPr>
        </p:nvSpPr>
        <p:spPr/>
        <p:txBody>
          <a:bodyPr/>
          <a:lstStyle/>
          <a:p>
            <a:r>
              <a:rPr lang="en-GB" dirty="0" err="1"/>
              <a:t>Tyrtaeus</a:t>
            </a:r>
            <a:r>
              <a:rPr lang="en-GB" dirty="0"/>
              <a:t> 10 (</a:t>
            </a:r>
            <a:r>
              <a:rPr lang="en-GB"/>
              <a:t>7</a:t>
            </a:r>
            <a:r>
              <a:rPr lang="en-GB" baseline="30000"/>
              <a:t>th</a:t>
            </a:r>
            <a:r>
              <a:rPr lang="en-GB"/>
              <a:t> century BCE)</a:t>
            </a:r>
            <a:endParaRPr lang="en-GB" dirty="0"/>
          </a:p>
        </p:txBody>
      </p:sp>
      <p:sp>
        <p:nvSpPr>
          <p:cNvPr id="3" name="Content Placeholder 2">
            <a:extLst>
              <a:ext uri="{FF2B5EF4-FFF2-40B4-BE49-F238E27FC236}">
                <a16:creationId xmlns:a16="http://schemas.microsoft.com/office/drawing/2014/main" id="{E2F380AE-EABC-41CB-88E0-2B3F5F67A032}"/>
              </a:ext>
            </a:extLst>
          </p:cNvPr>
          <p:cNvSpPr>
            <a:spLocks noGrp="1"/>
          </p:cNvSpPr>
          <p:nvPr>
            <p:ph idx="1"/>
          </p:nvPr>
        </p:nvSpPr>
        <p:spPr/>
        <p:txBody>
          <a:bodyPr>
            <a:normAutofit fontScale="77500" lnSpcReduction="20000"/>
          </a:bodyPr>
          <a:lstStyle/>
          <a:p>
            <a:r>
              <a:rPr lang="en-GB" dirty="0"/>
              <a:t>For 'tis a fair thing for a good man to fall and die fighting in the van for his native land, whereas to leave his city and his rich fields and go a-begging is of all things the most miserable, wandering with mother dear and aged father, with little children and wedded wife. For hateful shall such an one be among all those to whom he shall come in bondage to Want and loathsome Penury, and doth shame his lineage and belie his noble beauty, followed by all evil and dishonour. Now if so little thought be taken of a wanderer, and so little honour, respect, or pity, let us fight with a will for this land, and die for our children and never spare our lives. Abide then, O young men, shoulder to shoulder and fight; begin not foul flight nor yet be afraid, but make the heart in your breasts both great and stout, and never shrink when you fight the foe.18 And the elder sort, whose knees are no longer nimble, fly not ye to leave them fallen to earth.19 For 'tis a foul thing, in sooth, for an elder to fall in the van and lie before the younger, his head white and his beard hoary, breathing forth his stout soul in the dust, with his privities20 all bloody in his hands, a sight so foul to see and fraught with such ill to the seer, and his flesh also all naked; yet to a young man all is seemly enough, so long as he have the noble bloom of lovely youth, aye a marvel he for men to behold, and desirable unto women, so long as ever he be alive, and fair in like manner when he be fallen in the vanguard. So let each man bite his lip with his teeth and abide firm-set astride upon the ground.</a:t>
            </a:r>
          </a:p>
        </p:txBody>
      </p:sp>
    </p:spTree>
    <p:extLst>
      <p:ext uri="{BB962C8B-B14F-4D97-AF65-F5344CB8AC3E}">
        <p14:creationId xmlns:p14="http://schemas.microsoft.com/office/powerpoint/2010/main" val="372203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B98630-E04B-427D-8844-269DC7DC7AFD}"/>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br>
              <a:rPr lang="en-US" sz="3700" kern="1200">
                <a:solidFill>
                  <a:srgbClr val="FFFFFF"/>
                </a:solidFill>
                <a:latin typeface="+mj-lt"/>
                <a:ea typeface="+mj-ea"/>
                <a:cs typeface="+mj-cs"/>
              </a:rPr>
            </a:br>
            <a:r>
              <a:rPr lang="en-US" sz="3700" kern="1200">
                <a:solidFill>
                  <a:srgbClr val="FFFFFF"/>
                </a:solidFill>
                <a:latin typeface="+mj-lt"/>
                <a:ea typeface="+mj-ea"/>
                <a:cs typeface="+mj-cs"/>
              </a:rPr>
              <a:t>Bronze Warrior figure, Spartan, British Museum (1929,1016.6) Made in Laconia, 6</a:t>
            </a:r>
            <a:r>
              <a:rPr lang="en-US" sz="3700" kern="1200" baseline="30000">
                <a:solidFill>
                  <a:srgbClr val="FFFFFF"/>
                </a:solidFill>
                <a:latin typeface="+mj-lt"/>
                <a:ea typeface="+mj-ea"/>
                <a:cs typeface="+mj-cs"/>
              </a:rPr>
              <a:t>th</a:t>
            </a:r>
            <a:r>
              <a:rPr lang="en-US" sz="3700" kern="1200">
                <a:solidFill>
                  <a:srgbClr val="FFFFFF"/>
                </a:solidFill>
                <a:latin typeface="+mj-lt"/>
                <a:ea typeface="+mj-ea"/>
                <a:cs typeface="+mj-cs"/>
              </a:rPr>
              <a:t> century BCE.</a:t>
            </a:r>
            <a:br>
              <a:rPr lang="en-US" sz="3700" kern="1200">
                <a:solidFill>
                  <a:srgbClr val="FFFFFF"/>
                </a:solidFill>
                <a:latin typeface="+mj-lt"/>
                <a:ea typeface="+mj-ea"/>
                <a:cs typeface="+mj-cs"/>
              </a:rPr>
            </a:br>
            <a:endParaRPr lang="en-US" sz="3700" kern="1200">
              <a:solidFill>
                <a:srgbClr val="FFFFFF"/>
              </a:solidFill>
              <a:latin typeface="+mj-lt"/>
              <a:ea typeface="+mj-ea"/>
              <a:cs typeface="+mj-cs"/>
            </a:endParaRPr>
          </a:p>
        </p:txBody>
      </p:sp>
      <p:pic>
        <p:nvPicPr>
          <p:cNvPr id="4" name="Content Placeholder 3">
            <a:extLst>
              <a:ext uri="{FF2B5EF4-FFF2-40B4-BE49-F238E27FC236}">
                <a16:creationId xmlns:a16="http://schemas.microsoft.com/office/drawing/2014/main" id="{35E9E5F7-8FFB-4B6D-B5E7-436C7B8139AE}"/>
              </a:ext>
            </a:extLst>
          </p:cNvPr>
          <p:cNvPicPr>
            <a:picLocks noGrp="1" noChangeAspect="1"/>
          </p:cNvPicPr>
          <p:nvPr>
            <p:ph idx="1"/>
          </p:nvPr>
        </p:nvPicPr>
        <p:blipFill rotWithShape="1">
          <a:blip r:embed="rId2"/>
          <a:srcRect l="3923" r="5920"/>
          <a:stretch/>
        </p:blipFill>
        <p:spPr>
          <a:xfrm>
            <a:off x="6442363" y="492573"/>
            <a:ext cx="3976463" cy="5880796"/>
          </a:xfrm>
          <a:prstGeom prst="rect">
            <a:avLst/>
          </a:prstGeom>
        </p:spPr>
      </p:pic>
    </p:spTree>
    <p:extLst>
      <p:ext uri="{BB962C8B-B14F-4D97-AF65-F5344CB8AC3E}">
        <p14:creationId xmlns:p14="http://schemas.microsoft.com/office/powerpoint/2010/main" val="2768513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65F4110-C0FC-4D61-ACD2-A7C950EAE9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708357" y="3509963"/>
            <a:ext cx="7092215" cy="2967839"/>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396F35-01DC-47FD-B638-4857173BECF7}"/>
              </a:ext>
            </a:extLst>
          </p:cNvPr>
          <p:cNvSpPr>
            <a:spLocks noGrp="1"/>
          </p:cNvSpPr>
          <p:nvPr>
            <p:ph type="title"/>
          </p:nvPr>
        </p:nvSpPr>
        <p:spPr>
          <a:xfrm>
            <a:off x="5021821" y="3812954"/>
            <a:ext cx="6465287" cy="1516014"/>
          </a:xfrm>
        </p:spPr>
        <p:txBody>
          <a:bodyPr vert="horz" lIns="91440" tIns="45720" rIns="91440" bIns="45720" rtlCol="0" anchor="b">
            <a:normAutofit/>
          </a:bodyPr>
          <a:lstStyle/>
          <a:p>
            <a:r>
              <a:rPr lang="en-US" sz="3400" kern="1200">
                <a:solidFill>
                  <a:srgbClr val="FFFFFF"/>
                </a:solidFill>
                <a:latin typeface="+mj-lt"/>
                <a:ea typeface="+mj-ea"/>
                <a:cs typeface="+mj-cs"/>
              </a:rPr>
              <a:t>Helmet of Corinthian type, dedicated to Zeus at Olympia, c.460 BC, British Museum (1824,0407.32)</a:t>
            </a:r>
          </a:p>
        </p:txBody>
      </p:sp>
      <p:cxnSp>
        <p:nvCxnSpPr>
          <p:cNvPr id="21" name="Straight Connector 20">
            <a:extLst>
              <a:ext uri="{FF2B5EF4-FFF2-40B4-BE49-F238E27FC236}">
                <a16:creationId xmlns:a16="http://schemas.microsoft.com/office/drawing/2014/main" id="{CC94CBDB-A76C-499E-95AB-C0A049E315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8287" y="5443086"/>
            <a:ext cx="64008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Content Placeholder 3">
            <a:extLst>
              <a:ext uri="{FF2B5EF4-FFF2-40B4-BE49-F238E27FC236}">
                <a16:creationId xmlns:a16="http://schemas.microsoft.com/office/drawing/2014/main" id="{84FDEB94-7C13-4E67-8628-6FFD48B36643}"/>
              </a:ext>
            </a:extLst>
          </p:cNvPr>
          <p:cNvPicPr>
            <a:picLocks noGrp="1" noChangeAspect="1"/>
          </p:cNvPicPr>
          <p:nvPr>
            <p:ph idx="1"/>
          </p:nvPr>
        </p:nvPicPr>
        <p:blipFill rotWithShape="1">
          <a:blip r:embed="rId2"/>
          <a:srcRect l="10544" r="9755" b="-2"/>
          <a:stretch/>
        </p:blipFill>
        <p:spPr>
          <a:xfrm>
            <a:off x="317635" y="321733"/>
            <a:ext cx="4160452" cy="6214534"/>
          </a:xfrm>
          <a:prstGeom prst="rect">
            <a:avLst/>
          </a:prstGeom>
        </p:spPr>
      </p:pic>
      <p:pic>
        <p:nvPicPr>
          <p:cNvPr id="5" name="Picture 4">
            <a:extLst>
              <a:ext uri="{FF2B5EF4-FFF2-40B4-BE49-F238E27FC236}">
                <a16:creationId xmlns:a16="http://schemas.microsoft.com/office/drawing/2014/main" id="{79DE7A70-8380-4740-90E3-8E11FADCA898}"/>
              </a:ext>
            </a:extLst>
          </p:cNvPr>
          <p:cNvPicPr>
            <a:picLocks noChangeAspect="1"/>
          </p:cNvPicPr>
          <p:nvPr/>
        </p:nvPicPr>
        <p:blipFill rotWithShape="1">
          <a:blip r:embed="rId3"/>
          <a:srcRect t="21485" r="2" b="24559"/>
          <a:stretch/>
        </p:blipFill>
        <p:spPr>
          <a:xfrm>
            <a:off x="4654296" y="299363"/>
            <a:ext cx="7217085" cy="3008188"/>
          </a:xfrm>
          <a:prstGeom prst="rect">
            <a:avLst/>
          </a:prstGeom>
        </p:spPr>
      </p:pic>
    </p:spTree>
    <p:extLst>
      <p:ext uri="{BB962C8B-B14F-4D97-AF65-F5344CB8AC3E}">
        <p14:creationId xmlns:p14="http://schemas.microsoft.com/office/powerpoint/2010/main" val="4007394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1EACD0-9D09-4480-8E6A-1DAB96CEDF25}"/>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lang="en-US" sz="2600" kern="1200" dirty="0">
                <a:solidFill>
                  <a:srgbClr val="FFFFFF"/>
                </a:solidFill>
                <a:latin typeface="+mj-lt"/>
                <a:ea typeface="+mj-ea"/>
                <a:cs typeface="+mj-cs"/>
              </a:rPr>
              <a:t>Votive relief with a depiction of a trireme (</a:t>
            </a:r>
            <a:r>
              <a:rPr lang="en-US" sz="2600" kern="1200" dirty="0" err="1">
                <a:solidFill>
                  <a:srgbClr val="FFFFFF"/>
                </a:solidFill>
                <a:latin typeface="+mj-lt"/>
                <a:ea typeface="+mj-ea"/>
                <a:cs typeface="+mj-cs"/>
              </a:rPr>
              <a:t>Lenormant</a:t>
            </a:r>
            <a:r>
              <a:rPr lang="en-US" sz="2600" kern="1200" dirty="0">
                <a:solidFill>
                  <a:srgbClr val="FFFFFF"/>
                </a:solidFill>
                <a:latin typeface="+mj-lt"/>
                <a:ea typeface="+mj-ea"/>
                <a:cs typeface="+mj-cs"/>
              </a:rPr>
              <a:t>). 4th cent. BC. The Athenian state ship </a:t>
            </a:r>
            <a:r>
              <a:rPr lang="en-US" sz="2600" kern="1200" dirty="0" err="1">
                <a:solidFill>
                  <a:srgbClr val="FFFFFF"/>
                </a:solidFill>
                <a:latin typeface="+mj-lt"/>
                <a:ea typeface="+mj-ea"/>
                <a:cs typeface="+mj-cs"/>
              </a:rPr>
              <a:t>Paralos</a:t>
            </a:r>
            <a:r>
              <a:rPr lang="en-US" sz="2600" kern="1200" dirty="0">
                <a:solidFill>
                  <a:srgbClr val="FFFFFF"/>
                </a:solidFill>
                <a:latin typeface="+mj-lt"/>
                <a:ea typeface="+mj-ea"/>
                <a:cs typeface="+mj-cs"/>
              </a:rPr>
              <a:t> under sail. Three rows of nude rowers bend to their oars and row. On the deck is reclining the </a:t>
            </a:r>
            <a:r>
              <a:rPr lang="en-US" sz="2600" kern="1200" dirty="0" err="1">
                <a:solidFill>
                  <a:srgbClr val="FFFFFF"/>
                </a:solidFill>
                <a:latin typeface="+mj-lt"/>
                <a:ea typeface="+mj-ea"/>
                <a:cs typeface="+mj-cs"/>
              </a:rPr>
              <a:t>ship;s</a:t>
            </a:r>
            <a:r>
              <a:rPr lang="en-US" sz="2600" kern="1200" dirty="0">
                <a:solidFill>
                  <a:srgbClr val="FFFFFF"/>
                </a:solidFill>
                <a:latin typeface="+mj-lt"/>
                <a:ea typeface="+mj-ea"/>
                <a:cs typeface="+mj-cs"/>
              </a:rPr>
              <a:t> commander. At the upper right is the hero </a:t>
            </a:r>
            <a:r>
              <a:rPr lang="en-US" sz="2600" kern="1200" dirty="0" err="1">
                <a:solidFill>
                  <a:srgbClr val="FFFFFF"/>
                </a:solidFill>
                <a:latin typeface="+mj-lt"/>
                <a:ea typeface="+mj-ea"/>
                <a:cs typeface="+mj-cs"/>
              </a:rPr>
              <a:t>Paralos</a:t>
            </a:r>
            <a:r>
              <a:rPr lang="en-US" sz="2600" kern="1200" dirty="0">
                <a:solidFill>
                  <a:srgbClr val="FFFFFF"/>
                </a:solidFill>
                <a:latin typeface="+mj-lt"/>
                <a:ea typeface="+mj-ea"/>
                <a:cs typeface="+mj-cs"/>
              </a:rPr>
              <a:t>, inventor on navigation.</a:t>
            </a:r>
          </a:p>
        </p:txBody>
      </p:sp>
      <p:pic>
        <p:nvPicPr>
          <p:cNvPr id="4" name="Content Placeholder 3">
            <a:extLst>
              <a:ext uri="{FF2B5EF4-FFF2-40B4-BE49-F238E27FC236}">
                <a16:creationId xmlns:a16="http://schemas.microsoft.com/office/drawing/2014/main" id="{F1EB6764-E6C3-4B1D-843D-8F5305369DCE}"/>
              </a:ext>
            </a:extLst>
          </p:cNvPr>
          <p:cNvPicPr>
            <a:picLocks noGrp="1" noChangeAspect="1"/>
          </p:cNvPicPr>
          <p:nvPr>
            <p:ph idx="1"/>
          </p:nvPr>
        </p:nvPicPr>
        <p:blipFill rotWithShape="1">
          <a:blip r:embed="rId2"/>
          <a:srcRect b="16355"/>
          <a:stretch/>
        </p:blipFill>
        <p:spPr>
          <a:xfrm>
            <a:off x="5153822" y="1233434"/>
            <a:ext cx="6553545" cy="4399073"/>
          </a:xfrm>
          <a:prstGeom prst="rect">
            <a:avLst/>
          </a:prstGeom>
        </p:spPr>
      </p:pic>
    </p:spTree>
    <p:extLst>
      <p:ext uri="{BB962C8B-B14F-4D97-AF65-F5344CB8AC3E}">
        <p14:creationId xmlns:p14="http://schemas.microsoft.com/office/powerpoint/2010/main" val="602198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62BCA6-1F1B-4EAA-ACA4-F74AA1AC745A}"/>
              </a:ext>
            </a:extLst>
          </p:cNvPr>
          <p:cNvSpPr>
            <a:spLocks noGrp="1"/>
          </p:cNvSpPr>
          <p:nvPr>
            <p:ph type="title"/>
          </p:nvPr>
        </p:nvSpPr>
        <p:spPr>
          <a:xfrm>
            <a:off x="742950" y="742951"/>
            <a:ext cx="3476625" cy="4962524"/>
          </a:xfrm>
        </p:spPr>
        <p:txBody>
          <a:bodyPr vert="horz" lIns="91440" tIns="45720" rIns="91440" bIns="45720" rtlCol="0" anchor="ctr">
            <a:normAutofit/>
          </a:bodyPr>
          <a:lstStyle/>
          <a:p>
            <a:pPr algn="ctr"/>
            <a:r>
              <a:rPr lang="en-US" sz="4800" kern="1200">
                <a:solidFill>
                  <a:srgbClr val="FFFFFF"/>
                </a:solidFill>
                <a:latin typeface="+mj-lt"/>
                <a:ea typeface="+mj-ea"/>
                <a:cs typeface="+mj-cs"/>
              </a:rPr>
              <a:t>Red figure kylix of a Persian and a Greek fighting, The Triptolemos Painter</a:t>
            </a:r>
          </a:p>
        </p:txBody>
      </p:sp>
      <p:pic>
        <p:nvPicPr>
          <p:cNvPr id="4" name="Content Placeholder 3">
            <a:extLst>
              <a:ext uri="{FF2B5EF4-FFF2-40B4-BE49-F238E27FC236}">
                <a16:creationId xmlns:a16="http://schemas.microsoft.com/office/drawing/2014/main" id="{A2D87C0E-59A9-4E4E-99C1-A7728302D1AC}"/>
              </a:ext>
            </a:extLst>
          </p:cNvPr>
          <p:cNvPicPr>
            <a:picLocks noGrp="1" noChangeAspect="1"/>
          </p:cNvPicPr>
          <p:nvPr>
            <p:ph idx="1"/>
          </p:nvPr>
        </p:nvPicPr>
        <p:blipFill rotWithShape="1">
          <a:blip r:embed="rId2" cstate="print"/>
          <a:srcRect l="5823" r="6336"/>
          <a:stretch/>
        </p:blipFill>
        <p:spPr>
          <a:xfrm>
            <a:off x="5847720" y="492573"/>
            <a:ext cx="5165749" cy="5880796"/>
          </a:xfrm>
          <a:prstGeom prst="rect">
            <a:avLst/>
          </a:prstGeom>
        </p:spPr>
      </p:pic>
    </p:spTree>
    <p:extLst>
      <p:ext uri="{BB962C8B-B14F-4D97-AF65-F5344CB8AC3E}">
        <p14:creationId xmlns:p14="http://schemas.microsoft.com/office/powerpoint/2010/main" val="1012424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AE1552-0E25-40C3-BD95-676C6749F28A}"/>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3000">
                <a:solidFill>
                  <a:srgbClr val="FFFFFF"/>
                </a:solidFill>
              </a:rPr>
              <a:t>South frieze (the Greeks fighting the Persians), Temple of Athena Nike, Acropolis Athens now in the British Museum</a:t>
            </a:r>
          </a:p>
        </p:txBody>
      </p:sp>
      <p:pic>
        <p:nvPicPr>
          <p:cNvPr id="5" name="Picture 4">
            <a:extLst>
              <a:ext uri="{FF2B5EF4-FFF2-40B4-BE49-F238E27FC236}">
                <a16:creationId xmlns:a16="http://schemas.microsoft.com/office/drawing/2014/main" id="{7A88E752-1BF8-459C-A3A7-09C1928DF6B2}"/>
              </a:ext>
            </a:extLst>
          </p:cNvPr>
          <p:cNvPicPr>
            <a:picLocks noChangeAspect="1"/>
          </p:cNvPicPr>
          <p:nvPr/>
        </p:nvPicPr>
        <p:blipFill rotWithShape="1">
          <a:blip r:embed="rId2"/>
          <a:srcRect t="27781" b="33055"/>
          <a:stretch/>
        </p:blipFill>
        <p:spPr>
          <a:xfrm>
            <a:off x="320040" y="1430479"/>
            <a:ext cx="5455917" cy="1752141"/>
          </a:xfrm>
          <a:prstGeom prst="rect">
            <a:avLst/>
          </a:prstGeom>
        </p:spPr>
      </p:pic>
      <p:pic>
        <p:nvPicPr>
          <p:cNvPr id="4" name="Content Placeholder 3">
            <a:extLst>
              <a:ext uri="{FF2B5EF4-FFF2-40B4-BE49-F238E27FC236}">
                <a16:creationId xmlns:a16="http://schemas.microsoft.com/office/drawing/2014/main" id="{03CC1100-A357-45D5-AF53-9F2CAB909E5E}"/>
              </a:ext>
            </a:extLst>
          </p:cNvPr>
          <p:cNvPicPr>
            <a:picLocks noGrp="1" noChangeAspect="1"/>
          </p:cNvPicPr>
          <p:nvPr>
            <p:ph idx="1"/>
          </p:nvPr>
        </p:nvPicPr>
        <p:blipFill rotWithShape="1">
          <a:blip r:embed="rId3"/>
          <a:srcRect t="21459" b="21160"/>
          <a:stretch/>
        </p:blipFill>
        <p:spPr>
          <a:xfrm>
            <a:off x="6416043" y="1359525"/>
            <a:ext cx="5455917" cy="1894049"/>
          </a:xfrm>
          <a:prstGeom prst="rect">
            <a:avLst/>
          </a:prstGeom>
        </p:spPr>
      </p:pic>
      <p:cxnSp>
        <p:nvCxnSpPr>
          <p:cNvPr id="23" name="Straight Connector 2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2560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00F142D-FACA-4C2C-8571-818975512C94}"/>
              </a:ext>
            </a:extLst>
          </p:cNvPr>
          <p:cNvSpPr>
            <a:spLocks noGrp="1"/>
          </p:cNvSpPr>
          <p:nvPr>
            <p:ph type="title"/>
          </p:nvPr>
        </p:nvSpPr>
        <p:spPr>
          <a:xfrm>
            <a:off x="526073" y="4756638"/>
            <a:ext cx="11139854" cy="930447"/>
          </a:xfrm>
        </p:spPr>
        <p:txBody>
          <a:bodyPr vert="horz" lIns="91440" tIns="45720" rIns="91440" bIns="45720" rtlCol="0" anchor="b">
            <a:normAutofit/>
          </a:bodyPr>
          <a:lstStyle/>
          <a:p>
            <a:pPr algn="ctr"/>
            <a:br>
              <a:rPr lang="en-US" sz="1800" kern="1200">
                <a:solidFill>
                  <a:srgbClr val="FFFFFF"/>
                </a:solidFill>
                <a:latin typeface="+mj-lt"/>
                <a:ea typeface="+mj-ea"/>
                <a:cs typeface="+mj-cs"/>
              </a:rPr>
            </a:br>
            <a:r>
              <a:rPr lang="en-US" sz="1800" kern="1200">
                <a:solidFill>
                  <a:srgbClr val="FFFFFF"/>
                </a:solidFill>
                <a:latin typeface="+mj-lt"/>
                <a:ea typeface="+mj-ea"/>
                <a:cs typeface="+mj-cs"/>
              </a:rPr>
              <a:t>Relief commemorating the battle of Actium, Vatican Museum</a:t>
            </a:r>
            <a:br>
              <a:rPr lang="en-US" sz="1800" kern="1200">
                <a:solidFill>
                  <a:srgbClr val="FFFFFF"/>
                </a:solidFill>
                <a:latin typeface="+mj-lt"/>
                <a:ea typeface="+mj-ea"/>
                <a:cs typeface="+mj-cs"/>
              </a:rPr>
            </a:br>
            <a:endParaRPr lang="en-US" sz="1800" kern="1200">
              <a:solidFill>
                <a:srgbClr val="FFFFFF"/>
              </a:solidFill>
              <a:latin typeface="+mj-lt"/>
              <a:ea typeface="+mj-ea"/>
              <a:cs typeface="+mj-cs"/>
            </a:endParaRPr>
          </a:p>
        </p:txBody>
      </p:sp>
      <p:pic>
        <p:nvPicPr>
          <p:cNvPr id="4" name="Content Placeholder 3">
            <a:extLst>
              <a:ext uri="{FF2B5EF4-FFF2-40B4-BE49-F238E27FC236}">
                <a16:creationId xmlns:a16="http://schemas.microsoft.com/office/drawing/2014/main" id="{84A8F84C-27D0-4D9A-BDA6-B3496C27CF3A}"/>
              </a:ext>
            </a:extLst>
          </p:cNvPr>
          <p:cNvPicPr>
            <a:picLocks noGrp="1" noChangeAspect="1"/>
          </p:cNvPicPr>
          <p:nvPr>
            <p:ph idx="1"/>
          </p:nvPr>
        </p:nvPicPr>
        <p:blipFill rotWithShape="1">
          <a:blip r:embed="rId2"/>
          <a:srcRect r="561" b="1"/>
          <a:stretch/>
        </p:blipFill>
        <p:spPr>
          <a:xfrm>
            <a:off x="3090735" y="307731"/>
            <a:ext cx="5955430" cy="3997637"/>
          </a:xfrm>
          <a:prstGeom prst="rect">
            <a:avLst/>
          </a:prstGeom>
        </p:spPr>
      </p:pic>
      <p:cxnSp>
        <p:nvCxnSpPr>
          <p:cNvPr id="18" name="Straight Connector 17">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899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3D7090A-88CD-44EE-BF23-D04FA98F3A9B}"/>
              </a:ext>
            </a:extLst>
          </p:cNvPr>
          <p:cNvSpPr>
            <a:spLocks noGrp="1"/>
          </p:cNvSpPr>
          <p:nvPr>
            <p:ph type="title"/>
          </p:nvPr>
        </p:nvSpPr>
        <p:spPr>
          <a:xfrm>
            <a:off x="526073" y="4756638"/>
            <a:ext cx="11139854" cy="930447"/>
          </a:xfrm>
        </p:spPr>
        <p:txBody>
          <a:bodyPr vert="horz" lIns="91440" tIns="45720" rIns="91440" bIns="45720" rtlCol="0" anchor="b">
            <a:normAutofit/>
          </a:bodyPr>
          <a:lstStyle/>
          <a:p>
            <a:pPr algn="ctr"/>
            <a:r>
              <a:rPr lang="en-US" sz="3400" kern="1200">
                <a:solidFill>
                  <a:srgbClr val="FFFFFF"/>
                </a:solidFill>
                <a:latin typeface="+mj-lt"/>
                <a:ea typeface="+mj-ea"/>
                <a:cs typeface="+mj-cs"/>
              </a:rPr>
              <a:t>Bronze statuette of a legionary, British Museum (1867,0510.4)</a:t>
            </a:r>
          </a:p>
        </p:txBody>
      </p:sp>
      <p:pic>
        <p:nvPicPr>
          <p:cNvPr id="7" name="Content Placeholder 3">
            <a:extLst>
              <a:ext uri="{FF2B5EF4-FFF2-40B4-BE49-F238E27FC236}">
                <a16:creationId xmlns:a16="http://schemas.microsoft.com/office/drawing/2014/main" id="{EBFBA73E-ECF9-4D30-8579-B71421079E35}"/>
              </a:ext>
            </a:extLst>
          </p:cNvPr>
          <p:cNvPicPr>
            <a:picLocks noGrp="1" noChangeAspect="1"/>
          </p:cNvPicPr>
          <p:nvPr>
            <p:ph idx="1"/>
          </p:nvPr>
        </p:nvPicPr>
        <p:blipFill rotWithShape="1">
          <a:blip r:embed="rId2"/>
          <a:srcRect t="10515" r="-2" b="12581"/>
          <a:stretch/>
        </p:blipFill>
        <p:spPr>
          <a:xfrm>
            <a:off x="4716887" y="307731"/>
            <a:ext cx="2703126" cy="3997637"/>
          </a:xfrm>
          <a:prstGeom prst="rect">
            <a:avLst/>
          </a:prstGeom>
        </p:spPr>
      </p:pic>
      <p:cxnSp>
        <p:nvCxnSpPr>
          <p:cNvPr id="17" name="Straight Connector 16">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445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33D5E-802A-43D0-B5B0-8F94F4083C2A}"/>
              </a:ext>
            </a:extLst>
          </p:cNvPr>
          <p:cNvSpPr>
            <a:spLocks noGrp="1"/>
          </p:cNvSpPr>
          <p:nvPr>
            <p:ph type="title"/>
          </p:nvPr>
        </p:nvSpPr>
        <p:spPr>
          <a:xfrm>
            <a:off x="640080" y="5576887"/>
            <a:ext cx="10911840" cy="640081"/>
          </a:xfrm>
        </p:spPr>
        <p:txBody>
          <a:bodyPr vert="horz" lIns="91440" tIns="45720" rIns="91440" bIns="45720" rtlCol="0" anchor="ctr">
            <a:normAutofit/>
          </a:bodyPr>
          <a:lstStyle/>
          <a:p>
            <a:pPr algn="ctr"/>
            <a:r>
              <a:rPr lang="en-US" sz="3200"/>
              <a:t>Roman fortress at Chester </a:t>
            </a:r>
          </a:p>
        </p:txBody>
      </p:sp>
      <p:pic>
        <p:nvPicPr>
          <p:cNvPr id="4" name="Content Placeholder 3">
            <a:extLst>
              <a:ext uri="{FF2B5EF4-FFF2-40B4-BE49-F238E27FC236}">
                <a16:creationId xmlns:a16="http://schemas.microsoft.com/office/drawing/2014/main" id="{737F9F27-7EAE-4C2A-85FE-AA3BFB3D2534}"/>
              </a:ext>
            </a:extLst>
          </p:cNvPr>
          <p:cNvPicPr>
            <a:picLocks noGrp="1" noChangeAspect="1"/>
          </p:cNvPicPr>
          <p:nvPr>
            <p:ph idx="1"/>
          </p:nvPr>
        </p:nvPicPr>
        <p:blipFill rotWithShape="1">
          <a:blip r:embed="rId2"/>
          <a:srcRect r="1" b="2043"/>
          <a:stretch/>
        </p:blipFill>
        <p:spPr>
          <a:xfrm>
            <a:off x="640080" y="640080"/>
            <a:ext cx="10911840" cy="4836795"/>
          </a:xfrm>
          <a:prstGeom prst="rect">
            <a:avLst/>
          </a:prstGeom>
          <a:ln w="19050">
            <a:solidFill>
              <a:schemeClr val="tx1"/>
            </a:solidFill>
            <a:miter lim="800000"/>
          </a:ln>
        </p:spPr>
      </p:pic>
    </p:spTree>
    <p:extLst>
      <p:ext uri="{BB962C8B-B14F-4D97-AF65-F5344CB8AC3E}">
        <p14:creationId xmlns:p14="http://schemas.microsoft.com/office/powerpoint/2010/main" val="15408405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otalTime>45</TotalTime>
  <Words>526</Words>
  <Application>Microsoft Office PowerPoint</Application>
  <PresentationFormat>Widescreen</PresentationFormat>
  <Paragraphs>15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GCSE Classical Civilisation</vt:lpstr>
      <vt:lpstr> Bronze Warrior figure, Spartan, British Museum (1929,1016.6) Made in Laconia, 6th century BCE. </vt:lpstr>
      <vt:lpstr>Helmet of Corinthian type, dedicated to Zeus at Olympia, c.460 BC, British Museum (1824,0407.32)</vt:lpstr>
      <vt:lpstr>Votive relief with a depiction of a trireme (Lenormant). 4th cent. BC. The Athenian state ship Paralos under sail. Three rows of nude rowers bend to their oars and row. On the deck is reclining the ship;s commander. At the upper right is the hero Paralos, inventor on navigation.</vt:lpstr>
      <vt:lpstr>Red figure kylix of a Persian and a Greek fighting, The Triptolemos Painter</vt:lpstr>
      <vt:lpstr>South frieze (the Greeks fighting the Persians), Temple of Athena Nike, Acropolis Athens now in the British Museum</vt:lpstr>
      <vt:lpstr> Relief commemorating the battle of Actium, Vatican Museum </vt:lpstr>
      <vt:lpstr>Bronze statuette of a legionary, British Museum (1867,0510.4)</vt:lpstr>
      <vt:lpstr>Roman fortress at Chester </vt:lpstr>
      <vt:lpstr>Mark Antony Legionary denarius, Obv: galley with banners, Rev: eagle between two standards, likely minted in Patrae 32 BC (example BMC 197, RSC 33, Sear 356) </vt:lpstr>
      <vt:lpstr>Trajan’s Column</vt:lpstr>
      <vt:lpstr> The Arch of Trajan, Benevento </vt:lpstr>
      <vt:lpstr>Tyrtaeus 10 (7th century BCE)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Classical Civilisation</dc:title>
  <dc:creator>Hall, Edith</dc:creator>
  <cp:lastModifiedBy>Lecture</cp:lastModifiedBy>
  <cp:revision>4</cp:revision>
  <dcterms:created xsi:type="dcterms:W3CDTF">2019-06-17T11:28:20Z</dcterms:created>
  <dcterms:modified xsi:type="dcterms:W3CDTF">2019-08-24T21:59:57Z</dcterms:modified>
</cp:coreProperties>
</file>