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65" r:id="rId4"/>
    <p:sldId id="266" r:id="rId5"/>
    <p:sldId id="268" r:id="rId6"/>
    <p:sldId id="267" r:id="rId7"/>
    <p:sldId id="257" r:id="rId8"/>
    <p:sldId id="259" r:id="rId9"/>
    <p:sldId id="260" r:id="rId10"/>
    <p:sldId id="261" r:id="rId11"/>
    <p:sldId id="258"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p:scale>
          <a:sx n="150" d="100"/>
          <a:sy n="150" d="100"/>
        </p:scale>
        <p:origin x="-1104"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4B2D58B-CB6A-5849-9FF4-6474046C7D36}" type="datetimeFigureOut">
              <a:rPr lang="en-US" smtClean="0"/>
              <a:t>05/01/21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B2D58B-CB6A-5849-9FF4-6474046C7D36}" type="datetimeFigureOut">
              <a:rPr lang="en-US" smtClean="0"/>
              <a:t>05/01/21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B2D58B-CB6A-5849-9FF4-6474046C7D36}" type="datetimeFigureOut">
              <a:rPr lang="en-US" smtClean="0"/>
              <a:t>05/01/21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4B2D58B-CB6A-5849-9FF4-6474046C7D36}" type="datetimeFigureOut">
              <a:rPr lang="en-US" smtClean="0"/>
              <a:t>05/01/21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4B2D58B-CB6A-5849-9FF4-6474046C7D36}" type="datetimeFigureOut">
              <a:rPr lang="en-US" smtClean="0"/>
              <a:t>05/01/21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4B2D58B-CB6A-5849-9FF4-6474046C7D36}" type="datetimeFigureOut">
              <a:rPr lang="en-US" smtClean="0"/>
              <a:t>05/01/21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4B2D58B-CB6A-5849-9FF4-6474046C7D36}" type="datetimeFigureOut">
              <a:rPr lang="en-US" smtClean="0"/>
              <a:t>05/01/21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4B2D58B-CB6A-5849-9FF4-6474046C7D36}" type="datetimeFigureOut">
              <a:rPr lang="en-US" smtClean="0"/>
              <a:t>05/01/21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B2D58B-CB6A-5849-9FF4-6474046C7D36}" type="datetimeFigureOut">
              <a:rPr lang="en-US" smtClean="0"/>
              <a:t>05/01/21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4B2D58B-CB6A-5849-9FF4-6474046C7D36}" type="datetimeFigureOut">
              <a:rPr lang="en-US" smtClean="0"/>
              <a:t>05/01/21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4B2D58B-CB6A-5849-9FF4-6474046C7D36}" type="datetimeFigureOut">
              <a:rPr lang="en-US" smtClean="0"/>
              <a:t>05/01/21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FBC4E5-876F-3E44-9185-5ED763BBDD7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B2D58B-CB6A-5849-9FF4-6474046C7D36}" type="datetimeFigureOut">
              <a:rPr lang="en-US" smtClean="0"/>
              <a:t>05/01/21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BC4E5-876F-3E44-9185-5ED763BBDD7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normAutofit/>
          </a:bodyPr>
          <a:lstStyle/>
          <a:p>
            <a:r>
              <a:rPr lang="en-US" dirty="0" smtClean="0">
                <a:solidFill>
                  <a:srgbClr val="0000FF"/>
                </a:solidFill>
              </a:rPr>
              <a:t>#</a:t>
            </a:r>
            <a:r>
              <a:rPr lang="en-US" dirty="0" err="1" smtClean="0">
                <a:solidFill>
                  <a:srgbClr val="0000FF"/>
                </a:solidFill>
              </a:rPr>
              <a:t>AskAnAcademic</a:t>
            </a:r>
            <a:r>
              <a:rPr lang="en-US" dirty="0" smtClean="0">
                <a:solidFill>
                  <a:srgbClr val="0000FF"/>
                </a:solidFill>
              </a:rPr>
              <a:t>:</a:t>
            </a:r>
            <a:br>
              <a:rPr lang="en-US" dirty="0" smtClean="0">
                <a:solidFill>
                  <a:srgbClr val="0000FF"/>
                </a:solidFill>
              </a:rPr>
            </a:br>
            <a:r>
              <a:rPr lang="en-US" dirty="0" smtClean="0">
                <a:solidFill>
                  <a:srgbClr val="0000FF"/>
                </a:solidFill>
              </a:rPr>
              <a:t>Homeric Epic</a:t>
            </a:r>
            <a:endParaRPr lang="en-US" dirty="0">
              <a:solidFill>
                <a:srgbClr val="0000FF"/>
              </a:solidFill>
            </a:endParaRPr>
          </a:p>
        </p:txBody>
      </p:sp>
      <p:sp>
        <p:nvSpPr>
          <p:cNvPr id="3" name="Subtitle 2"/>
          <p:cNvSpPr>
            <a:spLocks noGrp="1"/>
          </p:cNvSpPr>
          <p:nvPr>
            <p:ph type="subTitle" idx="1"/>
          </p:nvPr>
        </p:nvSpPr>
        <p:spPr>
          <a:xfrm>
            <a:off x="1371600" y="3124200"/>
            <a:ext cx="6400800" cy="1752600"/>
          </a:xfrm>
        </p:spPr>
        <p:txBody>
          <a:bodyPr/>
          <a:lstStyle/>
          <a:p>
            <a:r>
              <a:rPr lang="en-US" dirty="0" smtClean="0">
                <a:solidFill>
                  <a:schemeClr val="tx1"/>
                </a:solidFill>
              </a:rPr>
              <a:t>Dr David </a:t>
            </a:r>
            <a:r>
              <a:rPr lang="en-US" dirty="0" smtClean="0">
                <a:solidFill>
                  <a:schemeClr val="tx1"/>
                </a:solidFill>
              </a:rPr>
              <a:t>Fearn</a:t>
            </a:r>
            <a:br>
              <a:rPr lang="en-US" dirty="0" smtClean="0">
                <a:solidFill>
                  <a:schemeClr val="tx1"/>
                </a:solidFill>
              </a:rPr>
            </a:br>
            <a:r>
              <a:rPr lang="en-US" dirty="0" smtClean="0">
                <a:solidFill>
                  <a:schemeClr val="tx1"/>
                </a:solidFill>
              </a:rPr>
              <a:t>University of Warwick</a:t>
            </a:r>
          </a:p>
          <a:p>
            <a:r>
              <a:rPr lang="en-US" dirty="0" err="1" smtClean="0">
                <a:solidFill>
                  <a:schemeClr val="tx1"/>
                </a:solidFill>
              </a:rPr>
              <a:t>d.w.fearn@warwick.ac.uk</a:t>
            </a:r>
            <a:endParaRPr lang="en-US"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Characterizing Killing</a:t>
            </a:r>
            <a:endParaRPr lang="en-US" sz="3200" dirty="0"/>
          </a:p>
        </p:txBody>
      </p:sp>
      <p:sp>
        <p:nvSpPr>
          <p:cNvPr id="3" name="Content Placeholder 2"/>
          <p:cNvSpPr>
            <a:spLocks noGrp="1"/>
          </p:cNvSpPr>
          <p:nvPr>
            <p:ph idx="1"/>
          </p:nvPr>
        </p:nvSpPr>
        <p:spPr/>
        <p:txBody>
          <a:bodyPr>
            <a:normAutofit fontScale="70000" lnSpcReduction="20000"/>
          </a:bodyPr>
          <a:lstStyle/>
          <a:p>
            <a:pPr>
              <a:buNone/>
            </a:pPr>
            <a:r>
              <a:rPr lang="en-GB" dirty="0" smtClean="0"/>
              <a:t>‘And </a:t>
            </a:r>
            <a:r>
              <a:rPr lang="en-GB" dirty="0"/>
              <a:t>like a lion reared in the hills, without leaving anything,</a:t>
            </a:r>
            <a:endParaRPr lang="en-GB" dirty="0" smtClean="0"/>
          </a:p>
          <a:p>
            <a:pPr>
              <a:buNone/>
            </a:pPr>
            <a:r>
              <a:rPr lang="en-GB" dirty="0" smtClean="0"/>
              <a:t>he </a:t>
            </a:r>
            <a:r>
              <a:rPr lang="en-GB" dirty="0"/>
              <a:t>ate them all, entrails, flesh and the </a:t>
            </a:r>
            <a:r>
              <a:rPr lang="en-GB" dirty="0" err="1"/>
              <a:t>marrowy</a:t>
            </a:r>
            <a:r>
              <a:rPr lang="en-GB" dirty="0"/>
              <a:t> bones alike</a:t>
            </a:r>
            <a:r>
              <a:rPr lang="en-GB" dirty="0" smtClean="0"/>
              <a:t>.’</a:t>
            </a:r>
          </a:p>
          <a:p>
            <a:pPr algn="r">
              <a:buNone/>
            </a:pPr>
            <a:r>
              <a:rPr lang="en-GB" i="1" dirty="0" smtClean="0"/>
              <a:t>Odyssey</a:t>
            </a:r>
            <a:r>
              <a:rPr lang="en-GB" dirty="0" smtClean="0"/>
              <a:t> 9.292-3</a:t>
            </a:r>
          </a:p>
          <a:p>
            <a:pPr>
              <a:buNone/>
            </a:pPr>
            <a:endParaRPr lang="en-GB" dirty="0" smtClean="0"/>
          </a:p>
          <a:p>
            <a:pPr>
              <a:buNone/>
            </a:pPr>
            <a:endParaRPr lang="en-GB" dirty="0"/>
          </a:p>
          <a:p>
            <a:pPr>
              <a:buNone/>
            </a:pPr>
            <a:r>
              <a:rPr lang="en-GB" dirty="0" smtClean="0"/>
              <a:t>‘There </a:t>
            </a:r>
            <a:r>
              <a:rPr lang="en-GB" dirty="0" err="1" smtClean="0"/>
              <a:t>Eurykleia</a:t>
            </a:r>
            <a:r>
              <a:rPr lang="en-GB" dirty="0" smtClean="0"/>
              <a:t> found Odysseus among the slaughtered dead men,</a:t>
            </a:r>
          </a:p>
          <a:p>
            <a:pPr>
              <a:buNone/>
            </a:pPr>
            <a:r>
              <a:rPr lang="en-GB" dirty="0" smtClean="0"/>
              <a:t>spattered over with gore and battle filth, like a lion</a:t>
            </a:r>
          </a:p>
          <a:p>
            <a:pPr>
              <a:buNone/>
            </a:pPr>
            <a:r>
              <a:rPr lang="en-GB" dirty="0" smtClean="0"/>
              <a:t>who has been feeding on an ox of the fields, and goes off</a:t>
            </a:r>
          </a:p>
          <a:p>
            <a:pPr>
              <a:buNone/>
            </a:pPr>
            <a:r>
              <a:rPr lang="en-GB" dirty="0" smtClean="0"/>
              <a:t>covered with blood, all his chest and his flanks on either </a:t>
            </a:r>
          </a:p>
          <a:p>
            <a:pPr>
              <a:buNone/>
            </a:pPr>
            <a:r>
              <a:rPr lang="en-GB" dirty="0" smtClean="0"/>
              <a:t>side bloody, a terrible thing to look in the face; so</a:t>
            </a:r>
          </a:p>
          <a:p>
            <a:pPr>
              <a:buNone/>
            </a:pPr>
            <a:r>
              <a:rPr lang="en-GB" dirty="0" smtClean="0"/>
              <a:t>now Odysseus’ feet and the hands above them were spattered.</a:t>
            </a:r>
          </a:p>
          <a:p>
            <a:pPr algn="r">
              <a:buNone/>
            </a:pPr>
            <a:r>
              <a:rPr lang="en-GB" i="1" dirty="0" smtClean="0"/>
              <a:t>Odyssey </a:t>
            </a:r>
            <a:r>
              <a:rPr lang="en-GB" dirty="0" smtClean="0"/>
              <a:t>22.401</a:t>
            </a:r>
            <a:r>
              <a:rPr lang="en-GB" dirty="0"/>
              <a:t>-</a:t>
            </a:r>
            <a:r>
              <a:rPr lang="en-GB" dirty="0" smtClean="0"/>
              <a:t>6</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400" dirty="0" smtClean="0"/>
              <a:t>Suggestions for Further Reading	</a:t>
            </a:r>
            <a:endParaRPr lang="en-US" sz="3400" dirty="0"/>
          </a:p>
        </p:txBody>
      </p:sp>
      <p:sp>
        <p:nvSpPr>
          <p:cNvPr id="3" name="Content Placeholder 2"/>
          <p:cNvSpPr>
            <a:spLocks noGrp="1"/>
          </p:cNvSpPr>
          <p:nvPr>
            <p:ph idx="1"/>
          </p:nvPr>
        </p:nvSpPr>
        <p:spPr>
          <a:xfrm>
            <a:off x="457200" y="1219200"/>
            <a:ext cx="8229600" cy="4906963"/>
          </a:xfrm>
        </p:spPr>
        <p:txBody>
          <a:bodyPr>
            <a:normAutofit fontScale="70000" lnSpcReduction="20000"/>
          </a:bodyPr>
          <a:lstStyle/>
          <a:p>
            <a:r>
              <a:rPr lang="en-US" dirty="0" smtClean="0"/>
              <a:t>Recommended t</a:t>
            </a:r>
            <a:r>
              <a:rPr lang="en-US" dirty="0" smtClean="0"/>
              <a:t>ranslations </a:t>
            </a:r>
            <a:r>
              <a:rPr lang="en-US" dirty="0" smtClean="0"/>
              <a:t>of the </a:t>
            </a:r>
            <a:r>
              <a:rPr lang="en-US" i="1" dirty="0" smtClean="0"/>
              <a:t>Iliad </a:t>
            </a:r>
            <a:r>
              <a:rPr lang="en-US" dirty="0" smtClean="0"/>
              <a:t>and </a:t>
            </a:r>
            <a:r>
              <a:rPr lang="en-US" i="1" dirty="0" smtClean="0"/>
              <a:t>Odyssey</a:t>
            </a:r>
            <a:r>
              <a:rPr lang="en-US" dirty="0" smtClean="0"/>
              <a:t>:</a:t>
            </a:r>
          </a:p>
          <a:p>
            <a:endParaRPr lang="en-US" dirty="0" smtClean="0"/>
          </a:p>
          <a:p>
            <a:pPr>
              <a:buNone/>
            </a:pPr>
            <a:r>
              <a:rPr lang="en-US" dirty="0" smtClean="0"/>
              <a:t>Richmond </a:t>
            </a:r>
            <a:r>
              <a:rPr lang="en-US" dirty="0" err="1" smtClean="0"/>
              <a:t>Lattimore</a:t>
            </a:r>
            <a:r>
              <a:rPr lang="en-US" dirty="0" smtClean="0"/>
              <a:t> </a:t>
            </a:r>
            <a:r>
              <a:rPr lang="en-US" dirty="0" smtClean="0"/>
              <a:t>(used here)</a:t>
            </a:r>
            <a:r>
              <a:rPr lang="en-US" dirty="0" smtClean="0"/>
              <a:t>;  </a:t>
            </a:r>
            <a:r>
              <a:rPr lang="en-US" dirty="0" smtClean="0"/>
              <a:t>Robert </a:t>
            </a:r>
            <a:r>
              <a:rPr lang="en-US" dirty="0" err="1" smtClean="0"/>
              <a:t>Fagles</a:t>
            </a:r>
            <a:r>
              <a:rPr lang="en-US" dirty="0" smtClean="0"/>
              <a:t>; Emily Wilson</a:t>
            </a:r>
            <a:endParaRPr lang="en-US" dirty="0" smtClean="0"/>
          </a:p>
          <a:p>
            <a:pPr>
              <a:buNone/>
            </a:pPr>
            <a:endParaRPr lang="en-US" dirty="0" smtClean="0"/>
          </a:p>
          <a:p>
            <a:pPr>
              <a:buNone/>
            </a:pPr>
            <a:endParaRPr lang="en-US" dirty="0" smtClean="0"/>
          </a:p>
          <a:p>
            <a:pPr>
              <a:buNone/>
            </a:pPr>
            <a:r>
              <a:rPr lang="en-US" dirty="0" smtClean="0"/>
              <a:t>•	Introductions / Collections of Essays</a:t>
            </a:r>
          </a:p>
          <a:p>
            <a:pPr>
              <a:buNone/>
            </a:pPr>
            <a:r>
              <a:rPr lang="en-GB" dirty="0" smtClean="0"/>
              <a:t> </a:t>
            </a:r>
            <a:endParaRPr lang="en-US" dirty="0" smtClean="0"/>
          </a:p>
          <a:p>
            <a:pPr>
              <a:spcAft>
                <a:spcPts val="600"/>
              </a:spcAft>
              <a:buNone/>
            </a:pPr>
            <a:r>
              <a:rPr lang="en-GB" dirty="0" smtClean="0"/>
              <a:t>L. Dougherty, </a:t>
            </a:r>
            <a:r>
              <a:rPr lang="en-GB" i="1" dirty="0" smtClean="0"/>
              <a:t>Oxford Readings in the Odyssey </a:t>
            </a:r>
            <a:r>
              <a:rPr lang="en-GB" dirty="0" smtClean="0"/>
              <a:t>(OUP 2009)</a:t>
            </a:r>
          </a:p>
          <a:p>
            <a:pPr>
              <a:spcAft>
                <a:spcPts val="600"/>
              </a:spcAft>
              <a:buNone/>
            </a:pPr>
            <a:r>
              <a:rPr lang="en-GB" dirty="0" smtClean="0"/>
              <a:t>B. </a:t>
            </a:r>
            <a:r>
              <a:rPr lang="en-GB" dirty="0" err="1" smtClean="0"/>
              <a:t>Graziosi</a:t>
            </a:r>
            <a:r>
              <a:rPr lang="en-GB" dirty="0" smtClean="0"/>
              <a:t>, </a:t>
            </a:r>
            <a:r>
              <a:rPr lang="en-GB" i="1" dirty="0" smtClean="0"/>
              <a:t>Homer: A Very Short Introduction </a:t>
            </a:r>
            <a:r>
              <a:rPr lang="en-GB" dirty="0" smtClean="0"/>
              <a:t>(OUP 2019) </a:t>
            </a:r>
            <a:r>
              <a:rPr lang="mr-IN" dirty="0" smtClean="0"/>
              <a:t>–</a:t>
            </a:r>
            <a:r>
              <a:rPr lang="en-GB" dirty="0" smtClean="0"/>
              <a:t> extremely useful, with lots of further references and bibliography.</a:t>
            </a:r>
            <a:endParaRPr lang="en-GB" dirty="0" smtClean="0"/>
          </a:p>
          <a:p>
            <a:pPr>
              <a:spcAft>
                <a:spcPts val="600"/>
              </a:spcAft>
              <a:buNone/>
            </a:pPr>
            <a:r>
              <a:rPr lang="en-GB" dirty="0" smtClean="0"/>
              <a:t>R. Osborne, </a:t>
            </a:r>
            <a:r>
              <a:rPr lang="en-GB" i="1" dirty="0" smtClean="0"/>
              <a:t>Greece in the Making: 1200-479 BC</a:t>
            </a:r>
            <a:r>
              <a:rPr lang="en-GB" dirty="0" smtClean="0"/>
              <a:t> (</a:t>
            </a:r>
            <a:r>
              <a:rPr lang="en-GB" dirty="0" err="1" smtClean="0"/>
              <a:t>Routledge</a:t>
            </a:r>
            <a:r>
              <a:rPr lang="en-GB" dirty="0" smtClean="0"/>
              <a:t> 1996)</a:t>
            </a:r>
          </a:p>
          <a:p>
            <a:pPr>
              <a:spcAft>
                <a:spcPts val="600"/>
              </a:spcAft>
              <a:buNone/>
            </a:pPr>
            <a:r>
              <a:rPr lang="en-GB" dirty="0" smtClean="0"/>
              <a:t>S. Schein (ed.</a:t>
            </a:r>
            <a:r>
              <a:rPr lang="en-GB" dirty="0" smtClean="0"/>
              <a:t>) </a:t>
            </a:r>
            <a:r>
              <a:rPr lang="en-GB" i="1" dirty="0" smtClean="0"/>
              <a:t>Reading the Odyssey:  Selected Interpretive Essays </a:t>
            </a:r>
            <a:r>
              <a:rPr lang="en-GB" dirty="0" smtClean="0"/>
              <a:t>(Princeton 1996</a:t>
            </a:r>
            <a:r>
              <a:rPr lang="en-GB" dirty="0" smtClean="0"/>
              <a: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“Homer”: some key passages</a:t>
            </a:r>
            <a:endParaRPr lang="en-US" dirty="0"/>
          </a:p>
        </p:txBody>
      </p:sp>
      <p:sp>
        <p:nvSpPr>
          <p:cNvPr id="3" name="Content Placeholder 2"/>
          <p:cNvSpPr>
            <a:spLocks noGrp="1"/>
          </p:cNvSpPr>
          <p:nvPr>
            <p:ph idx="1"/>
          </p:nvPr>
        </p:nvSpPr>
        <p:spPr>
          <a:xfrm>
            <a:off x="107504" y="1600200"/>
            <a:ext cx="8928992" cy="4525963"/>
          </a:xfrm>
        </p:spPr>
        <p:txBody>
          <a:bodyPr>
            <a:normAutofit/>
          </a:bodyPr>
          <a:lstStyle/>
          <a:p>
            <a:pPr marL="0" indent="0">
              <a:buNone/>
            </a:pPr>
            <a:r>
              <a:rPr lang="en-GB" i="1" dirty="0"/>
              <a:t>Iliad </a:t>
            </a:r>
            <a:r>
              <a:rPr lang="en-GB" dirty="0"/>
              <a:t>2.594-600:</a:t>
            </a:r>
          </a:p>
          <a:p>
            <a:pPr marL="0" indent="0">
              <a:buNone/>
            </a:pPr>
            <a:r>
              <a:rPr lang="en-GB" sz="2200" dirty="0"/>
              <a:t>The Muses encountering Thamyris the Thracian stopped him from singing</a:t>
            </a:r>
          </a:p>
          <a:p>
            <a:pPr marL="0" indent="0">
              <a:buNone/>
            </a:pPr>
            <a:r>
              <a:rPr lang="en-GB" sz="2200" dirty="0"/>
              <a:t>as he came from </a:t>
            </a:r>
            <a:r>
              <a:rPr lang="en-GB" sz="2200" dirty="0" err="1"/>
              <a:t>Oichalia</a:t>
            </a:r>
            <a:r>
              <a:rPr lang="en-GB" sz="2200" dirty="0"/>
              <a:t> and </a:t>
            </a:r>
            <a:r>
              <a:rPr lang="en-GB" sz="2200" dirty="0" err="1"/>
              <a:t>Oichalian</a:t>
            </a:r>
            <a:r>
              <a:rPr lang="en-GB" sz="2200" dirty="0"/>
              <a:t> </a:t>
            </a:r>
            <a:r>
              <a:rPr lang="en-GB" sz="2200" dirty="0" err="1"/>
              <a:t>Eurytos</a:t>
            </a:r>
            <a:r>
              <a:rPr lang="en-GB" sz="2200" dirty="0"/>
              <a:t>;</a:t>
            </a:r>
          </a:p>
          <a:p>
            <a:pPr marL="0" indent="0">
              <a:buNone/>
            </a:pPr>
            <a:r>
              <a:rPr lang="en-GB" sz="2200" dirty="0"/>
              <a:t>for he boasted that he would surpass even the Muses themselves,</a:t>
            </a:r>
          </a:p>
          <a:p>
            <a:pPr marL="0" indent="0">
              <a:buNone/>
            </a:pPr>
            <a:r>
              <a:rPr lang="en-GB" sz="2200" dirty="0"/>
              <a:t>daughters of aegis-bearing Zeus, if they were to sing against him.</a:t>
            </a:r>
          </a:p>
          <a:p>
            <a:pPr marL="0" indent="0">
              <a:buNone/>
            </a:pPr>
            <a:r>
              <a:rPr lang="en-GB" sz="2200" dirty="0"/>
              <a:t>These in anger against him maimed him, and took his wondrous voice </a:t>
            </a:r>
          </a:p>
          <a:p>
            <a:pPr marL="0" indent="0">
              <a:buNone/>
            </a:pPr>
            <a:r>
              <a:rPr lang="en-GB" sz="2200" dirty="0"/>
              <a:t>away from him, and made him a singer without memory.</a:t>
            </a:r>
          </a:p>
          <a:p>
            <a:endParaRPr lang="en-US" dirty="0"/>
          </a:p>
        </p:txBody>
      </p:sp>
    </p:spTree>
    <p:extLst>
      <p:ext uri="{BB962C8B-B14F-4D97-AF65-F5344CB8AC3E}">
        <p14:creationId xmlns:p14="http://schemas.microsoft.com/office/powerpoint/2010/main" val="777901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84976" cy="5865515"/>
          </a:xfrm>
        </p:spPr>
        <p:txBody>
          <a:bodyPr>
            <a:normAutofit/>
          </a:bodyPr>
          <a:lstStyle/>
          <a:p>
            <a:pPr marL="0" indent="0">
              <a:buNone/>
            </a:pPr>
            <a:endParaRPr lang="en-GB" dirty="0"/>
          </a:p>
          <a:p>
            <a:pPr marL="0" indent="0">
              <a:buNone/>
            </a:pPr>
            <a:r>
              <a:rPr lang="en-US" i="1" dirty="0"/>
              <a:t>Odyssey</a:t>
            </a:r>
            <a:r>
              <a:rPr lang="en-US" dirty="0"/>
              <a:t> 8.62–</a:t>
            </a:r>
            <a:r>
              <a:rPr lang="en-US" dirty="0" smtClean="0"/>
              <a:t>5 on the </a:t>
            </a:r>
            <a:r>
              <a:rPr lang="en-US" dirty="0" err="1" smtClean="0"/>
              <a:t>Phaeacian</a:t>
            </a:r>
            <a:r>
              <a:rPr lang="en-US" dirty="0" smtClean="0"/>
              <a:t> bard </a:t>
            </a:r>
            <a:r>
              <a:rPr lang="en-US" dirty="0" err="1" smtClean="0"/>
              <a:t>Demodocus</a:t>
            </a:r>
            <a:r>
              <a:rPr lang="en-US" dirty="0" smtClean="0"/>
              <a:t>: </a:t>
            </a:r>
            <a:endParaRPr lang="en-GB" dirty="0"/>
          </a:p>
          <a:p>
            <a:pPr marL="0" indent="0">
              <a:buNone/>
            </a:pPr>
            <a:endParaRPr lang="en-US" sz="4600" dirty="0" smtClean="0"/>
          </a:p>
          <a:p>
            <a:pPr marL="0" indent="0">
              <a:buNone/>
            </a:pPr>
            <a:r>
              <a:rPr lang="en-US" sz="2200" dirty="0" smtClean="0"/>
              <a:t>The </a:t>
            </a:r>
            <a:r>
              <a:rPr lang="en-US" sz="2200" dirty="0"/>
              <a:t>herald came near, bringing with him the excellent singer</a:t>
            </a:r>
            <a:endParaRPr lang="en-GB" sz="2200" dirty="0"/>
          </a:p>
          <a:p>
            <a:pPr marL="0" indent="0">
              <a:buNone/>
            </a:pPr>
            <a:r>
              <a:rPr lang="en-US" sz="2200" dirty="0"/>
              <a:t>Whom the Muse had loved greatly, and gave him both good and evil.</a:t>
            </a:r>
            <a:endParaRPr lang="en-GB" sz="2200" dirty="0"/>
          </a:p>
          <a:p>
            <a:pPr marL="0" indent="0">
              <a:buNone/>
            </a:pPr>
            <a:r>
              <a:rPr lang="en-US" sz="2200" dirty="0"/>
              <a:t>She </a:t>
            </a:r>
            <a:r>
              <a:rPr lang="en-US" sz="2200" dirty="0" err="1"/>
              <a:t>reft</a:t>
            </a:r>
            <a:r>
              <a:rPr lang="en-US" sz="2200" dirty="0"/>
              <a:t> him of his eyes, but she gave him the sweet singing</a:t>
            </a:r>
            <a:endParaRPr lang="en-GB" sz="2200" dirty="0"/>
          </a:p>
          <a:p>
            <a:pPr marL="0" indent="0">
              <a:buNone/>
            </a:pPr>
            <a:r>
              <a:rPr lang="en-US" sz="2200" dirty="0"/>
              <a:t>art</a:t>
            </a:r>
            <a:r>
              <a:rPr lang="en-US" sz="2200" dirty="0" smtClean="0"/>
              <a:t>.</a:t>
            </a:r>
          </a:p>
          <a:p>
            <a:pPr marL="0" indent="0">
              <a:buNone/>
            </a:pPr>
            <a:endParaRPr lang="en-GB" sz="4600" dirty="0"/>
          </a:p>
          <a:p>
            <a:endParaRPr lang="en-US" dirty="0"/>
          </a:p>
        </p:txBody>
      </p:sp>
    </p:spTree>
    <p:extLst>
      <p:ext uri="{BB962C8B-B14F-4D97-AF65-F5344CB8AC3E}">
        <p14:creationId xmlns:p14="http://schemas.microsoft.com/office/powerpoint/2010/main" val="208946701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1324744"/>
          </a:xfrm>
        </p:spPr>
        <p:txBody>
          <a:bodyPr>
            <a:normAutofit/>
          </a:bodyPr>
          <a:lstStyle/>
          <a:p>
            <a:pPr marL="0" indent="0">
              <a:buNone/>
            </a:pPr>
            <a:r>
              <a:rPr lang="en-US" sz="2400" dirty="0" smtClean="0"/>
              <a:t>Thucydides </a:t>
            </a:r>
            <a:r>
              <a:rPr lang="en-US" sz="2400" dirty="0"/>
              <a:t>3.104, with end of the </a:t>
            </a:r>
            <a:r>
              <a:rPr lang="en-US" sz="2400" dirty="0" err="1"/>
              <a:t>Delian</a:t>
            </a:r>
            <a:r>
              <a:rPr lang="en-US" sz="2400" dirty="0"/>
              <a:t> section of the </a:t>
            </a:r>
            <a:r>
              <a:rPr lang="en-US" sz="2400" i="1" dirty="0"/>
              <a:t>Homeric Hymn to </a:t>
            </a:r>
            <a:r>
              <a:rPr lang="en-US" sz="2400" i="1" dirty="0" smtClean="0"/>
              <a:t>Apollo </a:t>
            </a:r>
            <a:r>
              <a:rPr lang="en-US" sz="2400" dirty="0" smtClean="0"/>
              <a:t>(Trans. S. </a:t>
            </a:r>
            <a:r>
              <a:rPr lang="en-US" sz="2400" dirty="0" err="1" smtClean="0"/>
              <a:t>Lattimore</a:t>
            </a:r>
            <a:r>
              <a:rPr lang="en-US" sz="2400" dirty="0" smtClean="0"/>
              <a:t>)</a:t>
            </a:r>
            <a:endParaRPr lang="en-GB" sz="2400" dirty="0"/>
          </a:p>
          <a:p>
            <a:endParaRPr lang="en-US" dirty="0"/>
          </a:p>
        </p:txBody>
      </p:sp>
      <p:pic>
        <p:nvPicPr>
          <p:cNvPr id="4" name="Picture 3" descr="Thuc3.104 Trans S. Lattimore.pdf"/>
          <p:cNvPicPr>
            <a:picLocks noChangeAspect="1"/>
          </p:cNvPicPr>
          <p:nvPr/>
        </p:nvPicPr>
        <p:blipFill rotWithShape="1">
          <a:blip r:embed="rId2">
            <a:extLst>
              <a:ext uri="{28A0092B-C50C-407E-A947-70E740481C1C}">
                <a14:useLocalDpi xmlns:a14="http://schemas.microsoft.com/office/drawing/2010/main" val="0"/>
              </a:ext>
            </a:extLst>
          </a:blip>
          <a:srcRect l="8242" r="4084" b="4279"/>
          <a:stretch/>
        </p:blipFill>
        <p:spPr>
          <a:xfrm rot="16200000">
            <a:off x="1449384" y="-217136"/>
            <a:ext cx="5788152" cy="8183880"/>
          </a:xfrm>
          <a:prstGeom prst="rect">
            <a:avLst/>
          </a:prstGeom>
        </p:spPr>
      </p:pic>
    </p:spTree>
    <p:extLst>
      <p:ext uri="{BB962C8B-B14F-4D97-AF65-F5344CB8AC3E}">
        <p14:creationId xmlns:p14="http://schemas.microsoft.com/office/powerpoint/2010/main" val="36905108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51467" y="321733"/>
            <a:ext cx="6908449" cy="369332"/>
          </a:xfrm>
          <a:prstGeom prst="rect">
            <a:avLst/>
          </a:prstGeom>
          <a:noFill/>
        </p:spPr>
        <p:txBody>
          <a:bodyPr wrap="none" rtlCol="0">
            <a:spAutoFit/>
          </a:bodyPr>
          <a:lstStyle/>
          <a:p>
            <a:r>
              <a:rPr lang="en-US" dirty="0" smtClean="0"/>
              <a:t>The wry perspective from Lucian in the Roman Imperial Period (C2 AD) </a:t>
            </a:r>
            <a:endParaRPr lang="en-US" dirty="0"/>
          </a:p>
        </p:txBody>
      </p:sp>
      <p:sp>
        <p:nvSpPr>
          <p:cNvPr id="6" name="TextBox 5"/>
          <p:cNvSpPr txBox="1"/>
          <p:nvPr/>
        </p:nvSpPr>
        <p:spPr>
          <a:xfrm>
            <a:off x="323528" y="908720"/>
            <a:ext cx="8568952" cy="4247317"/>
          </a:xfrm>
          <a:prstGeom prst="rect">
            <a:avLst/>
          </a:prstGeom>
          <a:noFill/>
        </p:spPr>
        <p:txBody>
          <a:bodyPr wrap="square" rtlCol="0">
            <a:spAutoFit/>
          </a:bodyPr>
          <a:lstStyle/>
          <a:p>
            <a:r>
              <a:rPr lang="en-US" dirty="0" smtClean="0"/>
              <a:t>Hardly two or three days had passed before I went up to Homer the poet when we were both at leisure, and questioned him about everything. “Above all,” said I, “where do you come from? This point in particular is being investigated even yet at home.”  “I am not unaware,” said he, “that some think me a </a:t>
            </a:r>
            <a:r>
              <a:rPr lang="en-US" dirty="0" err="1" smtClean="0"/>
              <a:t>Chian</a:t>
            </a:r>
            <a:r>
              <a:rPr lang="en-US" dirty="0" smtClean="0"/>
              <a:t>, some a </a:t>
            </a:r>
            <a:r>
              <a:rPr lang="en-US" dirty="0" err="1" smtClean="0"/>
              <a:t>Smyrniote</a:t>
            </a:r>
            <a:r>
              <a:rPr lang="en-US" dirty="0" smtClean="0"/>
              <a:t> and many a </a:t>
            </a:r>
            <a:r>
              <a:rPr lang="en-US" dirty="0" err="1" smtClean="0"/>
              <a:t>Colophonian</a:t>
            </a:r>
            <a:r>
              <a:rPr lang="en-US" dirty="0" smtClean="0"/>
              <a:t>.  As a matter of fact, I am a Babylonian, and among my fellow-countrymen my name was not Homer but </a:t>
            </a:r>
            <a:r>
              <a:rPr lang="en-US" dirty="0" err="1" smtClean="0"/>
              <a:t>Tigranes</a:t>
            </a:r>
            <a:r>
              <a:rPr lang="en-US" dirty="0" smtClean="0"/>
              <a:t>.  Later on, when I was a hostage (</a:t>
            </a:r>
            <a:r>
              <a:rPr lang="en-US" i="1" dirty="0" err="1" smtClean="0"/>
              <a:t>homeros</a:t>
            </a:r>
            <a:r>
              <a:rPr lang="en-US" dirty="0" smtClean="0"/>
              <a:t>) among the Greeks, I changed my name.”  I went on to enquire whether the bracketed lines had been written by him, and he asserted that they were all his own: consequently I held the grammarians </a:t>
            </a:r>
            <a:r>
              <a:rPr lang="en-US" dirty="0" err="1" smtClean="0"/>
              <a:t>Zenodotus</a:t>
            </a:r>
            <a:r>
              <a:rPr lang="en-US" dirty="0" smtClean="0"/>
              <a:t> and Aristarchus guilty of pedantry in the highest degree.  Since he had answered satisfactorily on these points, I next asked him why he began with the wrath of Achilles; and he said that it just came into his head that way, without any study.  Moreover</a:t>
            </a:r>
            <a:r>
              <a:rPr lang="en-US" smtClean="0"/>
              <a:t>, I </a:t>
            </a:r>
            <a:r>
              <a:rPr lang="en-US" dirty="0" smtClean="0"/>
              <a:t>wanted to know whether he wrote the </a:t>
            </a:r>
            <a:r>
              <a:rPr lang="en-US" i="1" dirty="0" smtClean="0"/>
              <a:t>Odyssey</a:t>
            </a:r>
            <a:r>
              <a:rPr lang="en-US" dirty="0" smtClean="0"/>
              <a:t> before the </a:t>
            </a:r>
            <a:r>
              <a:rPr lang="en-US" i="1" dirty="0" smtClean="0"/>
              <a:t>Iliad</a:t>
            </a:r>
            <a:r>
              <a:rPr lang="en-US" dirty="0" smtClean="0"/>
              <a:t>, as most people say: he said no. That he was not blind, as they say, I understood at once </a:t>
            </a:r>
            <a:r>
              <a:rPr lang="mr-IN" dirty="0" smtClean="0"/>
              <a:t>–</a:t>
            </a:r>
            <a:r>
              <a:rPr lang="en-US" dirty="0" smtClean="0"/>
              <a:t> I saw it, and so had no need to ask.</a:t>
            </a:r>
          </a:p>
          <a:p>
            <a:pPr algn="r"/>
            <a:r>
              <a:rPr lang="en-US" dirty="0" smtClean="0"/>
              <a:t>Lucian, </a:t>
            </a:r>
            <a:r>
              <a:rPr lang="en-US" i="1" dirty="0" smtClean="0"/>
              <a:t>A True Story</a:t>
            </a:r>
            <a:r>
              <a:rPr lang="en-US" dirty="0" smtClean="0"/>
              <a:t> 2.20</a:t>
            </a:r>
            <a:endParaRPr lang="en-US" dirty="0"/>
          </a:p>
        </p:txBody>
      </p:sp>
    </p:spTree>
    <p:extLst>
      <p:ext uri="{BB962C8B-B14F-4D97-AF65-F5344CB8AC3E}">
        <p14:creationId xmlns:p14="http://schemas.microsoft.com/office/powerpoint/2010/main" val="160124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404664"/>
            <a:ext cx="8640960" cy="4678203"/>
          </a:xfrm>
          <a:prstGeom prst="rect">
            <a:avLst/>
          </a:prstGeom>
        </p:spPr>
        <p:txBody>
          <a:bodyPr wrap="square">
            <a:spAutoFit/>
          </a:bodyPr>
          <a:lstStyle/>
          <a:p>
            <a:r>
              <a:rPr lang="en-US" dirty="0"/>
              <a:t> </a:t>
            </a:r>
            <a:endParaRPr lang="en-GB" dirty="0"/>
          </a:p>
          <a:p>
            <a:r>
              <a:rPr lang="en-US" sz="3200" dirty="0"/>
              <a:t>Herodotus 2.53 on Greek </a:t>
            </a:r>
            <a:r>
              <a:rPr lang="en-US" sz="3200" dirty="0" smtClean="0"/>
              <a:t>religion (trans. De </a:t>
            </a:r>
            <a:r>
              <a:rPr lang="en-US" sz="3200" dirty="0" err="1" smtClean="0"/>
              <a:t>Selincourt</a:t>
            </a:r>
            <a:r>
              <a:rPr lang="en-US" sz="3200" dirty="0" smtClean="0"/>
              <a:t>, Penguin):</a:t>
            </a:r>
            <a:endParaRPr lang="en-GB" sz="3200" dirty="0"/>
          </a:p>
          <a:p>
            <a:r>
              <a:rPr lang="en-US" dirty="0"/>
              <a:t> </a:t>
            </a:r>
            <a:endParaRPr lang="en-GB" dirty="0"/>
          </a:p>
          <a:p>
            <a:r>
              <a:rPr lang="en-US" sz="2200" dirty="0"/>
              <a:t>But it was only – if I may so put it – the day before yesterday that the Greeks came to know the origin and form of the various gods, and whether or not all of them had always existed; for Homer and Hesiod are the poets who composed </a:t>
            </a:r>
            <a:r>
              <a:rPr lang="en-US" sz="2200" dirty="0" err="1"/>
              <a:t>theogonies</a:t>
            </a:r>
            <a:r>
              <a:rPr lang="en-US" sz="2200" dirty="0"/>
              <a:t> and described the gods for the Greeks, giving them all their appropriate titles, offices, and powers, and they lived, as I believe, not more than four hundred years ago.  The poets who are said to have preceded them were, I think, in point of fact later.  This is my personal opinion, but for the former part of my statement on these matters I have the authority of the priestesses of Dodona.</a:t>
            </a:r>
            <a:endParaRPr lang="en-GB" sz="2200" dirty="0"/>
          </a:p>
        </p:txBody>
      </p:sp>
    </p:spTree>
    <p:extLst>
      <p:ext uri="{BB962C8B-B14F-4D97-AF65-F5344CB8AC3E}">
        <p14:creationId xmlns:p14="http://schemas.microsoft.com/office/powerpoint/2010/main" val="27606555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lgn="ctr">
              <a:buNone/>
            </a:pPr>
            <a:r>
              <a:rPr lang="en-US" dirty="0" smtClean="0"/>
              <a:t>‘Man’</a:t>
            </a:r>
          </a:p>
          <a:p>
            <a:pPr>
              <a:buNone/>
            </a:pPr>
            <a:endParaRPr lang="en-GB" dirty="0" smtClean="0"/>
          </a:p>
          <a:p>
            <a:pPr>
              <a:buNone/>
            </a:pPr>
            <a:r>
              <a:rPr lang="en-GB" sz="2200" dirty="0" smtClean="0"/>
              <a:t>‘</a:t>
            </a:r>
            <a:r>
              <a:rPr lang="en-GB" sz="2200" dirty="0"/>
              <a:t>A man, Muse, tell </a:t>
            </a:r>
            <a:r>
              <a:rPr lang="en-GB" sz="2200" dirty="0" smtClean="0"/>
              <a:t>me his story:  a man of many </a:t>
            </a:r>
            <a:r>
              <a:rPr lang="en-GB" sz="2200" dirty="0"/>
              <a:t>ways</a:t>
            </a:r>
            <a:r>
              <a:rPr lang="en-GB" sz="2200" dirty="0" smtClean="0"/>
              <a:t>, who was driven</a:t>
            </a:r>
          </a:p>
          <a:p>
            <a:pPr>
              <a:buNone/>
            </a:pPr>
            <a:r>
              <a:rPr lang="en-US" sz="2200" dirty="0" smtClean="0"/>
              <a:t>to wander </a:t>
            </a:r>
            <a:r>
              <a:rPr lang="en-GB" sz="2200" dirty="0" smtClean="0"/>
              <a:t>far, after </a:t>
            </a:r>
            <a:r>
              <a:rPr lang="en-GB" sz="2200" dirty="0"/>
              <a:t>he</a:t>
            </a:r>
            <a:r>
              <a:rPr lang="en-GB" sz="2200" dirty="0" smtClean="0"/>
              <a:t> had sacked the sacred citadel of Troy.</a:t>
            </a:r>
          </a:p>
          <a:p>
            <a:pPr>
              <a:buNone/>
            </a:pPr>
            <a:r>
              <a:rPr lang="en-GB" sz="2200" dirty="0" smtClean="0"/>
              <a:t>Many men were </a:t>
            </a:r>
            <a:r>
              <a:rPr lang="en-GB" sz="2200" dirty="0"/>
              <a:t>they whose cities he </a:t>
            </a:r>
            <a:r>
              <a:rPr lang="en-GB" sz="2200" dirty="0" smtClean="0"/>
              <a:t>saw, </a:t>
            </a:r>
            <a:r>
              <a:rPr lang="en-GB" sz="2200" dirty="0"/>
              <a:t>whose minds </a:t>
            </a:r>
            <a:r>
              <a:rPr lang="en-GB" sz="2200" dirty="0" smtClean="0"/>
              <a:t>he learned; </a:t>
            </a:r>
          </a:p>
          <a:p>
            <a:pPr>
              <a:buNone/>
            </a:pPr>
            <a:r>
              <a:rPr lang="en-GB" sz="2200" dirty="0" smtClean="0"/>
              <a:t>many </a:t>
            </a:r>
            <a:r>
              <a:rPr lang="en-GB" sz="2200" dirty="0"/>
              <a:t>the pains he suffered</a:t>
            </a:r>
            <a:r>
              <a:rPr lang="en-GB" sz="2200" dirty="0" smtClean="0"/>
              <a:t> at heart </a:t>
            </a:r>
            <a:r>
              <a:rPr lang="en-GB" sz="2200" dirty="0"/>
              <a:t>on the wide sea</a:t>
            </a:r>
            <a:r>
              <a:rPr lang="en-GB" sz="2200" dirty="0" smtClean="0"/>
              <a:t>,</a:t>
            </a:r>
          </a:p>
          <a:p>
            <a:pPr>
              <a:buNone/>
            </a:pPr>
            <a:r>
              <a:rPr lang="en-GB" sz="2200" dirty="0" smtClean="0"/>
              <a:t>struggling </a:t>
            </a:r>
            <a:r>
              <a:rPr lang="en-GB" sz="2200" dirty="0"/>
              <a:t>for his own life and the homecoming of his companions.’</a:t>
            </a:r>
            <a:endParaRPr lang="en-GB" sz="2200" dirty="0" smtClean="0"/>
          </a:p>
          <a:p>
            <a:endParaRPr lang="en-US" dirty="0" smtClean="0"/>
          </a:p>
          <a:p>
            <a:pPr algn="r">
              <a:buNone/>
            </a:pPr>
            <a:r>
              <a:rPr lang="en-US" sz="2200" i="1" dirty="0" smtClean="0"/>
              <a:t>Odyssey</a:t>
            </a:r>
            <a:r>
              <a:rPr lang="en-US" sz="2200" dirty="0" smtClean="0"/>
              <a:t> 1.1-5</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ctr">
              <a:buNone/>
            </a:pPr>
            <a:r>
              <a:rPr lang="en-US" dirty="0" smtClean="0"/>
              <a:t>‘Come, tell us of your adventures’: </a:t>
            </a:r>
          </a:p>
          <a:p>
            <a:pPr algn="ctr">
              <a:buNone/>
            </a:pPr>
            <a:r>
              <a:rPr lang="en-US" dirty="0" err="1" smtClean="0"/>
              <a:t>Alcinous</a:t>
            </a:r>
            <a:r>
              <a:rPr lang="en-US" dirty="0" smtClean="0"/>
              <a:t> recapitulates the proem</a:t>
            </a:r>
          </a:p>
          <a:p>
            <a:pPr>
              <a:buNone/>
            </a:pPr>
            <a:endParaRPr lang="en-GB" dirty="0" smtClean="0"/>
          </a:p>
          <a:p>
            <a:pPr>
              <a:buNone/>
            </a:pPr>
            <a:r>
              <a:rPr lang="en-GB" sz="2200" dirty="0" smtClean="0"/>
              <a:t>‘So come now tell me this and give me an accurate answer:</a:t>
            </a:r>
          </a:p>
          <a:p>
            <a:pPr>
              <a:buNone/>
            </a:pPr>
            <a:r>
              <a:rPr lang="en-GB" sz="2200" dirty="0" smtClean="0"/>
              <a:t>Where you were driven off your course, what countries peopled</a:t>
            </a:r>
          </a:p>
          <a:p>
            <a:pPr>
              <a:buNone/>
            </a:pPr>
            <a:r>
              <a:rPr lang="en-GB" sz="2200" dirty="0" smtClean="0"/>
              <a:t>by men you came to, the men themselves and their strong-founded</a:t>
            </a:r>
          </a:p>
          <a:p>
            <a:pPr>
              <a:buNone/>
            </a:pPr>
            <a:r>
              <a:rPr lang="en-GB" sz="2200" dirty="0" smtClean="0"/>
              <a:t>cities, and which were savage and violent and without justice, </a:t>
            </a:r>
          </a:p>
          <a:p>
            <a:pPr>
              <a:buNone/>
            </a:pPr>
            <a:r>
              <a:rPr lang="en-GB" sz="2200" dirty="0" smtClean="0"/>
              <a:t>and which were hospitable and with a godly mind for strangers.’</a:t>
            </a:r>
            <a:endParaRPr lang="en-US" sz="2200" dirty="0" smtClean="0"/>
          </a:p>
          <a:p>
            <a:pPr algn="r">
              <a:buNone/>
            </a:pPr>
            <a:endParaRPr lang="en-US" i="1" dirty="0" smtClean="0"/>
          </a:p>
          <a:p>
            <a:pPr algn="r">
              <a:buNone/>
            </a:pPr>
            <a:r>
              <a:rPr lang="en-US" sz="2200" i="1" dirty="0" smtClean="0"/>
              <a:t>Odyssey</a:t>
            </a:r>
            <a:r>
              <a:rPr lang="en-US" sz="2200" dirty="0" smtClean="0"/>
              <a:t> 8.573-6</a:t>
            </a:r>
          </a:p>
          <a:p>
            <a:pPr algn="r">
              <a:buNone/>
            </a:pPr>
            <a:endParaRPr lang="en-US" dirty="0" smtClean="0"/>
          </a:p>
          <a:p>
            <a:pPr algn="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dirty="0" smtClean="0"/>
              <a:t>Odysseus describing </a:t>
            </a:r>
            <a:r>
              <a:rPr lang="en-US" sz="3200" dirty="0" smtClean="0"/>
              <a:t>the Cyclopes</a:t>
            </a:r>
            <a:endParaRPr lang="en-US" sz="3200" dirty="0"/>
          </a:p>
        </p:txBody>
      </p:sp>
      <p:sp>
        <p:nvSpPr>
          <p:cNvPr id="3" name="Content Placeholder 2"/>
          <p:cNvSpPr>
            <a:spLocks noGrp="1"/>
          </p:cNvSpPr>
          <p:nvPr>
            <p:ph idx="1"/>
          </p:nvPr>
        </p:nvSpPr>
        <p:spPr>
          <a:xfrm>
            <a:off x="457200" y="990600"/>
            <a:ext cx="8229600" cy="5562600"/>
          </a:xfrm>
        </p:spPr>
        <p:txBody>
          <a:bodyPr>
            <a:normAutofit fontScale="62500" lnSpcReduction="20000"/>
          </a:bodyPr>
          <a:lstStyle/>
          <a:p>
            <a:pPr>
              <a:buNone/>
            </a:pPr>
            <a:r>
              <a:rPr lang="en-GB" sz="3520" dirty="0" smtClean="0"/>
              <a:t>‘					</a:t>
            </a:r>
            <a:r>
              <a:rPr lang="en-US" sz="3520" dirty="0" smtClean="0"/>
              <a:t>… the country of the lawless outrageous</a:t>
            </a:r>
          </a:p>
          <a:p>
            <a:pPr>
              <a:buNone/>
            </a:pPr>
            <a:r>
              <a:rPr lang="en-US" sz="3520" dirty="0" smtClean="0"/>
              <a:t>Cyclopes who, putting all their trust in the immortal gods, </a:t>
            </a:r>
          </a:p>
          <a:p>
            <a:pPr>
              <a:buNone/>
            </a:pPr>
            <a:r>
              <a:rPr lang="en-US" sz="3520" dirty="0" smtClean="0"/>
              <a:t>neither plow with their hands nor plant anything,</a:t>
            </a:r>
          </a:p>
          <a:p>
            <a:pPr>
              <a:buNone/>
            </a:pPr>
            <a:r>
              <a:rPr lang="en-US" sz="3520" dirty="0" smtClean="0"/>
              <a:t>but all grows for them without seed planting, without cultivation…</a:t>
            </a:r>
          </a:p>
          <a:p>
            <a:pPr>
              <a:buNone/>
            </a:pPr>
            <a:r>
              <a:rPr lang="en-GB" sz="3520" dirty="0" smtClean="0"/>
              <a:t>These people have no institutions, no meetings for counsels;</a:t>
            </a:r>
          </a:p>
          <a:p>
            <a:pPr>
              <a:buNone/>
            </a:pPr>
            <a:r>
              <a:rPr lang="en-GB" sz="3520" dirty="0" smtClean="0"/>
              <a:t>rather they make their habitations in caverns hollowed</a:t>
            </a:r>
          </a:p>
          <a:p>
            <a:pPr>
              <a:buNone/>
            </a:pPr>
            <a:r>
              <a:rPr lang="en-GB" sz="3520" dirty="0" smtClean="0"/>
              <a:t>among the peaks of the high mountains, and each one is the law</a:t>
            </a:r>
          </a:p>
          <a:p>
            <a:pPr>
              <a:buNone/>
            </a:pPr>
            <a:r>
              <a:rPr lang="en-US" sz="3520" dirty="0"/>
              <a:t>f</a:t>
            </a:r>
            <a:r>
              <a:rPr lang="en-GB" sz="3520" dirty="0" smtClean="0"/>
              <a:t>or his own wives and children, and cares nothing about the others.’</a:t>
            </a:r>
          </a:p>
          <a:p>
            <a:pPr algn="r">
              <a:buNone/>
            </a:pPr>
            <a:r>
              <a:rPr lang="en-GB" sz="3520" i="1" dirty="0" smtClean="0"/>
              <a:t>Odyssey </a:t>
            </a:r>
            <a:r>
              <a:rPr lang="en-GB" sz="3520" dirty="0" smtClean="0"/>
              <a:t>9.106-15</a:t>
            </a:r>
            <a:endParaRPr lang="en-GB" sz="3520" i="1" dirty="0" smtClean="0"/>
          </a:p>
          <a:p>
            <a:pPr>
              <a:buNone/>
            </a:pPr>
            <a:endParaRPr lang="en-GB" dirty="0"/>
          </a:p>
          <a:p>
            <a:pPr>
              <a:buNone/>
            </a:pPr>
            <a:r>
              <a:rPr lang="en-GB" sz="3520" dirty="0" smtClean="0"/>
              <a:t>‘Inside the cave there lodged a monster </a:t>
            </a:r>
            <a:r>
              <a:rPr lang="en-GB" sz="3520" dirty="0"/>
              <a:t>of a </a:t>
            </a:r>
            <a:r>
              <a:rPr lang="en-GB" sz="3520" dirty="0" smtClean="0"/>
              <a:t>man </a:t>
            </a:r>
            <a:r>
              <a:rPr lang="en-GB" sz="3520" dirty="0"/>
              <a:t>(</a:t>
            </a:r>
            <a:r>
              <a:rPr lang="en-GB" sz="3520" i="1" dirty="0" err="1"/>
              <a:t>anêr</a:t>
            </a:r>
            <a:r>
              <a:rPr lang="en-GB" sz="3520" i="1" dirty="0"/>
              <a:t> </a:t>
            </a:r>
            <a:r>
              <a:rPr lang="en-GB" sz="3520" i="1" dirty="0" err="1" smtClean="0"/>
              <a:t>pelôrios</a:t>
            </a:r>
            <a:r>
              <a:rPr lang="en-GB" sz="3520" dirty="0" smtClean="0"/>
              <a:t>)</a:t>
            </a:r>
            <a:r>
              <a:rPr lang="en-US" sz="3520" dirty="0" smtClean="0"/>
              <a:t>… ; </a:t>
            </a:r>
          </a:p>
          <a:p>
            <a:pPr>
              <a:buNone/>
            </a:pPr>
            <a:r>
              <a:rPr lang="en-US" sz="3520" dirty="0" smtClean="0"/>
              <a:t>… his mind was lawless, and in truth he was a monstrous wonder made</a:t>
            </a:r>
          </a:p>
          <a:p>
            <a:pPr>
              <a:buNone/>
            </a:pPr>
            <a:r>
              <a:rPr lang="en-US" sz="3520" dirty="0" smtClean="0"/>
              <a:t>to behold, not like a man, an eater of bread, but more like a wooded</a:t>
            </a:r>
          </a:p>
          <a:p>
            <a:pPr>
              <a:buNone/>
            </a:pPr>
            <a:r>
              <a:rPr lang="en-US" sz="3520" dirty="0" smtClean="0"/>
              <a:t>peak of the high mountains seen standing away from the others.</a:t>
            </a:r>
            <a:r>
              <a:rPr lang="en-GB" sz="3520" dirty="0" smtClean="0"/>
              <a:t>’ </a:t>
            </a:r>
          </a:p>
          <a:p>
            <a:pPr algn="r">
              <a:buNone/>
            </a:pPr>
            <a:r>
              <a:rPr lang="en-GB" sz="3520" i="1" dirty="0" smtClean="0"/>
              <a:t>Odyssey</a:t>
            </a:r>
            <a:r>
              <a:rPr lang="en-GB" sz="3520" dirty="0" smtClean="0"/>
              <a:t> 9.186-92</a:t>
            </a:r>
          </a:p>
          <a:p>
            <a:pPr>
              <a:buNone/>
            </a:pPr>
            <a:endParaRPr lang="en-GB" dirty="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556</TotalTime>
  <Words>746</Words>
  <Application>Microsoft Macintosh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#AskAnAcademic: Homeric Epic</vt:lpstr>
      <vt:lpstr>“Homer”: some key passages</vt:lpstr>
      <vt:lpstr>PowerPoint Presentation</vt:lpstr>
      <vt:lpstr>PowerPoint Presentation</vt:lpstr>
      <vt:lpstr>PowerPoint Presentation</vt:lpstr>
      <vt:lpstr>PowerPoint Presentation</vt:lpstr>
      <vt:lpstr>PowerPoint Presentation</vt:lpstr>
      <vt:lpstr>PowerPoint Presentation</vt:lpstr>
      <vt:lpstr>Odysseus describing the Cyclopes</vt:lpstr>
      <vt:lpstr>Characterizing Killing</vt:lpstr>
      <vt:lpstr>Suggestions for Further Reading </vt:lpstr>
    </vt:vector>
  </TitlesOfParts>
  <Company>University of Oxford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Homer’s Odyssey and the Invention of Humanities </dc:title>
  <dc:creator>David Fearn</dc:creator>
  <cp:lastModifiedBy>David Fearn</cp:lastModifiedBy>
  <cp:revision>46</cp:revision>
  <dcterms:created xsi:type="dcterms:W3CDTF">2009-01-27T10:18:23Z</dcterms:created>
  <dcterms:modified xsi:type="dcterms:W3CDTF">2021-01-05T14:13:26Z</dcterms:modified>
</cp:coreProperties>
</file>