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lvl1pPr>
    <a:lvl2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lvl2pPr>
    <a:lvl3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lvl3pPr>
    <a:lvl4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lvl4pPr>
    <a:lvl5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lvl5pPr>
    <a:lvl6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lvl6pPr>
    <a:lvl7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lvl7pPr>
    <a:lvl8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lvl8pPr>
    <a:lvl9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FFF"/>
          </a:solidFill>
        </a:fill>
      </a:tcStyle>
    </a:wholeTbl>
    <a:band2H>
      <a:tcTxStyle b="def" i="def"/>
      <a:tcStyle>
        <a:tcBdr/>
        <a:fill>
          <a:solidFill>
            <a:srgbClr val="E6F0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F0CC"/>
          </a:solidFill>
        </a:fill>
      </a:tcStyle>
    </a:wholeTbl>
    <a:band2H>
      <a:tcTxStyle b="def" i="def"/>
      <a:tcStyle>
        <a:tcBdr/>
        <a:fill>
          <a:solidFill>
            <a:srgbClr val="EAF8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D1E1"/>
          </a:solidFill>
        </a:fill>
      </a:tcStyle>
    </a:wholeTbl>
    <a:band2H>
      <a:tcTxStyle b="def" i="def"/>
      <a:tcStyle>
        <a:tcBdr/>
        <a:fill>
          <a:solidFill>
            <a:srgbClr val="FCE9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Helvetica Neue Medium"/>
          <a:ea typeface="Helvetica Neue Medium"/>
          <a:cs typeface="Helvetica Neue Medium"/>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Helvetica Neue Medium"/>
          <a:ea typeface="Helvetica Neue Medium"/>
          <a:cs typeface="Helvetica Neue Medium"/>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Helvetica Neue Medium"/>
          <a:ea typeface="Helvetica Neue Medium"/>
          <a:cs typeface="Helvetica Neue Medium"/>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25" name="Shape 125"/>
          <p:cNvSpPr/>
          <p:nvPr>
            <p:ph type="sldImg"/>
          </p:nvPr>
        </p:nvSpPr>
        <p:spPr>
          <a:xfrm>
            <a:off x="1143000" y="685800"/>
            <a:ext cx="4572000" cy="3429000"/>
          </a:xfrm>
          <a:prstGeom prst="rect">
            <a:avLst/>
          </a:prstGeom>
        </p:spPr>
        <p:txBody>
          <a:bodyPr/>
          <a:lstStyle/>
          <a:p>
            <a:pPr/>
          </a:p>
        </p:txBody>
      </p:sp>
      <p:sp>
        <p:nvSpPr>
          <p:cNvPr id="126" name="Shape 12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amp; Subtitle">
    <p:spTree>
      <p:nvGrpSpPr>
        <p:cNvPr id="1" name=""/>
        <p:cNvGrpSpPr/>
        <p:nvPr/>
      </p:nvGrpSpPr>
      <p:grpSpPr>
        <a:xfrm>
          <a:off x="0" y="0"/>
          <a:ext cx="0" cy="0"/>
          <a:chOff x="0" y="0"/>
          <a:chExt cx="0" cy="0"/>
        </a:xfrm>
      </p:grpSpPr>
      <p:sp>
        <p:nvSpPr>
          <p:cNvPr id="11" name="Title Text"/>
          <p:cNvSpPr txBox="1"/>
          <p:nvPr>
            <p:ph type="title"/>
          </p:nvPr>
        </p:nvSpPr>
        <p:spPr>
          <a:xfrm>
            <a:off x="1270000" y="1638300"/>
            <a:ext cx="10464800" cy="3302000"/>
          </a:xfrm>
          <a:prstGeom prst="rect">
            <a:avLst/>
          </a:prstGeom>
        </p:spPr>
        <p:txBody>
          <a:bodyPr anchor="b"/>
          <a:lstStyle/>
          <a:p>
            <a:pPr/>
            <a:r>
              <a:t>Title Text</a:t>
            </a:r>
          </a:p>
        </p:txBody>
      </p:sp>
      <p:sp>
        <p:nvSpPr>
          <p:cNvPr id="12" name="Body Level One…"/>
          <p:cNvSpPr txBox="1"/>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93" name="Body Level One…"/>
          <p:cNvSpPr txBox="1"/>
          <p:nvPr>
            <p:ph type="body" sz="quarter" idx="1"/>
          </p:nvPr>
        </p:nvSpPr>
        <p:spPr>
          <a:xfrm>
            <a:off x="1270000" y="6362700"/>
            <a:ext cx="10464800" cy="461366"/>
          </a:xfrm>
          <a:prstGeom prst="rect">
            <a:avLst/>
          </a:prstGeom>
        </p:spPr>
        <p:txBody>
          <a:bodyPr anchor="t"/>
          <a:lstStyle>
            <a:lvl1pPr marL="0" indent="0" algn="ctr">
              <a:spcBef>
                <a:spcPts val="0"/>
              </a:spcBef>
              <a:buSzTx/>
              <a:buNone/>
              <a:defRPr i="1" sz="2400"/>
            </a:lvl1pPr>
            <a:lvl2pPr marL="777875" indent="-333375" algn="ctr">
              <a:spcBef>
                <a:spcPts val="0"/>
              </a:spcBef>
              <a:defRPr i="1" sz="2400"/>
            </a:lvl2pPr>
            <a:lvl3pPr marL="1222375" indent="-333375" algn="ctr">
              <a:spcBef>
                <a:spcPts val="0"/>
              </a:spcBef>
              <a:defRPr i="1" sz="2400"/>
            </a:lvl3pPr>
            <a:lvl4pPr marL="1666875" indent="-333375" algn="ctr">
              <a:spcBef>
                <a:spcPts val="0"/>
              </a:spcBef>
              <a:defRPr i="1" sz="2400"/>
            </a:lvl4pPr>
            <a:lvl5pPr marL="2111375" indent="-333375" algn="ctr">
              <a:spcBef>
                <a:spcPts val="0"/>
              </a:spcBef>
              <a:defRPr i="1" sz="2400"/>
            </a:lvl5pPr>
          </a:lstStyle>
          <a:p>
            <a:pPr/>
            <a:r>
              <a:t>Body Level One</a:t>
            </a:r>
          </a:p>
          <a:p>
            <a:pPr lvl="1"/>
            <a:r>
              <a:t>Body Level Two</a:t>
            </a:r>
          </a:p>
          <a:p>
            <a:pPr lvl="2"/>
            <a:r>
              <a:t>Body Level Three</a:t>
            </a:r>
          </a:p>
          <a:p>
            <a:pPr lvl="3"/>
            <a:r>
              <a:t>Body Level Four</a:t>
            </a:r>
          </a:p>
          <a:p>
            <a:pPr lvl="4"/>
            <a:r>
              <a:t>Body Level Five</a:t>
            </a:r>
          </a:p>
        </p:txBody>
      </p:sp>
      <p:sp>
        <p:nvSpPr>
          <p:cNvPr id="94" name="“Type a quote here.”"/>
          <p:cNvSpPr txBox="1"/>
          <p:nvPr>
            <p:ph type="body" sz="quarter" idx="13"/>
          </p:nvPr>
        </p:nvSpPr>
        <p:spPr>
          <a:xfrm>
            <a:off x="1270000" y="4267112"/>
            <a:ext cx="10464800" cy="609777"/>
          </a:xfrm>
          <a:prstGeom prst="rect">
            <a:avLst/>
          </a:prstGeom>
        </p:spPr>
        <p:txBody>
          <a:bodyPr/>
          <a:lstStyle/>
          <a:p>
            <a:pPr marL="0" indent="0" algn="ctr" defTabSz="572516">
              <a:spcBef>
                <a:spcPts val="0"/>
              </a:spcBef>
              <a:buSzTx/>
              <a:buNone/>
              <a:defRPr sz="3332">
                <a:latin typeface="Helvetica Neue Medium"/>
                <a:ea typeface="Helvetica Neue Medium"/>
                <a:cs typeface="Helvetica Neue Medium"/>
                <a:sym typeface="Helvetica Neue Medium"/>
              </a:defRPr>
            </a:pP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02" name="Image"/>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Subtitle">
    <p:spTree>
      <p:nvGrpSpPr>
        <p:cNvPr id="1" name=""/>
        <p:cNvGrpSpPr/>
        <p:nvPr/>
      </p:nvGrpSpPr>
      <p:grpSpPr>
        <a:xfrm>
          <a:off x="0" y="0"/>
          <a:ext cx="0" cy="0"/>
          <a:chOff x="0" y="0"/>
          <a:chExt cx="0" cy="0"/>
        </a:xfrm>
      </p:grpSpPr>
      <p:sp>
        <p:nvSpPr>
          <p:cNvPr id="117" name="Title Text"/>
          <p:cNvSpPr txBox="1"/>
          <p:nvPr>
            <p:ph type="title"/>
          </p:nvPr>
        </p:nvSpPr>
        <p:spPr>
          <a:xfrm>
            <a:off x="1270000" y="1638300"/>
            <a:ext cx="10464800" cy="3302000"/>
          </a:xfrm>
          <a:prstGeom prst="rect">
            <a:avLst/>
          </a:prstGeom>
        </p:spPr>
        <p:txBody>
          <a:bodyPr anchor="b"/>
          <a:lstStyle>
            <a:lvl1pPr>
              <a:defRPr>
                <a:latin typeface="Helvetica Light"/>
                <a:ea typeface="Helvetica Light"/>
                <a:cs typeface="Helvetica Light"/>
                <a:sym typeface="Helvetica Light"/>
              </a:defRPr>
            </a:lvl1pPr>
          </a:lstStyle>
          <a:p>
            <a:pPr/>
            <a:r>
              <a:t>Title Text</a:t>
            </a:r>
          </a:p>
        </p:txBody>
      </p:sp>
      <p:sp>
        <p:nvSpPr>
          <p:cNvPr id="118" name="Body Level One…"/>
          <p:cNvSpPr txBox="1"/>
          <p:nvPr>
            <p:ph type="body" sz="quarter" idx="1"/>
          </p:nvPr>
        </p:nvSpPr>
        <p:spPr>
          <a:xfrm>
            <a:off x="1270000" y="5029200"/>
            <a:ext cx="10464800" cy="1130300"/>
          </a:xfrm>
          <a:prstGeom prst="rect">
            <a:avLst/>
          </a:prstGeom>
        </p:spPr>
        <p:txBody>
          <a:bodyPr anchor="t"/>
          <a:lstStyle>
            <a:lvl1pPr marL="0" indent="0" algn="ctr">
              <a:spcBef>
                <a:spcPts val="0"/>
              </a:spcBef>
              <a:buSzTx/>
              <a:buNone/>
              <a:defRPr>
                <a:latin typeface="Helvetica Light"/>
                <a:ea typeface="Helvetica Light"/>
                <a:cs typeface="Helvetica Light"/>
                <a:sym typeface="Helvetica Light"/>
              </a:defRPr>
            </a:lvl1pPr>
            <a:lvl2pPr marL="0" indent="0" algn="ctr">
              <a:spcBef>
                <a:spcPts val="0"/>
              </a:spcBef>
              <a:buSzTx/>
              <a:buNone/>
              <a:defRPr>
                <a:latin typeface="Helvetica Light"/>
                <a:ea typeface="Helvetica Light"/>
                <a:cs typeface="Helvetica Light"/>
                <a:sym typeface="Helvetica Light"/>
              </a:defRPr>
            </a:lvl2pPr>
            <a:lvl3pPr marL="0" indent="0" algn="ctr">
              <a:spcBef>
                <a:spcPts val="0"/>
              </a:spcBef>
              <a:buSzTx/>
              <a:buNone/>
              <a:defRPr>
                <a:latin typeface="Helvetica Light"/>
                <a:ea typeface="Helvetica Light"/>
                <a:cs typeface="Helvetica Light"/>
                <a:sym typeface="Helvetica Light"/>
              </a:defRPr>
            </a:lvl3pPr>
            <a:lvl4pPr marL="0" indent="0" algn="ctr">
              <a:spcBef>
                <a:spcPts val="0"/>
              </a:spcBef>
              <a:buSzTx/>
              <a:buNone/>
              <a:defRPr>
                <a:latin typeface="Helvetica Light"/>
                <a:ea typeface="Helvetica Light"/>
                <a:cs typeface="Helvetica Light"/>
                <a:sym typeface="Helvetica Light"/>
              </a:defRPr>
            </a:lvl4pPr>
            <a:lvl5pPr marL="0" indent="0" algn="ctr">
              <a:spcBef>
                <a:spcPts val="0"/>
              </a:spcBef>
              <a:buSzTx/>
              <a:buNone/>
              <a:defRPr>
                <a:latin typeface="Helvetica Light"/>
                <a:ea typeface="Helvetica Light"/>
                <a:cs typeface="Helvetica Light"/>
                <a:sym typeface="Helvetica Light"/>
              </a:defRPr>
            </a:lvl5pPr>
          </a:lstStyle>
          <a:p>
            <a:pPr/>
            <a:r>
              <a:t>Body Level One</a:t>
            </a:r>
          </a:p>
          <a:p>
            <a:pPr lvl="1"/>
            <a:r>
              <a:t>Body Level Two</a:t>
            </a:r>
          </a:p>
          <a:p>
            <a:pPr lvl="2"/>
            <a:r>
              <a:t>Body Level Three</a:t>
            </a:r>
          </a:p>
          <a:p>
            <a:pPr lvl="3"/>
            <a:r>
              <a:t>Body Level Four</a:t>
            </a:r>
          </a:p>
          <a:p>
            <a:pPr lvl="4"/>
            <a:r>
              <a:t>Body Level Five</a:t>
            </a:r>
          </a:p>
        </p:txBody>
      </p:sp>
      <p:sp>
        <p:nvSpPr>
          <p:cNvPr id="119" name="Slide Number"/>
          <p:cNvSpPr txBox="1"/>
          <p:nvPr>
            <p:ph type="sldNum" sz="quarter" idx="2"/>
          </p:nvPr>
        </p:nvSpPr>
        <p:spPr>
          <a:xfrm>
            <a:off x="6311798" y="9251950"/>
            <a:ext cx="368504" cy="381000"/>
          </a:xfrm>
          <a:prstGeom prst="rect">
            <a:avLst/>
          </a:prstGeom>
        </p:spPr>
        <p:txBody>
          <a:bodyPr/>
          <a:lstStyle>
            <a:lvl1pPr>
              <a:defRPr sz="1800">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Horizontal">
    <p:spTree>
      <p:nvGrpSpPr>
        <p:cNvPr id="1" name=""/>
        <p:cNvGrpSpPr/>
        <p:nvPr/>
      </p:nvGrpSpPr>
      <p:grpSpPr>
        <a:xfrm>
          <a:off x="0" y="0"/>
          <a:ext cx="0" cy="0"/>
          <a:chOff x="0" y="0"/>
          <a:chExt cx="0" cy="0"/>
        </a:xfrm>
      </p:grpSpPr>
      <p:sp>
        <p:nvSpPr>
          <p:cNvPr id="20" name="Image"/>
          <p:cNvSpPr/>
          <p:nvPr>
            <p:ph type="pic" idx="13"/>
          </p:nvPr>
        </p:nvSpPr>
        <p:spPr>
          <a:xfrm>
            <a:off x="1625600" y="673100"/>
            <a:ext cx="9753600" cy="5905500"/>
          </a:xfrm>
          <a:prstGeom prst="rect">
            <a:avLst/>
          </a:prstGeom>
        </p:spPr>
        <p:txBody>
          <a:bodyPr lIns="91439" tIns="45719" rIns="91439" bIns="45719" anchor="t">
            <a:noAutofit/>
          </a:bodyPr>
          <a:lstStyle/>
          <a:p>
            <a:pPr/>
          </a:p>
        </p:txBody>
      </p:sp>
      <p:sp>
        <p:nvSpPr>
          <p:cNvPr id="21" name="Title Text"/>
          <p:cNvSpPr txBox="1"/>
          <p:nvPr>
            <p:ph type="title"/>
          </p:nvPr>
        </p:nvSpPr>
        <p:spPr>
          <a:xfrm>
            <a:off x="1270000" y="6718300"/>
            <a:ext cx="10464800" cy="1422400"/>
          </a:xfrm>
          <a:prstGeom prst="rect">
            <a:avLst/>
          </a:prstGeom>
        </p:spPr>
        <p:txBody>
          <a:bodyPr anchor="b"/>
          <a:lstStyle/>
          <a:p>
            <a:pPr/>
            <a:r>
              <a:t>Title Text</a:t>
            </a:r>
          </a:p>
        </p:txBody>
      </p:sp>
      <p:sp>
        <p:nvSpPr>
          <p:cNvPr id="22" name="Body Level One…"/>
          <p:cNvSpPr txBox="1"/>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er">
    <p:spTree>
      <p:nvGrpSpPr>
        <p:cNvPr id="1" name=""/>
        <p:cNvGrpSpPr/>
        <p:nvPr/>
      </p:nvGrpSpPr>
      <p:grpSpPr>
        <a:xfrm>
          <a:off x="0" y="0"/>
          <a:ext cx="0" cy="0"/>
          <a:chOff x="0" y="0"/>
          <a:chExt cx="0" cy="0"/>
        </a:xfrm>
      </p:grpSpPr>
      <p:sp>
        <p:nvSpPr>
          <p:cNvPr id="30" name="Title Text"/>
          <p:cNvSpPr txBox="1"/>
          <p:nvPr>
            <p:ph type="title"/>
          </p:nvPr>
        </p:nvSpPr>
        <p:spPr>
          <a:xfrm>
            <a:off x="1270000" y="3225800"/>
            <a:ext cx="10464800" cy="3302000"/>
          </a:xfrm>
          <a:prstGeom prst="rect">
            <a:avLst/>
          </a:prstGeom>
        </p:spPr>
        <p:txBody>
          <a:bodyPr/>
          <a:lstStyle/>
          <a:p>
            <a:pPr/>
            <a:r>
              <a:t>Title Text</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Vertical">
    <p:spTree>
      <p:nvGrpSpPr>
        <p:cNvPr id="1" name=""/>
        <p:cNvGrpSpPr/>
        <p:nvPr/>
      </p:nvGrpSpPr>
      <p:grpSpPr>
        <a:xfrm>
          <a:off x="0" y="0"/>
          <a:ext cx="0" cy="0"/>
          <a:chOff x="0" y="0"/>
          <a:chExt cx="0" cy="0"/>
        </a:xfrm>
      </p:grpSpPr>
      <p:sp>
        <p:nvSpPr>
          <p:cNvPr id="38" name="Image"/>
          <p:cNvSpPr/>
          <p:nvPr>
            <p:ph type="pic" sz="half" idx="13"/>
          </p:nvPr>
        </p:nvSpPr>
        <p:spPr>
          <a:xfrm>
            <a:off x="6718300" y="635000"/>
            <a:ext cx="5334000" cy="8216900"/>
          </a:xfrm>
          <a:prstGeom prst="rect">
            <a:avLst/>
          </a:prstGeom>
        </p:spPr>
        <p:txBody>
          <a:bodyPr lIns="91439" tIns="45719" rIns="91439" bIns="45719" anchor="t">
            <a:noAutofit/>
          </a:bodyPr>
          <a:lstStyle/>
          <a:p>
            <a:pPr/>
          </a:p>
        </p:txBody>
      </p:sp>
      <p:sp>
        <p:nvSpPr>
          <p:cNvPr id="39" name="Title Text"/>
          <p:cNvSpPr txBox="1"/>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Body Level One…"/>
          <p:cNvSpPr txBox="1"/>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48" name="Title Text"/>
          <p:cNvSpPr txBox="1"/>
          <p:nvPr>
            <p:ph type="title"/>
          </p:nvPr>
        </p:nvSpPr>
        <p:spPr>
          <a:prstGeom prst="rect">
            <a:avLst/>
          </a:prstGeom>
        </p:spPr>
        <p:txBody>
          <a:bodyPr/>
          <a:lstStyle/>
          <a:p>
            <a:pPr/>
            <a:r>
              <a:t>Title Text</a:t>
            </a:r>
          </a:p>
        </p:txBody>
      </p:sp>
      <p:sp>
        <p:nvSpPr>
          <p:cNvPr id="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56" name="Title Text"/>
          <p:cNvSpPr txBox="1"/>
          <p:nvPr>
            <p:ph type="title"/>
          </p:nvPr>
        </p:nvSpPr>
        <p:spPr>
          <a:prstGeom prst="rect">
            <a:avLst/>
          </a:prstGeom>
        </p:spPr>
        <p:txBody>
          <a:bodyPr/>
          <a:lstStyle/>
          <a:p>
            <a:pPr/>
            <a:r>
              <a:t>Title Text</a:t>
            </a:r>
          </a:p>
        </p:txBody>
      </p:sp>
      <p:sp>
        <p:nvSpPr>
          <p:cNvPr id="57"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5" name="Image"/>
          <p:cNvSpPr/>
          <p:nvPr>
            <p:ph type="pic" sz="half" idx="13"/>
          </p:nvPr>
        </p:nvSpPr>
        <p:spPr>
          <a:xfrm>
            <a:off x="6718300" y="2590800"/>
            <a:ext cx="5334000" cy="6286500"/>
          </a:xfrm>
          <a:prstGeom prst="rect">
            <a:avLst/>
          </a:prstGeom>
        </p:spPr>
        <p:txBody>
          <a:bodyPr lIns="91439" tIns="45719" rIns="91439" bIns="45719" anchor="t">
            <a:noAutofit/>
          </a:bodyPr>
          <a:lstStyle/>
          <a:p>
            <a:pPr/>
          </a:p>
        </p:txBody>
      </p:sp>
      <p:sp>
        <p:nvSpPr>
          <p:cNvPr id="66" name="Title Text"/>
          <p:cNvSpPr txBox="1"/>
          <p:nvPr>
            <p:ph type="title"/>
          </p:nvPr>
        </p:nvSpPr>
        <p:spPr>
          <a:prstGeom prst="rect">
            <a:avLst/>
          </a:prstGeom>
        </p:spPr>
        <p:txBody>
          <a:bodyPr/>
          <a:lstStyle/>
          <a:p>
            <a:pPr/>
            <a:r>
              <a:t>Title Text</a:t>
            </a:r>
          </a:p>
        </p:txBody>
      </p:sp>
      <p:sp>
        <p:nvSpPr>
          <p:cNvPr id="67" name="Body Level One…"/>
          <p:cNvSpPr txBox="1"/>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lide Number"/>
          <p:cNvSpPr txBox="1"/>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75" name="Body Level One…"/>
          <p:cNvSpPr txBox="1"/>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83" name="Image"/>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Image"/>
          <p:cNvSpPr/>
          <p:nvPr>
            <p:ph type="pic" sz="quarter" idx="14"/>
          </p:nvPr>
        </p:nvSpPr>
        <p:spPr>
          <a:xfrm>
            <a:off x="6718300" y="889000"/>
            <a:ext cx="5334000" cy="3771900"/>
          </a:xfrm>
          <a:prstGeom prst="rect">
            <a:avLst/>
          </a:prstGeom>
        </p:spPr>
        <p:txBody>
          <a:bodyPr lIns="91439" tIns="45719" rIns="91439" bIns="45719" anchor="t">
            <a:noAutofit/>
          </a:bodyPr>
          <a:lstStyle/>
          <a:p>
            <a:pPr/>
          </a:p>
        </p:txBody>
      </p:sp>
      <p:sp>
        <p:nvSpPr>
          <p:cNvPr id="85" name="Image"/>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Body Level One…"/>
          <p:cNvSpPr txBox="1"/>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a:latin typeface="Helvetica Neue Light"/>
                <a:ea typeface="Helvetica Neue Light"/>
                <a:cs typeface="Helvetica Neue Light"/>
                <a:sym typeface="Helvetica Neue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1pPr>
      <a:lvl2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2pPr>
      <a:lvl3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3pPr>
      <a:lvl4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4pPr>
      <a:lvl5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5pPr>
      <a:lvl6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6pPr>
      <a:lvl7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7pPr>
      <a:lvl8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8pPr>
      <a:lvl9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Neue Medium"/>
          <a:ea typeface="Helvetica Neue Medium"/>
          <a:cs typeface="Helvetica Neue Medium"/>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n-lt"/>
          <a:ea typeface="+mn-ea"/>
          <a:cs typeface="+mn-cs"/>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n-lt"/>
          <a:ea typeface="+mn-ea"/>
          <a:cs typeface="+mn-cs"/>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n-lt"/>
          <a:ea typeface="+mn-ea"/>
          <a:cs typeface="+mn-cs"/>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n-lt"/>
          <a:ea typeface="+mn-ea"/>
          <a:cs typeface="+mn-cs"/>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n-lt"/>
          <a:ea typeface="+mn-ea"/>
          <a:cs typeface="+mn-cs"/>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n-lt"/>
          <a:ea typeface="+mn-ea"/>
          <a:cs typeface="+mn-cs"/>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n-lt"/>
          <a:ea typeface="+mn-ea"/>
          <a:cs typeface="+mn-cs"/>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n-lt"/>
          <a:ea typeface="+mn-ea"/>
          <a:cs typeface="+mn-cs"/>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1pPr>
      <a:lvl2pPr marL="0" marR="0" indent="0" algn="ct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2pPr>
      <a:lvl3pPr marL="0" marR="0" indent="0" algn="ct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3pPr>
      <a:lvl4pPr marL="0" marR="0" indent="0" algn="ct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4pPr>
      <a:lvl5pPr marL="0" marR="0" indent="0" algn="ct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5pPr>
      <a:lvl6pPr marL="0" marR="0" indent="0" algn="ct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6pPr>
      <a:lvl7pPr marL="0" marR="0" indent="0" algn="ct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7pPr>
      <a:lvl8pPr marL="0" marR="0" indent="0" algn="ct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8pPr>
      <a:lvl9pPr marL="0" marR="0" indent="0" algn="ct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 Id="rId3" Type="http://schemas.openxmlformats.org/officeDocument/2006/relationships/hyperlink" Target="https://maximumclassics.com" TargetMode="External"/></Relationships>

</file>

<file path=ppt/slides/_rels/slide1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 Id="rId3" Type="http://schemas.openxmlformats.org/officeDocument/2006/relationships/image" Target="../media/image3.jpeg"/><Relationship Id="rId4" Type="http://schemas.openxmlformats.org/officeDocument/2006/relationships/image" Target="../media/image4.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eg"/><Relationship Id="rId3" Type="http://schemas.openxmlformats.org/officeDocument/2006/relationships/image" Target="../media/image19.png"/><Relationship Id="rId4" Type="http://schemas.openxmlformats.org/officeDocument/2006/relationships/image" Target="../media/image6.jpeg"/><Relationship Id="rId5" Type="http://schemas.openxmlformats.org/officeDocument/2006/relationships/image" Target="../media/image20.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s://basilbatrakhos.com/" TargetMode="External"/><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eg"/><Relationship Id="rId3" Type="http://schemas.openxmlformats.org/officeDocument/2006/relationships/image" Target="../media/image24.png"/><Relationship Id="rId4" Type="http://schemas.openxmlformats.org/officeDocument/2006/relationships/image" Target="../media/image5.tif"/><Relationship Id="rId5" Type="http://schemas.openxmlformats.org/officeDocument/2006/relationships/image" Target="../media/image25.png"/><Relationship Id="rId6" Type="http://schemas.openxmlformats.org/officeDocument/2006/relationships/image" Target="../media/image6.tif"/><Relationship Id="rId7" Type="http://schemas.openxmlformats.org/officeDocument/2006/relationships/image" Target="../media/image26.png"/><Relationship Id="rId8" Type="http://schemas.openxmlformats.org/officeDocument/2006/relationships/image" Target="../media/image7.tif"/><Relationship Id="rId9" Type="http://schemas.openxmlformats.org/officeDocument/2006/relationships/image" Target="../media/image27.png"/><Relationship Id="rId10" Type="http://schemas.openxmlformats.org/officeDocument/2006/relationships/image" Target="../media/image23.png"/><Relationship Id="rId11" Type="http://schemas.openxmlformats.org/officeDocument/2006/relationships/image" Target="../media/image8.tif"/><Relationship Id="rId12" Type="http://schemas.openxmlformats.org/officeDocument/2006/relationships/image" Target="../media/image28.png"/><Relationship Id="rId13" Type="http://schemas.openxmlformats.org/officeDocument/2006/relationships/image" Target="../media/image29.png"/><Relationship Id="rId14" Type="http://schemas.openxmlformats.org/officeDocument/2006/relationships/image" Target="../media/image30.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1.png"/><Relationship Id="rId3" Type="http://schemas.openxmlformats.org/officeDocument/2006/relationships/image" Target="../media/image32.png"/><Relationship Id="rId4" Type="http://schemas.openxmlformats.org/officeDocument/2006/relationships/hyperlink" Target="https://maximumclassics.com/ks2-3-word-roots/" TargetMode="External"/></Relationships>

</file>

<file path=ppt/slides/_rels/slide1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tif"/><Relationship Id="rId3" Type="http://schemas.openxmlformats.org/officeDocument/2006/relationships/image" Target="../media/image33.png"/><Relationship Id="rId4" Type="http://schemas.openxmlformats.org/officeDocument/2006/relationships/image" Target="../media/image7.jpeg"/><Relationship Id="rId5" Type="http://schemas.openxmlformats.org/officeDocument/2006/relationships/image" Target="../media/image34.png"/><Relationship Id="rId6" Type="http://schemas.openxmlformats.org/officeDocument/2006/relationships/image" Target="../media/image8.jpeg"/><Relationship Id="rId7" Type="http://schemas.openxmlformats.org/officeDocument/2006/relationships/image" Target="../media/image35.png"/><Relationship Id="rId8" Type="http://schemas.openxmlformats.org/officeDocument/2006/relationships/image" Target="../media/image9.jpeg"/><Relationship Id="rId9" Type="http://schemas.openxmlformats.org/officeDocument/2006/relationships/image" Target="../media/image36.png"/><Relationship Id="rId10" Type="http://schemas.openxmlformats.org/officeDocument/2006/relationships/image" Target="../media/image10.jpeg"/><Relationship Id="rId11" Type="http://schemas.openxmlformats.org/officeDocument/2006/relationships/image" Target="../media/image37.png"/><Relationship Id="rId12" Type="http://schemas.openxmlformats.org/officeDocument/2006/relationships/image" Target="../media/image38.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mailto:charlie@classicsforall.org.uk" TargetMode="External"/></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image" Target="../media/image1.tif"/></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 Id="rId3" Type="http://schemas.openxmlformats.org/officeDocument/2006/relationships/image" Target="../media/image2.tif"/><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tif"/><Relationship Id="rId3" Type="http://schemas.openxmlformats.org/officeDocument/2006/relationships/image" Target="../media/image8.png"/><Relationship Id="rId4" Type="http://schemas.openxmlformats.org/officeDocument/2006/relationships/image" Target="../media/image1.jpe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4.tif"/><Relationship Id="rId4" Type="http://schemas.openxmlformats.org/officeDocument/2006/relationships/image" Target="../media/image13.png"/><Relationship Id="rId5" Type="http://schemas.openxmlformats.org/officeDocument/2006/relationships/image" Target="../media/image2.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gif"/><Relationship Id="rId3" Type="http://schemas.openxmlformats.org/officeDocument/2006/relationships/image" Target="../media/image14.png"/><Relationship Id="rId4" Type="http://schemas.openxmlformats.org/officeDocument/2006/relationships/hyperlink" Target="http://www.minimus-etc.co.uk/" TargetMode="External"/><Relationship Id="rId5" Type="http://schemas.openxmlformats.org/officeDocument/2006/relationships/hyperlink" Target="http://www.plp.org.uk/" TargetMode="External"/></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hyperlink" Target="https://hands-up-education.org/primarylatin.html" TargetMode="Externa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8" name="Classics at Primary"/>
          <p:cNvSpPr txBox="1"/>
          <p:nvPr>
            <p:ph type="body" sz="quarter" idx="1"/>
          </p:nvPr>
        </p:nvSpPr>
        <p:spPr>
          <a:xfrm>
            <a:off x="1134533" y="8334164"/>
            <a:ext cx="10464801" cy="1130303"/>
          </a:xfrm>
          <a:prstGeom prst="rect">
            <a:avLst/>
          </a:prstGeom>
        </p:spPr>
        <p:txBody>
          <a:bodyPr/>
          <a:lstStyle>
            <a:lvl1pPr defTabSz="560830">
              <a:defRPr b="1" sz="6700">
                <a:latin typeface="+mj-lt"/>
                <a:ea typeface="+mj-ea"/>
                <a:cs typeface="+mj-cs"/>
                <a:sym typeface="Helvetica"/>
              </a:defRPr>
            </a:lvl1pPr>
          </a:lstStyle>
          <a:p>
            <a:pPr/>
            <a:r>
              <a:t>Classics at Primary</a:t>
            </a:r>
          </a:p>
        </p:txBody>
      </p:sp>
      <p:pic>
        <p:nvPicPr>
          <p:cNvPr id="129" name="image2.png" descr="image2.png"/>
          <p:cNvPicPr>
            <a:picLocks noChangeAspect="1"/>
          </p:cNvPicPr>
          <p:nvPr/>
        </p:nvPicPr>
        <p:blipFill>
          <a:blip r:embed="rId2">
            <a:extLst/>
          </a:blip>
          <a:stretch>
            <a:fillRect/>
          </a:stretch>
        </p:blipFill>
        <p:spPr>
          <a:xfrm>
            <a:off x="2973783" y="296577"/>
            <a:ext cx="7057240" cy="8044889"/>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4" name="image37.jpg" descr="image37.jpg"/>
          <p:cNvPicPr>
            <a:picLocks noChangeAspect="1"/>
          </p:cNvPicPr>
          <p:nvPr/>
        </p:nvPicPr>
        <p:blipFill>
          <a:blip r:embed="rId2">
            <a:extLst/>
          </a:blip>
          <a:stretch>
            <a:fillRect/>
          </a:stretch>
        </p:blipFill>
        <p:spPr>
          <a:xfrm>
            <a:off x="409673" y="1730374"/>
            <a:ext cx="2901771" cy="3225802"/>
          </a:xfrm>
          <a:prstGeom prst="rect">
            <a:avLst/>
          </a:prstGeom>
          <a:ln w="12700">
            <a:miter lim="400000"/>
          </a:ln>
        </p:spPr>
      </p:pic>
      <p:sp>
        <p:nvSpPr>
          <p:cNvPr id="185" name="primary Classical languages:…"/>
          <p:cNvSpPr txBox="1"/>
          <p:nvPr>
            <p:ph type="title"/>
          </p:nvPr>
        </p:nvSpPr>
        <p:spPr>
          <a:prstGeom prst="rect">
            <a:avLst/>
          </a:prstGeom>
        </p:spPr>
        <p:txBody>
          <a:bodyPr/>
          <a:lstStyle/>
          <a:p>
            <a:pPr defTabSz="473201">
              <a:defRPr sz="6400"/>
            </a:pPr>
            <a:r>
              <a:t>primary Classics:</a:t>
            </a:r>
          </a:p>
          <a:p>
            <a:pPr defTabSz="473201">
              <a:defRPr sz="6400"/>
            </a:pPr>
            <a:r>
              <a:t>resources</a:t>
            </a:r>
          </a:p>
        </p:txBody>
      </p:sp>
      <p:sp>
        <p:nvSpPr>
          <p:cNvPr id="186" name="Maximum Classics"/>
          <p:cNvSpPr txBox="1"/>
          <p:nvPr/>
        </p:nvSpPr>
        <p:spPr>
          <a:xfrm>
            <a:off x="3443137" y="2581274"/>
            <a:ext cx="7468694" cy="762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5200">
                <a:solidFill>
                  <a:srgbClr val="EE230C"/>
                </a:solidFill>
                <a:latin typeface="Herculanum"/>
                <a:ea typeface="Herculanum"/>
                <a:cs typeface="Herculanum"/>
                <a:sym typeface="Herculanum"/>
              </a:defRPr>
            </a:lvl1pPr>
          </a:lstStyle>
          <a:p>
            <a:pPr/>
            <a:r>
              <a:t>Maximum Classics</a:t>
            </a:r>
          </a:p>
        </p:txBody>
      </p:sp>
      <p:sp>
        <p:nvSpPr>
          <p:cNvPr id="187" name="modular 33-session course encompassing foundation Latin language and Classical culture, emphasising connections between ancient and modern worlds, both in language and in culture."/>
          <p:cNvSpPr txBox="1"/>
          <p:nvPr>
            <p:ph type="body" idx="1"/>
          </p:nvPr>
        </p:nvSpPr>
        <p:spPr>
          <a:xfrm>
            <a:off x="2766267" y="2139950"/>
            <a:ext cx="9961565" cy="6286500"/>
          </a:xfrm>
          <a:prstGeom prst="rect">
            <a:avLst/>
          </a:prstGeom>
        </p:spPr>
        <p:txBody>
          <a:bodyPr/>
          <a:lstStyle>
            <a:lvl1pPr>
              <a:buSzPct val="75000"/>
              <a:defRPr sz="3600">
                <a:latin typeface="Helvetica Light"/>
                <a:ea typeface="Helvetica Light"/>
                <a:cs typeface="Helvetica Light"/>
                <a:sym typeface="Helvetica Light"/>
              </a:defRPr>
            </a:lvl1pPr>
          </a:lstStyle>
          <a:p>
            <a:pPr/>
            <a:r>
              <a:t>modular 33-session course encompassing foundation Latin language and Classical culture, emphasising connections between ancient and modern worlds, both in language and in culture.</a:t>
            </a:r>
          </a:p>
        </p:txBody>
      </p:sp>
      <p:sp>
        <p:nvSpPr>
          <p:cNvPr id="188" name="https://maximumclassics.com"/>
          <p:cNvSpPr txBox="1"/>
          <p:nvPr/>
        </p:nvSpPr>
        <p:spPr>
          <a:xfrm>
            <a:off x="3570528" y="3341344"/>
            <a:ext cx="4492143" cy="4610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u="sng">
                <a:solidFill>
                  <a:srgbClr val="0000FF"/>
                </a:solidFill>
                <a:uFill>
                  <a:solidFill>
                    <a:srgbClr val="0000FF"/>
                  </a:solidFill>
                </a:uFill>
                <a:latin typeface="+mn-lt"/>
                <a:ea typeface="+mn-ea"/>
                <a:cs typeface="+mn-cs"/>
                <a:sym typeface="Helvetica Neue"/>
                <a:hlinkClick r:id="rId3" invalidUrl="" action="" tgtFrame="" tooltip="" history="1" highlightClick="0" endSnd="0"/>
              </a:defRPr>
            </a:lvl1pPr>
          </a:lstStyle>
          <a:p>
            <a:pPr>
              <a:defRPr>
                <a:solidFill>
                  <a:srgbClr val="000000"/>
                </a:solidFill>
                <a:uFillTx/>
              </a:defRPr>
            </a:pPr>
            <a:r>
              <a:rPr>
                <a:solidFill>
                  <a:srgbClr val="0000FF"/>
                </a:solidFill>
                <a:uFill>
                  <a:solidFill>
                    <a:srgbClr val="0000FF"/>
                  </a:solidFill>
                </a:uFill>
                <a:hlinkClick r:id="rId3" invalidUrl="" action="" tgtFrame="" tooltip="" history="1" highlightClick="0" endSnd="0"/>
              </a:rPr>
              <a:t>https://maximumclassics.com</a:t>
            </a:r>
          </a:p>
        </p:txBody>
      </p:sp>
      <p:sp>
        <p:nvSpPr>
          <p:cNvPr id="189" name="developed to support aims of KS2 national curriculum, especially English language and literacy…"/>
          <p:cNvSpPr txBox="1"/>
          <p:nvPr/>
        </p:nvSpPr>
        <p:spPr>
          <a:xfrm>
            <a:off x="273354" y="6743699"/>
            <a:ext cx="12841176" cy="2819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44500" indent="-444500" algn="l">
              <a:spcBef>
                <a:spcPts val="4200"/>
              </a:spcBef>
              <a:buSzPct val="75000"/>
              <a:buChar char="•"/>
              <a:defRPr sz="3600">
                <a:latin typeface="Helvetica Light"/>
                <a:ea typeface="Helvetica Light"/>
                <a:cs typeface="Helvetica Light"/>
                <a:sym typeface="Helvetica Light"/>
              </a:defRPr>
            </a:pPr>
            <a:r>
              <a:t>developed to support aims of KS2 national curriculum, especially English language and literacy</a:t>
            </a:r>
          </a:p>
          <a:p>
            <a:pPr marL="444500" indent="-444500" algn="l">
              <a:spcBef>
                <a:spcPts val="4200"/>
              </a:spcBef>
              <a:buSzPct val="75000"/>
              <a:buChar char="•"/>
              <a:defRPr sz="3600">
                <a:latin typeface="Helvetica Light"/>
                <a:ea typeface="Helvetica Light"/>
                <a:cs typeface="Helvetica Light"/>
                <a:sym typeface="Helvetica Light"/>
              </a:defRPr>
            </a:pPr>
            <a:r>
              <a:t>teachable by incumbent staff after minimal training (full grants available from CfA)</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87">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8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2" fill="hold">
                                  <p:stCondLst>
                                    <p:cond delay="0"/>
                                  </p:stCondLst>
                                  <p:iterate type="el" backwards="0">
                                    <p:tmAbs val="0"/>
                                  </p:iterate>
                                  <p:childTnLst>
                                    <p:set>
                                      <p:cBhvr>
                                        <p:cTn id="12" fill="hold"/>
                                        <p:tgtEl>
                                          <p:spTgt spid="189">
                                            <p:bg/>
                                          </p:spTgt>
                                        </p:tgtEl>
                                        <p:attrNameLst>
                                          <p:attrName>style.visibility</p:attrName>
                                        </p:attrNameLst>
                                      </p:cBhvr>
                                      <p:to>
                                        <p:strVal val="visible"/>
                                      </p:to>
                                    </p:set>
                                  </p:childTnLst>
                                </p:cTn>
                              </p:par>
                              <p:par>
                                <p:cTn id="13" presetClass="entr" nodeType="withEffect" presetSubtype="0" presetID="1" grpId="2" fill="hold">
                                  <p:stCondLst>
                                    <p:cond delay="0"/>
                                  </p:stCondLst>
                                  <p:iterate type="el" backwards="0">
                                    <p:tmAbs val="0"/>
                                  </p:iterate>
                                  <p:childTnLst>
                                    <p:set>
                                      <p:cBhvr>
                                        <p:cTn id="14" fill="hold"/>
                                        <p:tgtEl>
                                          <p:spTgt spid="189">
                                            <p:txEl>
                                              <p:pRg st="0" end="0"/>
                                            </p:txEl>
                                          </p:spTgt>
                                        </p:tgtEl>
                                        <p:attrNameLst>
                                          <p:attrName>style.visibility</p:attrName>
                                        </p:attrNameLst>
                                      </p:cBhvr>
                                      <p:to>
                                        <p:strVal val="visible"/>
                                      </p:to>
                                    </p:set>
                                  </p:childTnLst>
                                </p:cTn>
                              </p:par>
                            </p:childTnLst>
                          </p:cTn>
                        </p:par>
                        <p:par>
                          <p:cTn id="15" fill="hold">
                            <p:stCondLst>
                              <p:cond delay="0"/>
                            </p:stCondLst>
                            <p:childTnLst>
                              <p:par>
                                <p:cTn id="16" presetClass="entr" nodeType="afterEffect" presetSubtype="0" presetID="1" grpId="2" fill="hold">
                                  <p:stCondLst>
                                    <p:cond delay="0"/>
                                  </p:stCondLst>
                                  <p:iterate type="el" backwards="0">
                                    <p:tmAbs val="0"/>
                                  </p:iterate>
                                  <p:childTnLst>
                                    <p:set>
                                      <p:cBhvr>
                                        <p:cTn id="17" fill="hold"/>
                                        <p:tgtEl>
                                          <p:spTgt spid="189">
                                            <p:txEl>
                                              <p:pRg st="1" end="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87" grpId="1"/>
      <p:bldP build="p" bldLvl="5" animBg="1" rev="0" advAuto="0" spid="189" grpId="2"/>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1" name="primary Classical languages:…"/>
          <p:cNvSpPr txBox="1"/>
          <p:nvPr>
            <p:ph type="title"/>
          </p:nvPr>
        </p:nvSpPr>
        <p:spPr>
          <a:prstGeom prst="rect">
            <a:avLst/>
          </a:prstGeom>
        </p:spPr>
        <p:txBody>
          <a:bodyPr/>
          <a:lstStyle/>
          <a:p>
            <a:pPr defTabSz="473201">
              <a:defRPr sz="6400"/>
            </a:pPr>
            <a:r>
              <a:t>primary Classical languages:</a:t>
            </a:r>
          </a:p>
          <a:p>
            <a:pPr defTabSz="473201">
              <a:defRPr sz="6400"/>
            </a:pPr>
            <a:r>
              <a:t>resources for Latin</a:t>
            </a:r>
          </a:p>
        </p:txBody>
      </p:sp>
      <p:pic>
        <p:nvPicPr>
          <p:cNvPr id="192" name="Screen Shot 2019-06-09 at 14.52.44.png" descr="Screen Shot 2019-06-09 at 14.52.44.png"/>
          <p:cNvPicPr>
            <a:picLocks noChangeAspect="1"/>
          </p:cNvPicPr>
          <p:nvPr/>
        </p:nvPicPr>
        <p:blipFill>
          <a:blip r:embed="rId2">
            <a:extLst/>
          </a:blip>
          <a:stretch>
            <a:fillRect/>
          </a:stretch>
        </p:blipFill>
        <p:spPr>
          <a:xfrm>
            <a:off x="177800" y="2261790"/>
            <a:ext cx="12649200" cy="7353301"/>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4" name="Screen Shot 2019-06-09 at 14.57.30.png" descr="Screen Shot 2019-06-09 at 14.57.30.png"/>
          <p:cNvPicPr>
            <a:picLocks noChangeAspect="1"/>
          </p:cNvPicPr>
          <p:nvPr/>
        </p:nvPicPr>
        <p:blipFill>
          <a:blip r:embed="rId2">
            <a:extLst/>
          </a:blip>
          <a:stretch>
            <a:fillRect/>
          </a:stretch>
        </p:blipFill>
        <p:spPr>
          <a:xfrm>
            <a:off x="211534" y="1249362"/>
            <a:ext cx="1651001" cy="1612901"/>
          </a:xfrm>
          <a:prstGeom prst="rect">
            <a:avLst/>
          </a:prstGeom>
          <a:ln w="12700">
            <a:miter lim="400000"/>
          </a:ln>
        </p:spPr>
      </p:pic>
      <p:sp>
        <p:nvSpPr>
          <p:cNvPr id="195" name="primary Classical languages:…"/>
          <p:cNvSpPr txBox="1"/>
          <p:nvPr>
            <p:ph type="title"/>
          </p:nvPr>
        </p:nvSpPr>
        <p:spPr>
          <a:xfrm>
            <a:off x="952500" y="-177439"/>
            <a:ext cx="11099801" cy="2159001"/>
          </a:xfrm>
          <a:prstGeom prst="rect">
            <a:avLst/>
          </a:prstGeom>
        </p:spPr>
        <p:txBody>
          <a:bodyPr/>
          <a:lstStyle>
            <a:lvl1pPr defTabSz="473201">
              <a:defRPr sz="6400"/>
            </a:lvl1pPr>
          </a:lstStyle>
          <a:p>
            <a:pPr/>
            <a:r>
              <a:t>primary Classics: case study</a:t>
            </a:r>
          </a:p>
        </p:txBody>
      </p:sp>
      <p:sp>
        <p:nvSpPr>
          <p:cNvPr id="196" name="Very successful with ‘unexpected’ students"/>
          <p:cNvSpPr txBox="1"/>
          <p:nvPr>
            <p:ph type="body" sz="quarter" idx="1"/>
          </p:nvPr>
        </p:nvSpPr>
        <p:spPr>
          <a:xfrm>
            <a:off x="5830554" y="6074826"/>
            <a:ext cx="6322974" cy="1967403"/>
          </a:xfrm>
          <a:prstGeom prst="rect">
            <a:avLst/>
          </a:prstGeom>
        </p:spPr>
        <p:txBody>
          <a:bodyPr/>
          <a:lstStyle>
            <a:lvl1pPr marL="0" indent="0" algn="ctr">
              <a:buSzTx/>
              <a:buNone/>
              <a:defRPr sz="3600">
                <a:latin typeface="Helvetica Neue Light"/>
                <a:ea typeface="Helvetica Neue Light"/>
                <a:cs typeface="Helvetica Neue Light"/>
                <a:sym typeface="Helvetica Neue Light"/>
              </a:defRPr>
            </a:lvl1pPr>
          </a:lstStyle>
          <a:p>
            <a:pPr/>
            <a:r>
              <a:t>Very successful with ‘unexpected’ students</a:t>
            </a:r>
          </a:p>
        </p:txBody>
      </p:sp>
      <p:pic>
        <p:nvPicPr>
          <p:cNvPr id="197" name="img_1573.jpg" descr="img_1573.jpg"/>
          <p:cNvPicPr>
            <a:picLocks noChangeAspect="1"/>
          </p:cNvPicPr>
          <p:nvPr/>
        </p:nvPicPr>
        <p:blipFill>
          <a:blip r:embed="rId3">
            <a:extLst/>
          </a:blip>
          <a:stretch>
            <a:fillRect/>
          </a:stretch>
        </p:blipFill>
        <p:spPr>
          <a:xfrm>
            <a:off x="501291" y="3026024"/>
            <a:ext cx="4521514" cy="6042513"/>
          </a:xfrm>
          <a:prstGeom prst="rect">
            <a:avLst/>
          </a:prstGeom>
          <a:ln w="12700">
            <a:miter lim="400000"/>
          </a:ln>
        </p:spPr>
      </p:pic>
      <p:grpSp>
        <p:nvGrpSpPr>
          <p:cNvPr id="200" name="Group"/>
          <p:cNvGrpSpPr/>
          <p:nvPr/>
        </p:nvGrpSpPr>
        <p:grpSpPr>
          <a:xfrm>
            <a:off x="5022805" y="4290245"/>
            <a:ext cx="7938474" cy="2083148"/>
            <a:chOff x="0" y="0"/>
            <a:chExt cx="7938473" cy="2083146"/>
          </a:xfrm>
        </p:grpSpPr>
        <p:pic>
          <p:nvPicPr>
            <p:cNvPr id="198" name="imgres.jpg" descr="imgres.jpg"/>
            <p:cNvPicPr>
              <a:picLocks noChangeAspect="1"/>
            </p:cNvPicPr>
            <p:nvPr/>
          </p:nvPicPr>
          <p:blipFill>
            <a:blip r:embed="rId4">
              <a:extLst/>
            </a:blip>
            <a:stretch>
              <a:fillRect/>
            </a:stretch>
          </p:blipFill>
          <p:spPr>
            <a:xfrm>
              <a:off x="0" y="0"/>
              <a:ext cx="7938474" cy="2083147"/>
            </a:xfrm>
            <a:prstGeom prst="rect">
              <a:avLst/>
            </a:prstGeom>
            <a:ln w="12700" cap="flat">
              <a:noFill/>
              <a:miter lim="400000"/>
            </a:ln>
            <a:effectLst/>
          </p:spPr>
        </p:pic>
        <p:sp>
          <p:nvSpPr>
            <p:cNvPr id="199" name="The students love Latin and look forward to each lesson"/>
            <p:cNvSpPr txBox="1"/>
            <p:nvPr/>
          </p:nvSpPr>
          <p:spPr>
            <a:xfrm>
              <a:off x="697472" y="285888"/>
              <a:ext cx="6587441" cy="1244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3600">
                  <a:latin typeface="Bradley Hand ITC TT-Bold"/>
                  <a:ea typeface="Bradley Hand ITC TT-Bold"/>
                  <a:cs typeface="Bradley Hand ITC TT-Bold"/>
                  <a:sym typeface="Bradley Hand ITC TT-Bold"/>
                </a:defRPr>
              </a:lvl1pPr>
            </a:lstStyle>
            <a:p>
              <a:pPr/>
              <a:r>
                <a:t>The students love Latin and look forward to each lesson</a:t>
              </a:r>
            </a:p>
          </p:txBody>
        </p:sp>
      </p:grpSp>
      <p:sp>
        <p:nvSpPr>
          <p:cNvPr id="201" name="One-term teaching of curricular Latin extended to one year due to success and popularity"/>
          <p:cNvSpPr txBox="1"/>
          <p:nvPr/>
        </p:nvSpPr>
        <p:spPr>
          <a:xfrm>
            <a:off x="5379311" y="2568475"/>
            <a:ext cx="7303498" cy="172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z="3600">
                <a:latin typeface="Helvetica Light"/>
                <a:ea typeface="Helvetica Light"/>
                <a:cs typeface="Helvetica Light"/>
                <a:sym typeface="Helvetica Light"/>
              </a:defRPr>
            </a:lvl1pPr>
          </a:lstStyle>
          <a:p>
            <a:pPr/>
            <a:r>
              <a:t>One-term teaching of curricular Latin extended to one year due to success and popularity</a:t>
            </a:r>
          </a:p>
        </p:txBody>
      </p:sp>
      <p:grpSp>
        <p:nvGrpSpPr>
          <p:cNvPr id="204" name="Group"/>
          <p:cNvGrpSpPr/>
          <p:nvPr/>
        </p:nvGrpSpPr>
        <p:grpSpPr>
          <a:xfrm>
            <a:off x="5001043" y="7606006"/>
            <a:ext cx="7981997" cy="2094568"/>
            <a:chOff x="0" y="0"/>
            <a:chExt cx="7981996" cy="2094566"/>
          </a:xfrm>
        </p:grpSpPr>
        <p:pic>
          <p:nvPicPr>
            <p:cNvPr id="202" name="imgres.jpg" descr="imgres.jpg"/>
            <p:cNvPicPr>
              <a:picLocks noChangeAspect="1"/>
            </p:cNvPicPr>
            <p:nvPr/>
          </p:nvPicPr>
          <p:blipFill>
            <a:blip r:embed="rId4">
              <a:extLst/>
            </a:blip>
            <a:stretch>
              <a:fillRect/>
            </a:stretch>
          </p:blipFill>
          <p:spPr>
            <a:xfrm>
              <a:off x="0" y="0"/>
              <a:ext cx="7981997" cy="2094567"/>
            </a:xfrm>
            <a:prstGeom prst="rect">
              <a:avLst/>
            </a:prstGeom>
            <a:ln w="12700" cap="flat">
              <a:noFill/>
              <a:miter lim="400000"/>
            </a:ln>
            <a:effectLst/>
          </p:spPr>
        </p:pic>
        <p:sp>
          <p:nvSpPr>
            <p:cNvPr id="203" name="EAL and SEN students fully engage… They participate enthusiastically in all activities"/>
            <p:cNvSpPr txBox="1"/>
            <p:nvPr/>
          </p:nvSpPr>
          <p:spPr>
            <a:xfrm>
              <a:off x="701295" y="100366"/>
              <a:ext cx="6623557" cy="162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3200">
                  <a:latin typeface="Bradley Hand ITC TT-Bold"/>
                  <a:ea typeface="Bradley Hand ITC TT-Bold"/>
                  <a:cs typeface="Bradley Hand ITC TT-Bold"/>
                  <a:sym typeface="Bradley Hand ITC TT-Bold"/>
                </a:defRPr>
              </a:lvl1pPr>
            </a:lstStyle>
            <a:p>
              <a:pPr/>
              <a:r>
                <a:t>EAL and SEN students fully engage… They participate enthusiastically in all activities</a:t>
              </a:r>
            </a:p>
          </p:txBody>
        </p:sp>
      </p:grpSp>
      <p:sp>
        <p:nvSpPr>
          <p:cNvPr id="205" name="St Mary’s CE Primary N8"/>
          <p:cNvSpPr txBox="1"/>
          <p:nvPr/>
        </p:nvSpPr>
        <p:spPr>
          <a:xfrm>
            <a:off x="1729535" y="1795461"/>
            <a:ext cx="3602128"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27001"/>
                </a:solidFill>
                <a:latin typeface="Avenir Heavy"/>
                <a:ea typeface="Avenir Heavy"/>
                <a:cs typeface="Avenir Heavy"/>
                <a:sym typeface="Avenir Heavy"/>
              </a:defRPr>
            </a:lvl1pPr>
          </a:lstStyle>
          <a:p>
            <a:pPr/>
            <a:r>
              <a:t>St Mary’s CE Primary N8</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196">
                                            <p:bg/>
                                          </p:spTgt>
                                        </p:tgtEl>
                                        <p:attrNameLst>
                                          <p:attrName>style.visibility</p:attrName>
                                        </p:attrNameLst>
                                      </p:cBhvr>
                                      <p:to>
                                        <p:strVal val="visible"/>
                                      </p:to>
                                    </p:set>
                                  </p:childTnLst>
                                </p:cTn>
                              </p:par>
                              <p:par>
                                <p:cTn id="11" presetClass="entr" nodeType="withEffect" presetSubtype="0" presetID="1" grpId="2" fill="hold">
                                  <p:stCondLst>
                                    <p:cond delay="0"/>
                                  </p:stCondLst>
                                  <p:iterate type="el" backwards="0">
                                    <p:tmAbs val="0"/>
                                  </p:iterate>
                                  <p:childTnLst>
                                    <p:set>
                                      <p:cBhvr>
                                        <p:cTn id="12" fill="hold"/>
                                        <p:tgtEl>
                                          <p:spTgt spid="19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3" fill="hold">
                                  <p:stCondLst>
                                    <p:cond delay="0"/>
                                  </p:stCondLst>
                                  <p:iterate type="el" backwards="0">
                                    <p:tmAbs val="0"/>
                                  </p:iterate>
                                  <p:childTnLst>
                                    <p:set>
                                      <p:cBhvr>
                                        <p:cTn id="16" fill="hold"/>
                                        <p:tgtEl>
                                          <p:spTgt spid="20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96" grpId="2"/>
      <p:bldP build="whole" bldLvl="1" animBg="1" rev="0" advAuto="0" spid="204" grpId="3"/>
      <p:bldP build="whole" bldLvl="1" animBg="1" rev="0" advAuto="0" spid="200" grpId="1"/>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 name="primary Classical languages…"/>
          <p:cNvSpPr txBox="1"/>
          <p:nvPr>
            <p:ph type="title"/>
          </p:nvPr>
        </p:nvSpPr>
        <p:spPr>
          <a:prstGeom prst="rect">
            <a:avLst/>
          </a:prstGeom>
        </p:spPr>
        <p:txBody>
          <a:bodyPr/>
          <a:lstStyle/>
          <a:p>
            <a:pPr defTabSz="484886">
              <a:defRPr sz="6600"/>
            </a:pPr>
            <a:r>
              <a:t>primary Classical languages</a:t>
            </a:r>
          </a:p>
          <a:p>
            <a:pPr defTabSz="484886">
              <a:defRPr sz="6600"/>
            </a:pPr>
            <a:r>
              <a:t>Greek</a:t>
            </a:r>
          </a:p>
        </p:txBody>
      </p:sp>
      <p:pic>
        <p:nvPicPr>
          <p:cNvPr id="208" name="athena_colour.jpg" descr="athena_colour.jpg"/>
          <p:cNvPicPr>
            <a:picLocks noChangeAspect="1"/>
          </p:cNvPicPr>
          <p:nvPr/>
        </p:nvPicPr>
        <p:blipFill>
          <a:blip r:embed="rId2">
            <a:extLst/>
          </a:blip>
          <a:stretch>
            <a:fillRect/>
          </a:stretch>
        </p:blipFill>
        <p:spPr>
          <a:xfrm>
            <a:off x="442962" y="1857493"/>
            <a:ext cx="2151963" cy="3421620"/>
          </a:xfrm>
          <a:prstGeom prst="rect">
            <a:avLst/>
          </a:prstGeom>
          <a:ln w="12700">
            <a:miter lim="400000"/>
          </a:ln>
        </p:spPr>
      </p:pic>
      <p:sp>
        <p:nvSpPr>
          <p:cNvPr id="209" name="Mega Greek"/>
          <p:cNvSpPr txBox="1"/>
          <p:nvPr/>
        </p:nvSpPr>
        <p:spPr>
          <a:xfrm>
            <a:off x="2640740" y="2374502"/>
            <a:ext cx="3479803" cy="609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4000">
                <a:solidFill>
                  <a:srgbClr val="B51600"/>
                </a:solidFill>
                <a:latin typeface="Herculanum"/>
                <a:ea typeface="Herculanum"/>
                <a:cs typeface="Herculanum"/>
                <a:sym typeface="Herculanum"/>
              </a:defRPr>
            </a:lvl1pPr>
          </a:lstStyle>
          <a:p>
            <a:pPr/>
            <a:r>
              <a:t>Mega Greek</a:t>
            </a:r>
          </a:p>
        </p:txBody>
      </p:sp>
      <p:pic>
        <p:nvPicPr>
          <p:cNvPr id="210" name="Screen Shot 2017-09-11 at 15.43.07.png" descr="Screen Shot 2017-09-11 at 15.43.07.png"/>
          <p:cNvPicPr>
            <a:picLocks noChangeAspect="1"/>
          </p:cNvPicPr>
          <p:nvPr/>
        </p:nvPicPr>
        <p:blipFill>
          <a:blip r:embed="rId3">
            <a:extLst/>
          </a:blip>
          <a:stretch>
            <a:fillRect/>
          </a:stretch>
        </p:blipFill>
        <p:spPr>
          <a:xfrm>
            <a:off x="875551" y="5859607"/>
            <a:ext cx="4612402" cy="3593210"/>
          </a:xfrm>
          <a:prstGeom prst="rect">
            <a:avLst/>
          </a:prstGeom>
          <a:ln w="12700">
            <a:miter lim="400000"/>
          </a:ln>
          <a:effectLst>
            <a:outerShdw sx="100000" sy="100000" kx="0" ky="0" algn="b" rotWithShape="0" blurRad="254000" dist="127000" dir="16200000">
              <a:srgbClr val="000000">
                <a:alpha val="70000"/>
              </a:srgbClr>
            </a:outerShdw>
          </a:effectLst>
        </p:spPr>
      </p:pic>
      <p:sp>
        <p:nvSpPr>
          <p:cNvPr id="211" name="https://maximumclassics.com"/>
          <p:cNvSpPr txBox="1"/>
          <p:nvPr/>
        </p:nvSpPr>
        <p:spPr>
          <a:xfrm>
            <a:off x="2681527" y="2944470"/>
            <a:ext cx="4492144"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mn-lt"/>
                <a:ea typeface="+mn-ea"/>
                <a:cs typeface="+mn-cs"/>
                <a:sym typeface="Helvetica Neue"/>
              </a:defRPr>
            </a:lvl1pPr>
          </a:lstStyle>
          <a:p>
            <a:pPr/>
            <a:r>
              <a:t>https://maximumclassics.com</a:t>
            </a:r>
          </a:p>
        </p:txBody>
      </p:sp>
      <p:pic>
        <p:nvPicPr>
          <p:cNvPr id="212" name="icarus clean.jpg" descr="icarus clean.jpg"/>
          <p:cNvPicPr>
            <a:picLocks noChangeAspect="1"/>
          </p:cNvPicPr>
          <p:nvPr/>
        </p:nvPicPr>
        <p:blipFill>
          <a:blip r:embed="rId4">
            <a:extLst/>
          </a:blip>
          <a:stretch>
            <a:fillRect/>
          </a:stretch>
        </p:blipFill>
        <p:spPr>
          <a:xfrm>
            <a:off x="3820864" y="3507637"/>
            <a:ext cx="5724673" cy="1828439"/>
          </a:xfrm>
          <a:prstGeom prst="rect">
            <a:avLst/>
          </a:prstGeom>
          <a:ln w="12700">
            <a:miter lim="400000"/>
          </a:ln>
        </p:spPr>
      </p:pic>
      <p:pic>
        <p:nvPicPr>
          <p:cNvPr id="213" name="frame (4).png" descr="frame (4).png"/>
          <p:cNvPicPr>
            <a:picLocks noChangeAspect="1"/>
          </p:cNvPicPr>
          <p:nvPr/>
        </p:nvPicPr>
        <p:blipFill>
          <a:blip r:embed="rId5">
            <a:extLst/>
          </a:blip>
          <a:stretch>
            <a:fillRect/>
          </a:stretch>
        </p:blipFill>
        <p:spPr>
          <a:xfrm>
            <a:off x="10192074" y="1441559"/>
            <a:ext cx="2151964" cy="2151964"/>
          </a:xfrm>
          <a:prstGeom prst="rect">
            <a:avLst/>
          </a:prstGeom>
          <a:ln w="12700">
            <a:miter lim="400000"/>
          </a:ln>
        </p:spPr>
      </p:pic>
      <p:sp>
        <p:nvSpPr>
          <p:cNvPr id="214" name="10 x 1 hour Ancient Greek language and culture sessions…"/>
          <p:cNvSpPr txBox="1"/>
          <p:nvPr/>
        </p:nvSpPr>
        <p:spPr>
          <a:xfrm>
            <a:off x="5785153" y="4876799"/>
            <a:ext cx="6981316" cy="482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44500" indent="-444500" algn="l">
              <a:spcBef>
                <a:spcPts val="4200"/>
              </a:spcBef>
              <a:buSzPct val="75000"/>
              <a:buChar char="•"/>
              <a:defRPr sz="3400">
                <a:latin typeface="Helvetica Light"/>
                <a:ea typeface="Helvetica Light"/>
                <a:cs typeface="Helvetica Light"/>
                <a:sym typeface="Helvetica Light"/>
              </a:defRPr>
            </a:pPr>
            <a:r>
              <a:t>10 x 1 hour Ancient Greek language and culture sessions</a:t>
            </a:r>
          </a:p>
          <a:p>
            <a:pPr marL="444500" indent="-444500" algn="l">
              <a:spcBef>
                <a:spcPts val="4200"/>
              </a:spcBef>
              <a:buSzPct val="75000"/>
              <a:buChar char="•"/>
              <a:defRPr sz="3400">
                <a:latin typeface="Helvetica Light"/>
                <a:ea typeface="Helvetica Light"/>
                <a:cs typeface="Helvetica Light"/>
                <a:sym typeface="Helvetica Light"/>
              </a:defRPr>
            </a:pPr>
            <a:r>
              <a:t>online and free</a:t>
            </a:r>
          </a:p>
          <a:p>
            <a:pPr marL="444500" indent="-444500" algn="l">
              <a:spcBef>
                <a:spcPts val="4200"/>
              </a:spcBef>
              <a:buSzPct val="75000"/>
              <a:buChar char="•"/>
              <a:defRPr sz="3400">
                <a:latin typeface="Helvetica Light"/>
                <a:ea typeface="Helvetica Light"/>
                <a:cs typeface="Helvetica Light"/>
                <a:sym typeface="Helvetica Light"/>
              </a:defRPr>
            </a:pPr>
            <a:r>
              <a:t>includes word roots, mythology, cultural background</a:t>
            </a:r>
          </a:p>
          <a:p>
            <a:pPr marL="444500" indent="-444500" algn="l">
              <a:spcBef>
                <a:spcPts val="4200"/>
              </a:spcBef>
              <a:buSzPct val="75000"/>
              <a:buChar char="•"/>
              <a:defRPr sz="3400">
                <a:latin typeface="Helvetica Light"/>
                <a:ea typeface="Helvetica Light"/>
                <a:cs typeface="Helvetica Light"/>
                <a:sym typeface="Helvetica Light"/>
              </a:defRPr>
            </a:pPr>
            <a:r>
              <a:t>training grants available</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 name="primary Classical languages…"/>
          <p:cNvSpPr txBox="1"/>
          <p:nvPr>
            <p:ph type="title"/>
          </p:nvPr>
        </p:nvSpPr>
        <p:spPr>
          <a:prstGeom prst="rect">
            <a:avLst/>
          </a:prstGeom>
        </p:spPr>
        <p:txBody>
          <a:bodyPr/>
          <a:lstStyle/>
          <a:p>
            <a:pPr defTabSz="484886">
              <a:defRPr sz="6600"/>
            </a:pPr>
            <a:r>
              <a:t>primary Classical languages</a:t>
            </a:r>
          </a:p>
          <a:p>
            <a:pPr defTabSz="484886">
              <a:defRPr sz="6600"/>
            </a:pPr>
            <a:r>
              <a:t>Greek</a:t>
            </a:r>
          </a:p>
        </p:txBody>
      </p:sp>
      <p:sp>
        <p:nvSpPr>
          <p:cNvPr id="217" name="https://basilbatrakhos.com/"/>
          <p:cNvSpPr txBox="1"/>
          <p:nvPr/>
        </p:nvSpPr>
        <p:spPr>
          <a:xfrm>
            <a:off x="5110529" y="3439769"/>
            <a:ext cx="4155340" cy="4610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u="sng">
                <a:solidFill>
                  <a:srgbClr val="0000FF"/>
                </a:solidFill>
                <a:uFill>
                  <a:solidFill>
                    <a:srgbClr val="0000FF"/>
                  </a:solidFill>
                </a:uFill>
                <a:latin typeface="+mn-lt"/>
                <a:ea typeface="+mn-ea"/>
                <a:cs typeface="+mn-cs"/>
                <a:sym typeface="Helvetica Neue"/>
                <a:hlinkClick r:id="rId2" invalidUrl="" action="" tgtFrame="" tooltip="" history="1" highlightClick="0" endSnd="0"/>
              </a:defRPr>
            </a:lvl1pPr>
          </a:lstStyle>
          <a:p>
            <a:pPr>
              <a:defRPr>
                <a:solidFill>
                  <a:srgbClr val="000000"/>
                </a:solidFill>
                <a:uFillTx/>
              </a:defRPr>
            </a:pPr>
            <a:r>
              <a:rPr>
                <a:solidFill>
                  <a:srgbClr val="0000FF"/>
                </a:solidFill>
                <a:uFill>
                  <a:solidFill>
                    <a:srgbClr val="0000FF"/>
                  </a:solidFill>
                </a:uFill>
                <a:hlinkClick r:id="rId2" invalidUrl="" action="" tgtFrame="" tooltip="" history="1" highlightClick="0" endSnd="0"/>
              </a:rPr>
              <a:t>https://basilbatrakhos.com/</a:t>
            </a:r>
          </a:p>
        </p:txBody>
      </p:sp>
      <p:pic>
        <p:nvPicPr>
          <p:cNvPr id="218" name="Screen Shot 2019-06-09 at 15.33.32.png" descr="Screen Shot 2019-06-09 at 15.33.32.png"/>
          <p:cNvPicPr>
            <a:picLocks noChangeAspect="1"/>
          </p:cNvPicPr>
          <p:nvPr/>
        </p:nvPicPr>
        <p:blipFill>
          <a:blip r:embed="rId3">
            <a:extLst/>
          </a:blip>
          <a:srcRect l="0" t="2143" r="0" b="0"/>
          <a:stretch>
            <a:fillRect/>
          </a:stretch>
        </p:blipFill>
        <p:spPr>
          <a:xfrm>
            <a:off x="268782" y="2601515"/>
            <a:ext cx="4482017" cy="6277581"/>
          </a:xfrm>
          <a:prstGeom prst="rect">
            <a:avLst/>
          </a:prstGeom>
          <a:ln w="12700">
            <a:miter lim="400000"/>
          </a:ln>
          <a:effectLst>
            <a:outerShdw sx="100000" sy="100000" kx="0" ky="0" algn="b" rotWithShape="0" blurRad="254000" dist="127000" dir="5400000">
              <a:srgbClr val="000000">
                <a:alpha val="70000"/>
              </a:srgbClr>
            </a:outerShdw>
          </a:effectLst>
        </p:spPr>
      </p:pic>
      <p:sp>
        <p:nvSpPr>
          <p:cNvPr id="219" name="Ancient Greek for 9-12 year-olds…"/>
          <p:cNvSpPr txBox="1"/>
          <p:nvPr/>
        </p:nvSpPr>
        <p:spPr>
          <a:xfrm>
            <a:off x="4896153" y="4927598"/>
            <a:ext cx="7608380" cy="335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44500" indent="-444500" algn="l">
              <a:spcBef>
                <a:spcPts val="4200"/>
              </a:spcBef>
              <a:buSzPct val="75000"/>
              <a:buChar char="•"/>
              <a:defRPr sz="3600">
                <a:latin typeface="Helvetica Light"/>
                <a:ea typeface="Helvetica Light"/>
                <a:cs typeface="Helvetica Light"/>
                <a:sym typeface="Helvetica Light"/>
              </a:defRPr>
            </a:pPr>
            <a:r>
              <a:t>Ancient Greek for 9-12 year-olds</a:t>
            </a:r>
          </a:p>
          <a:p>
            <a:pPr marL="444500" indent="-444500" algn="l">
              <a:spcBef>
                <a:spcPts val="4200"/>
              </a:spcBef>
              <a:buSzPct val="75000"/>
              <a:buChar char="•"/>
              <a:defRPr sz="3600">
                <a:latin typeface="Helvetica Light"/>
                <a:ea typeface="Helvetica Light"/>
                <a:cs typeface="Helvetica Light"/>
                <a:sym typeface="Helvetica Light"/>
              </a:defRPr>
            </a:pPr>
            <a:r>
              <a:t>includes word roots, mythology, cultural background</a:t>
            </a:r>
          </a:p>
          <a:p>
            <a:pPr marL="444500" indent="-444500" algn="l">
              <a:spcBef>
                <a:spcPts val="4200"/>
              </a:spcBef>
              <a:buSzPct val="75000"/>
              <a:buChar char="•"/>
              <a:defRPr sz="3600">
                <a:latin typeface="Helvetica Light"/>
                <a:ea typeface="Helvetica Light"/>
                <a:cs typeface="Helvetica Light"/>
                <a:sym typeface="Helvetica Light"/>
              </a:defRPr>
            </a:pPr>
            <a:r>
              <a:t>book and training grants available</a:t>
            </a:r>
          </a:p>
        </p:txBody>
      </p:sp>
      <p:pic>
        <p:nvPicPr>
          <p:cNvPr id="220" name="frame (5).png" descr="frame (5).png"/>
          <p:cNvPicPr>
            <a:picLocks noChangeAspect="1"/>
          </p:cNvPicPr>
          <p:nvPr/>
        </p:nvPicPr>
        <p:blipFill>
          <a:blip r:embed="rId4">
            <a:extLst/>
          </a:blip>
          <a:stretch>
            <a:fillRect/>
          </a:stretch>
        </p:blipFill>
        <p:spPr>
          <a:xfrm>
            <a:off x="10033000" y="2070100"/>
            <a:ext cx="2159000" cy="2159000"/>
          </a:xfrm>
          <a:prstGeom prst="rect">
            <a:avLst/>
          </a:prstGeom>
          <a:ln w="12700">
            <a:miter lim="400000"/>
          </a:ln>
        </p:spPr>
      </p:pic>
      <p:pic>
        <p:nvPicPr>
          <p:cNvPr id="221" name="Screen Shot 2019-06-09 at 15.45.52.png" descr="Screen Shot 2019-06-09 at 15.45.52.png"/>
          <p:cNvPicPr>
            <a:picLocks noChangeAspect="1"/>
          </p:cNvPicPr>
          <p:nvPr/>
        </p:nvPicPr>
        <p:blipFill>
          <a:blip r:embed="rId5">
            <a:extLst/>
          </a:blip>
          <a:stretch>
            <a:fillRect/>
          </a:stretch>
        </p:blipFill>
        <p:spPr>
          <a:xfrm>
            <a:off x="5298094" y="2576953"/>
            <a:ext cx="3780211" cy="698864"/>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23" name="athena_colour.jpg" descr="athena_colour.jpg"/>
          <p:cNvPicPr>
            <a:picLocks noChangeAspect="1"/>
          </p:cNvPicPr>
          <p:nvPr/>
        </p:nvPicPr>
        <p:blipFill>
          <a:blip r:embed="rId2">
            <a:extLst/>
          </a:blip>
          <a:stretch>
            <a:fillRect/>
          </a:stretch>
        </p:blipFill>
        <p:spPr>
          <a:xfrm>
            <a:off x="61962" y="1044693"/>
            <a:ext cx="1511621" cy="2403476"/>
          </a:xfrm>
          <a:prstGeom prst="rect">
            <a:avLst/>
          </a:prstGeom>
          <a:ln w="12700">
            <a:miter lim="400000"/>
          </a:ln>
        </p:spPr>
      </p:pic>
      <p:sp>
        <p:nvSpPr>
          <p:cNvPr id="224" name="Mega Greek"/>
          <p:cNvSpPr txBox="1"/>
          <p:nvPr/>
        </p:nvSpPr>
        <p:spPr>
          <a:xfrm>
            <a:off x="1802540" y="2371724"/>
            <a:ext cx="3479803" cy="609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4000">
                <a:solidFill>
                  <a:srgbClr val="B51600"/>
                </a:solidFill>
                <a:latin typeface="Herculanum"/>
                <a:ea typeface="Herculanum"/>
                <a:cs typeface="Herculanum"/>
                <a:sym typeface="Herculanum"/>
              </a:defRPr>
            </a:lvl1pPr>
          </a:lstStyle>
          <a:p>
            <a:pPr/>
            <a:r>
              <a:t>Mega Greek</a:t>
            </a:r>
          </a:p>
        </p:txBody>
      </p:sp>
      <p:pic>
        <p:nvPicPr>
          <p:cNvPr id="225" name="Screen Shot 2019-06-09 at 15.42.36.png" descr="Screen Shot 2019-06-09 at 15.42.36.png"/>
          <p:cNvPicPr>
            <a:picLocks noChangeAspect="1"/>
          </p:cNvPicPr>
          <p:nvPr/>
        </p:nvPicPr>
        <p:blipFill>
          <a:blip r:embed="rId3">
            <a:extLst/>
          </a:blip>
          <a:stretch>
            <a:fillRect/>
          </a:stretch>
        </p:blipFill>
        <p:spPr>
          <a:xfrm>
            <a:off x="10525063" y="1066878"/>
            <a:ext cx="2317874" cy="2403477"/>
          </a:xfrm>
          <a:prstGeom prst="rect">
            <a:avLst/>
          </a:prstGeom>
          <a:ln w="12700">
            <a:miter lim="400000"/>
          </a:ln>
        </p:spPr>
      </p:pic>
      <p:sp>
        <p:nvSpPr>
          <p:cNvPr id="226" name="primary Classical languages…"/>
          <p:cNvSpPr txBox="1"/>
          <p:nvPr>
            <p:ph type="title"/>
          </p:nvPr>
        </p:nvSpPr>
        <p:spPr>
          <a:xfrm>
            <a:off x="1358900" y="254000"/>
            <a:ext cx="11099800" cy="2159000"/>
          </a:xfrm>
          <a:prstGeom prst="rect">
            <a:avLst/>
          </a:prstGeom>
        </p:spPr>
        <p:txBody>
          <a:bodyPr/>
          <a:lstStyle/>
          <a:p>
            <a:pPr defTabSz="484886">
              <a:defRPr sz="6600"/>
            </a:pPr>
            <a:r>
              <a:t>primary Classical languages</a:t>
            </a:r>
          </a:p>
          <a:p>
            <a:pPr defTabSz="484886">
              <a:defRPr sz="6600"/>
            </a:pPr>
            <a:r>
              <a:t>Greek</a:t>
            </a:r>
          </a:p>
        </p:txBody>
      </p:sp>
      <p:grpSp>
        <p:nvGrpSpPr>
          <p:cNvPr id="229" name="Image"/>
          <p:cNvGrpSpPr/>
          <p:nvPr/>
        </p:nvGrpSpPr>
        <p:grpSpPr>
          <a:xfrm>
            <a:off x="6453881" y="6667310"/>
            <a:ext cx="3444700" cy="3089061"/>
            <a:chOff x="0" y="0"/>
            <a:chExt cx="3444699" cy="3089060"/>
          </a:xfrm>
        </p:grpSpPr>
        <p:pic>
          <p:nvPicPr>
            <p:cNvPr id="227" name="Image" descr="Image"/>
            <p:cNvPicPr>
              <a:picLocks noChangeAspect="1"/>
            </p:cNvPicPr>
            <p:nvPr/>
          </p:nvPicPr>
          <p:blipFill>
            <a:blip r:embed="rId4">
              <a:extLst/>
            </a:blip>
            <a:srcRect l="20870" t="27767" r="0" b="20917"/>
            <a:stretch>
              <a:fillRect/>
            </a:stretch>
          </p:blipFill>
          <p:spPr>
            <a:xfrm>
              <a:off x="127000" y="88900"/>
              <a:ext cx="3190699" cy="2758859"/>
            </a:xfrm>
            <a:prstGeom prst="rect">
              <a:avLst/>
            </a:prstGeom>
            <a:ln w="12700" cap="flat">
              <a:noFill/>
              <a:miter lim="400000"/>
            </a:ln>
            <a:effectLst/>
          </p:spPr>
        </p:pic>
        <p:pic>
          <p:nvPicPr>
            <p:cNvPr id="228" name="Image" descr="Image"/>
            <p:cNvPicPr>
              <a:picLocks noChangeAspect="1"/>
            </p:cNvPicPr>
            <p:nvPr/>
          </p:nvPicPr>
          <p:blipFill>
            <a:blip r:embed="rId5">
              <a:extLst/>
            </a:blip>
            <a:stretch>
              <a:fillRect/>
            </a:stretch>
          </p:blipFill>
          <p:spPr>
            <a:xfrm>
              <a:off x="-1" y="-1"/>
              <a:ext cx="3444700" cy="3089062"/>
            </a:xfrm>
            <a:prstGeom prst="rect">
              <a:avLst/>
            </a:prstGeom>
            <a:ln w="12700" cap="flat">
              <a:noFill/>
              <a:miter lim="400000"/>
            </a:ln>
            <a:effectLst/>
          </p:spPr>
        </p:pic>
      </p:grpSp>
      <p:grpSp>
        <p:nvGrpSpPr>
          <p:cNvPr id="232" name="Image"/>
          <p:cNvGrpSpPr/>
          <p:nvPr/>
        </p:nvGrpSpPr>
        <p:grpSpPr>
          <a:xfrm>
            <a:off x="10058399" y="6921201"/>
            <a:ext cx="2654105" cy="2733778"/>
            <a:chOff x="0" y="-1"/>
            <a:chExt cx="2654103" cy="2733777"/>
          </a:xfrm>
        </p:grpSpPr>
        <p:pic>
          <p:nvPicPr>
            <p:cNvPr id="230" name="Image" descr="Image"/>
            <p:cNvPicPr>
              <a:picLocks noChangeAspect="1"/>
            </p:cNvPicPr>
            <p:nvPr/>
          </p:nvPicPr>
          <p:blipFill>
            <a:blip r:embed="rId6">
              <a:extLst/>
            </a:blip>
            <a:srcRect l="0" t="12706" r="26177" b="31792"/>
            <a:stretch>
              <a:fillRect/>
            </a:stretch>
          </p:blipFill>
          <p:spPr>
            <a:xfrm>
              <a:off x="127000" y="88899"/>
              <a:ext cx="2400103" cy="2403578"/>
            </a:xfrm>
            <a:prstGeom prst="rect">
              <a:avLst/>
            </a:prstGeom>
            <a:ln w="12700" cap="flat">
              <a:noFill/>
              <a:miter lim="400000"/>
            </a:ln>
            <a:effectLst/>
          </p:spPr>
        </p:pic>
        <p:pic>
          <p:nvPicPr>
            <p:cNvPr id="231" name="Image" descr="Image"/>
            <p:cNvPicPr>
              <a:picLocks noChangeAspect="1"/>
            </p:cNvPicPr>
            <p:nvPr/>
          </p:nvPicPr>
          <p:blipFill>
            <a:blip r:embed="rId7">
              <a:extLst/>
            </a:blip>
            <a:stretch>
              <a:fillRect/>
            </a:stretch>
          </p:blipFill>
          <p:spPr>
            <a:xfrm>
              <a:off x="-1" y="-2"/>
              <a:ext cx="2654105" cy="2733779"/>
            </a:xfrm>
            <a:prstGeom prst="rect">
              <a:avLst/>
            </a:prstGeom>
            <a:ln w="12700" cap="flat">
              <a:noFill/>
              <a:miter lim="400000"/>
            </a:ln>
            <a:effectLst/>
          </p:spPr>
        </p:pic>
      </p:grpSp>
      <p:grpSp>
        <p:nvGrpSpPr>
          <p:cNvPr id="235" name="Image"/>
          <p:cNvGrpSpPr/>
          <p:nvPr/>
        </p:nvGrpSpPr>
        <p:grpSpPr>
          <a:xfrm>
            <a:off x="7706804" y="4195870"/>
            <a:ext cx="3932477" cy="3089061"/>
            <a:chOff x="0" y="0"/>
            <a:chExt cx="3932476" cy="3089059"/>
          </a:xfrm>
        </p:grpSpPr>
        <p:pic>
          <p:nvPicPr>
            <p:cNvPr id="233" name="Image" descr="Image"/>
            <p:cNvPicPr>
              <a:picLocks noChangeAspect="1"/>
            </p:cNvPicPr>
            <p:nvPr/>
          </p:nvPicPr>
          <p:blipFill>
            <a:blip r:embed="rId8">
              <a:extLst/>
            </a:blip>
            <a:stretch>
              <a:fillRect/>
            </a:stretch>
          </p:blipFill>
          <p:spPr>
            <a:xfrm>
              <a:off x="127000" y="88900"/>
              <a:ext cx="3678477" cy="2758859"/>
            </a:xfrm>
            <a:prstGeom prst="rect">
              <a:avLst/>
            </a:prstGeom>
            <a:ln w="12700" cap="flat">
              <a:noFill/>
              <a:miter lim="400000"/>
            </a:ln>
            <a:effectLst/>
          </p:spPr>
        </p:pic>
        <p:pic>
          <p:nvPicPr>
            <p:cNvPr id="234" name="Image" descr="Image"/>
            <p:cNvPicPr>
              <a:picLocks noChangeAspect="1"/>
            </p:cNvPicPr>
            <p:nvPr/>
          </p:nvPicPr>
          <p:blipFill>
            <a:blip r:embed="rId9">
              <a:extLst/>
            </a:blip>
            <a:stretch>
              <a:fillRect/>
            </a:stretch>
          </p:blipFill>
          <p:spPr>
            <a:xfrm>
              <a:off x="0" y="-1"/>
              <a:ext cx="3932477" cy="3089061"/>
            </a:xfrm>
            <a:prstGeom prst="rect">
              <a:avLst/>
            </a:prstGeom>
            <a:ln w="12700" cap="flat">
              <a:noFill/>
              <a:miter lim="400000"/>
            </a:ln>
            <a:effectLst/>
          </p:spPr>
        </p:pic>
      </p:grpSp>
      <p:pic>
        <p:nvPicPr>
          <p:cNvPr id="236" name="Screen Shot 2019-06-09 at 15.45.52.png" descr="Screen Shot 2019-06-09 at 15.45.52.png"/>
          <p:cNvPicPr>
            <a:picLocks noChangeAspect="1"/>
          </p:cNvPicPr>
          <p:nvPr/>
        </p:nvPicPr>
        <p:blipFill>
          <a:blip r:embed="rId10">
            <a:extLst/>
          </a:blip>
          <a:stretch>
            <a:fillRect/>
          </a:stretch>
        </p:blipFill>
        <p:spPr>
          <a:xfrm>
            <a:off x="6873478" y="2327093"/>
            <a:ext cx="3780211" cy="698864"/>
          </a:xfrm>
          <a:prstGeom prst="rect">
            <a:avLst/>
          </a:prstGeom>
          <a:ln w="12700">
            <a:miter lim="400000"/>
          </a:ln>
        </p:spPr>
      </p:pic>
      <p:grpSp>
        <p:nvGrpSpPr>
          <p:cNvPr id="239" name="Image"/>
          <p:cNvGrpSpPr/>
          <p:nvPr/>
        </p:nvGrpSpPr>
        <p:grpSpPr>
          <a:xfrm>
            <a:off x="439407" y="4808827"/>
            <a:ext cx="5545670" cy="4298953"/>
            <a:chOff x="0" y="0"/>
            <a:chExt cx="5545668" cy="4298951"/>
          </a:xfrm>
        </p:grpSpPr>
        <p:pic>
          <p:nvPicPr>
            <p:cNvPr id="237" name="Image" descr="Image"/>
            <p:cNvPicPr>
              <a:picLocks noChangeAspect="1"/>
            </p:cNvPicPr>
            <p:nvPr/>
          </p:nvPicPr>
          <p:blipFill>
            <a:blip r:embed="rId11">
              <a:extLst/>
            </a:blip>
            <a:stretch>
              <a:fillRect/>
            </a:stretch>
          </p:blipFill>
          <p:spPr>
            <a:xfrm>
              <a:off x="126999" y="88900"/>
              <a:ext cx="5291670" cy="3968753"/>
            </a:xfrm>
            <a:prstGeom prst="rect">
              <a:avLst/>
            </a:prstGeom>
            <a:ln w="12700" cap="flat">
              <a:noFill/>
              <a:miter lim="400000"/>
            </a:ln>
            <a:effectLst/>
          </p:spPr>
        </p:pic>
        <p:pic>
          <p:nvPicPr>
            <p:cNvPr id="238" name="Image" descr="Image"/>
            <p:cNvPicPr>
              <a:picLocks noChangeAspect="1"/>
            </p:cNvPicPr>
            <p:nvPr/>
          </p:nvPicPr>
          <p:blipFill>
            <a:blip r:embed="rId12">
              <a:extLst/>
            </a:blip>
            <a:stretch>
              <a:fillRect/>
            </a:stretch>
          </p:blipFill>
          <p:spPr>
            <a:xfrm>
              <a:off x="-1" y="0"/>
              <a:ext cx="5545670" cy="4298953"/>
            </a:xfrm>
            <a:prstGeom prst="rect">
              <a:avLst/>
            </a:prstGeom>
            <a:ln w="12700" cap="flat">
              <a:noFill/>
              <a:miter lim="400000"/>
            </a:ln>
            <a:effectLst/>
          </p:spPr>
        </p:pic>
      </p:grpSp>
      <p:pic>
        <p:nvPicPr>
          <p:cNvPr id="240" name="Screen Shot 2019-06-09 at 15.49.57.png" descr="Screen Shot 2019-06-09 at 15.49.57.png"/>
          <p:cNvPicPr>
            <a:picLocks noChangeAspect="1"/>
          </p:cNvPicPr>
          <p:nvPr/>
        </p:nvPicPr>
        <p:blipFill>
          <a:blip r:embed="rId13">
            <a:extLst/>
          </a:blip>
          <a:stretch>
            <a:fillRect/>
          </a:stretch>
        </p:blipFill>
        <p:spPr>
          <a:xfrm>
            <a:off x="1328340" y="2812425"/>
            <a:ext cx="1644065" cy="1596979"/>
          </a:xfrm>
          <a:prstGeom prst="rect">
            <a:avLst/>
          </a:prstGeom>
          <a:ln w="12700">
            <a:miter lim="400000"/>
          </a:ln>
        </p:spPr>
      </p:pic>
      <p:sp>
        <p:nvSpPr>
          <p:cNvPr id="241" name="Corpus Christi Primary…"/>
          <p:cNvSpPr txBox="1"/>
          <p:nvPr/>
        </p:nvSpPr>
        <p:spPr>
          <a:xfrm>
            <a:off x="2824632" y="3077512"/>
            <a:ext cx="4704458" cy="1066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sz="2700">
                <a:solidFill>
                  <a:srgbClr val="004D80"/>
                </a:solidFill>
                <a:latin typeface="Comic Sans MS"/>
                <a:ea typeface="Comic Sans MS"/>
                <a:cs typeface="Comic Sans MS"/>
                <a:sym typeface="Comic Sans MS"/>
              </a:defRPr>
            </a:pPr>
            <a:r>
              <a:t>Corpus Christi Primary </a:t>
            </a:r>
          </a:p>
          <a:p>
            <a:pPr algn="l">
              <a:defRPr b="1" sz="2700">
                <a:solidFill>
                  <a:srgbClr val="004D80"/>
                </a:solidFill>
                <a:latin typeface="Comic Sans MS"/>
                <a:ea typeface="Comic Sans MS"/>
                <a:cs typeface="Comic Sans MS"/>
                <a:sym typeface="Comic Sans MS"/>
              </a:defRPr>
            </a:pPr>
            <a:r>
              <a:t>Leeds</a:t>
            </a:r>
          </a:p>
        </p:txBody>
      </p:sp>
      <p:pic>
        <p:nvPicPr>
          <p:cNvPr id="242" name="Screen Shot 2019-06-09 at 15.47.19.png" descr="Screen Shot 2019-06-09 at 15.47.19.png"/>
          <p:cNvPicPr>
            <a:picLocks noChangeAspect="1"/>
          </p:cNvPicPr>
          <p:nvPr/>
        </p:nvPicPr>
        <p:blipFill>
          <a:blip r:embed="rId14">
            <a:extLst/>
          </a:blip>
          <a:stretch>
            <a:fillRect/>
          </a:stretch>
        </p:blipFill>
        <p:spPr>
          <a:xfrm>
            <a:off x="7398332" y="3064812"/>
            <a:ext cx="2730502" cy="1092202"/>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4" name="Cross-curricular benefits of primary classics: English"/>
          <p:cNvSpPr txBox="1"/>
          <p:nvPr>
            <p:ph type="title"/>
          </p:nvPr>
        </p:nvSpPr>
        <p:spPr>
          <a:prstGeom prst="rect">
            <a:avLst/>
          </a:prstGeom>
        </p:spPr>
        <p:txBody>
          <a:bodyPr/>
          <a:lstStyle>
            <a:lvl1pPr defTabSz="484886">
              <a:defRPr sz="6600"/>
            </a:lvl1pPr>
          </a:lstStyle>
          <a:p>
            <a:pPr/>
            <a:r>
              <a:t>Cross-curricular benefits of primary classics: English</a:t>
            </a:r>
          </a:p>
        </p:txBody>
      </p:sp>
      <p:sp>
        <p:nvSpPr>
          <p:cNvPr id="245" name="grammar"/>
          <p:cNvSpPr txBox="1"/>
          <p:nvPr/>
        </p:nvSpPr>
        <p:spPr>
          <a:xfrm>
            <a:off x="2253879" y="2367358"/>
            <a:ext cx="2071018"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600">
                <a:solidFill>
                  <a:srgbClr val="C82506"/>
                </a:solidFill>
                <a:latin typeface="+mj-lt"/>
                <a:ea typeface="+mj-ea"/>
                <a:cs typeface="+mj-cs"/>
                <a:sym typeface="Helvetica"/>
              </a:defRPr>
            </a:lvl1pPr>
          </a:lstStyle>
          <a:p>
            <a:pPr/>
            <a:r>
              <a:t>grammar</a:t>
            </a:r>
          </a:p>
        </p:txBody>
      </p:sp>
      <p:sp>
        <p:nvSpPr>
          <p:cNvPr id="246" name="vocabulary"/>
          <p:cNvSpPr txBox="1"/>
          <p:nvPr/>
        </p:nvSpPr>
        <p:spPr>
          <a:xfrm>
            <a:off x="8722741" y="2367358"/>
            <a:ext cx="2528442"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600">
                <a:solidFill>
                  <a:srgbClr val="773F9B"/>
                </a:solidFill>
                <a:latin typeface="+mj-lt"/>
                <a:ea typeface="+mj-ea"/>
                <a:cs typeface="+mj-cs"/>
                <a:sym typeface="Helvetica"/>
              </a:defRPr>
            </a:lvl1pPr>
          </a:lstStyle>
          <a:p>
            <a:pPr/>
            <a:r>
              <a:t>vocabulary</a:t>
            </a:r>
          </a:p>
        </p:txBody>
      </p:sp>
      <p:sp>
        <p:nvSpPr>
          <p:cNvPr id="247" name="root words"/>
          <p:cNvSpPr txBox="1"/>
          <p:nvPr/>
        </p:nvSpPr>
        <p:spPr>
          <a:xfrm>
            <a:off x="442613" y="2959892"/>
            <a:ext cx="195957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root words</a:t>
            </a:r>
          </a:p>
        </p:txBody>
      </p:sp>
      <p:sp>
        <p:nvSpPr>
          <p:cNvPr id="248" name="compounds"/>
          <p:cNvSpPr txBox="1"/>
          <p:nvPr/>
        </p:nvSpPr>
        <p:spPr>
          <a:xfrm>
            <a:off x="3769455" y="2959892"/>
            <a:ext cx="2214690"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compounds</a:t>
            </a:r>
          </a:p>
        </p:txBody>
      </p:sp>
      <p:sp>
        <p:nvSpPr>
          <p:cNvPr id="249" name="prefixes"/>
          <p:cNvSpPr txBox="1"/>
          <p:nvPr/>
        </p:nvSpPr>
        <p:spPr>
          <a:xfrm>
            <a:off x="135394" y="5454649"/>
            <a:ext cx="1507211"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prefixes</a:t>
            </a:r>
          </a:p>
        </p:txBody>
      </p:sp>
      <p:sp>
        <p:nvSpPr>
          <p:cNvPr id="250" name="word classes"/>
          <p:cNvSpPr txBox="1"/>
          <p:nvPr/>
        </p:nvSpPr>
        <p:spPr>
          <a:xfrm>
            <a:off x="209346" y="3660774"/>
            <a:ext cx="2426107"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word classes</a:t>
            </a:r>
          </a:p>
        </p:txBody>
      </p:sp>
      <p:sp>
        <p:nvSpPr>
          <p:cNvPr id="251" name="tenses"/>
          <p:cNvSpPr txBox="1"/>
          <p:nvPr/>
        </p:nvSpPr>
        <p:spPr>
          <a:xfrm>
            <a:off x="2652317" y="3571080"/>
            <a:ext cx="127414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tenses</a:t>
            </a:r>
          </a:p>
        </p:txBody>
      </p:sp>
      <p:sp>
        <p:nvSpPr>
          <p:cNvPr id="252" name="possessives"/>
          <p:cNvSpPr txBox="1"/>
          <p:nvPr/>
        </p:nvSpPr>
        <p:spPr>
          <a:xfrm>
            <a:off x="4543119" y="3704628"/>
            <a:ext cx="2280045"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possessives</a:t>
            </a:r>
          </a:p>
        </p:txBody>
      </p:sp>
      <p:sp>
        <p:nvSpPr>
          <p:cNvPr id="253" name="subjunctive"/>
          <p:cNvSpPr txBox="1"/>
          <p:nvPr/>
        </p:nvSpPr>
        <p:spPr>
          <a:xfrm>
            <a:off x="2779591" y="4524449"/>
            <a:ext cx="2127289"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subjunctive</a:t>
            </a:r>
          </a:p>
        </p:txBody>
      </p:sp>
      <p:sp>
        <p:nvSpPr>
          <p:cNvPr id="254" name="passive"/>
          <p:cNvSpPr txBox="1"/>
          <p:nvPr/>
        </p:nvSpPr>
        <p:spPr>
          <a:xfrm>
            <a:off x="687100" y="4630935"/>
            <a:ext cx="1470598"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passive</a:t>
            </a:r>
          </a:p>
        </p:txBody>
      </p:sp>
      <p:sp>
        <p:nvSpPr>
          <p:cNvPr id="255" name="relative clauses"/>
          <p:cNvSpPr txBox="1"/>
          <p:nvPr/>
        </p:nvSpPr>
        <p:spPr>
          <a:xfrm>
            <a:off x="4581111" y="6139258"/>
            <a:ext cx="2842249"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relative clauses</a:t>
            </a:r>
          </a:p>
        </p:txBody>
      </p:sp>
      <p:sp>
        <p:nvSpPr>
          <p:cNvPr id="256" name="subordinate clauses"/>
          <p:cNvSpPr txBox="1"/>
          <p:nvPr/>
        </p:nvSpPr>
        <p:spPr>
          <a:xfrm>
            <a:off x="817428" y="6301978"/>
            <a:ext cx="367374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subordinate clauses</a:t>
            </a:r>
          </a:p>
        </p:txBody>
      </p:sp>
      <p:sp>
        <p:nvSpPr>
          <p:cNvPr id="257" name="root words"/>
          <p:cNvSpPr txBox="1"/>
          <p:nvPr/>
        </p:nvSpPr>
        <p:spPr>
          <a:xfrm>
            <a:off x="9942214" y="3704628"/>
            <a:ext cx="195957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773F9B"/>
                </a:solidFill>
                <a:latin typeface="Helvetica Light"/>
                <a:ea typeface="Helvetica Light"/>
                <a:cs typeface="Helvetica Light"/>
                <a:sym typeface="Helvetica Light"/>
              </a:defRPr>
            </a:lvl1pPr>
          </a:lstStyle>
          <a:p>
            <a:pPr/>
            <a:r>
              <a:t>root words</a:t>
            </a:r>
          </a:p>
        </p:txBody>
      </p:sp>
      <p:sp>
        <p:nvSpPr>
          <p:cNvPr id="258" name="spelling"/>
          <p:cNvSpPr txBox="1"/>
          <p:nvPr/>
        </p:nvSpPr>
        <p:spPr>
          <a:xfrm>
            <a:off x="8029574" y="3704628"/>
            <a:ext cx="1492251"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773F9B"/>
                </a:solidFill>
                <a:latin typeface="Helvetica Light"/>
                <a:ea typeface="Helvetica Light"/>
                <a:cs typeface="Helvetica Light"/>
                <a:sym typeface="Helvetica Light"/>
              </a:defRPr>
            </a:lvl1pPr>
          </a:lstStyle>
          <a:p>
            <a:pPr/>
            <a:r>
              <a:t>spelling</a:t>
            </a:r>
          </a:p>
        </p:txBody>
      </p:sp>
      <p:sp>
        <p:nvSpPr>
          <p:cNvPr id="259" name="myths &amp; stories"/>
          <p:cNvSpPr txBox="1"/>
          <p:nvPr/>
        </p:nvSpPr>
        <p:spPr>
          <a:xfrm>
            <a:off x="8722741" y="3060997"/>
            <a:ext cx="2805240"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773F9B"/>
                </a:solidFill>
                <a:latin typeface="Helvetica Light"/>
                <a:ea typeface="Helvetica Light"/>
                <a:cs typeface="Helvetica Light"/>
                <a:sym typeface="Helvetica Light"/>
              </a:defRPr>
            </a:lvl1pPr>
          </a:lstStyle>
          <a:p>
            <a:pPr/>
            <a:r>
              <a:t>myths &amp; stories</a:t>
            </a:r>
          </a:p>
        </p:txBody>
      </p:sp>
      <p:sp>
        <p:nvSpPr>
          <p:cNvPr id="260" name="subject/object"/>
          <p:cNvSpPr txBox="1"/>
          <p:nvPr/>
        </p:nvSpPr>
        <p:spPr>
          <a:xfrm>
            <a:off x="2210161" y="5480049"/>
            <a:ext cx="2608784"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100">
                <a:solidFill>
                  <a:srgbClr val="C82506"/>
                </a:solidFill>
                <a:latin typeface="Helvetica Light"/>
                <a:ea typeface="Helvetica Light"/>
                <a:cs typeface="Helvetica Light"/>
                <a:sym typeface="Helvetica Light"/>
              </a:defRPr>
            </a:lvl1pPr>
          </a:lstStyle>
          <a:p>
            <a:pPr/>
            <a:r>
              <a:t>subject/object</a:t>
            </a:r>
          </a:p>
        </p:txBody>
      </p:sp>
      <p:sp>
        <p:nvSpPr>
          <p:cNvPr id="261" name="“The majority of findings support the claim that Latin helps with vocabulary, comprehension and reading development for English-speaking pupils... The specific impacts on special educational needs pupils and in socio-economically challenging areas are particularly noteworthy.”…"/>
          <p:cNvSpPr txBox="1"/>
          <p:nvPr/>
        </p:nvSpPr>
        <p:spPr>
          <a:xfrm>
            <a:off x="605034" y="7261110"/>
            <a:ext cx="9896280" cy="2368500"/>
          </a:xfrm>
          <a:prstGeom prst="rect">
            <a:avLst/>
          </a:prstGeom>
          <a:solidFill>
            <a:srgbClr val="56C1FF"/>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200">
                <a:solidFill>
                  <a:srgbClr val="5E5E5E"/>
                </a:solidFill>
              </a:defRPr>
            </a:pPr>
            <a:r>
              <a:t>“The majority of findings support the claim that Latin helps with vocabulary, comprehension and reading development for English-speaking pupils... The specific impacts on special educational needs pupils and in socio-economically challenging areas are particularly noteworthy.”</a:t>
            </a:r>
          </a:p>
          <a:p>
            <a:pPr>
              <a:defRPr sz="2200">
                <a:solidFill>
                  <a:srgbClr val="5E5E5E"/>
                </a:solidFill>
              </a:defRPr>
            </a:pPr>
            <a:br/>
            <a:r>
              <a:rPr i="1" sz="1800">
                <a:latin typeface="+mn-lt"/>
                <a:ea typeface="+mn-ea"/>
                <a:cs typeface="+mn-cs"/>
                <a:sym typeface="Helvetica Neue"/>
              </a:rPr>
              <a:t>Bracke, E &amp; Bradshaw, C. 2017. “The impact of learning Latin on school pupils: a review of existing data”. The Language Learning Journal. 1-11.</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2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2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5" fill="hold">
                                  <p:stCondLst>
                                    <p:cond delay="0"/>
                                  </p:stCondLst>
                                  <p:iterate type="el" backwards="0">
                                    <p:tmAbs val="0"/>
                                  </p:iterate>
                                  <p:childTnLst>
                                    <p:set>
                                      <p:cBhvr>
                                        <p:cTn id="22" fill="hold"/>
                                        <p:tgtEl>
                                          <p:spTgt spid="2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0" presetID="1" grpId="6" fill="hold">
                                  <p:stCondLst>
                                    <p:cond delay="0"/>
                                  </p:stCondLst>
                                  <p:iterate type="el" backwards="0">
                                    <p:tmAbs val="0"/>
                                  </p:iterate>
                                  <p:childTnLst>
                                    <p:set>
                                      <p:cBhvr>
                                        <p:cTn id="26" fill="hold"/>
                                        <p:tgtEl>
                                          <p:spTgt spid="24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0" presetID="1" grpId="7" fill="hold">
                                  <p:stCondLst>
                                    <p:cond delay="0"/>
                                  </p:stCondLst>
                                  <p:iterate type="el" backwards="0">
                                    <p:tmAbs val="0"/>
                                  </p:iterate>
                                  <p:childTnLst>
                                    <p:set>
                                      <p:cBhvr>
                                        <p:cTn id="30" fill="hold"/>
                                        <p:tgtEl>
                                          <p:spTgt spid="25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0" presetID="1" grpId="8" fill="hold">
                                  <p:stCondLst>
                                    <p:cond delay="0"/>
                                  </p:stCondLst>
                                  <p:iterate type="el" backwards="0">
                                    <p:tmAbs val="0"/>
                                  </p:iterate>
                                  <p:childTnLst>
                                    <p:set>
                                      <p:cBhvr>
                                        <p:cTn id="34" fill="hold"/>
                                        <p:tgtEl>
                                          <p:spTgt spid="2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0" presetID="1" grpId="9" fill="hold">
                                  <p:stCondLst>
                                    <p:cond delay="0"/>
                                  </p:stCondLst>
                                  <p:iterate type="el" backwards="0">
                                    <p:tmAbs val="0"/>
                                  </p:iterate>
                                  <p:childTnLst>
                                    <p:set>
                                      <p:cBhvr>
                                        <p:cTn id="38" fill="hold"/>
                                        <p:tgtEl>
                                          <p:spTgt spid="26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0" presetID="1" grpId="10" fill="hold">
                                  <p:stCondLst>
                                    <p:cond delay="0"/>
                                  </p:stCondLst>
                                  <p:iterate type="el" backwards="0">
                                    <p:tmAbs val="0"/>
                                  </p:iterate>
                                  <p:childTnLst>
                                    <p:set>
                                      <p:cBhvr>
                                        <p:cTn id="42" fill="hold"/>
                                        <p:tgtEl>
                                          <p:spTgt spid="25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Class="entr" nodeType="clickEffect" presetSubtype="0" presetID="1" grpId="11" fill="hold">
                                  <p:stCondLst>
                                    <p:cond delay="0"/>
                                  </p:stCondLst>
                                  <p:iterate type="el" backwards="0">
                                    <p:tmAbs val="0"/>
                                  </p:iterate>
                                  <p:childTnLst>
                                    <p:set>
                                      <p:cBhvr>
                                        <p:cTn id="46" fill="hold"/>
                                        <p:tgtEl>
                                          <p:spTgt spid="25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Class="entr" nodeType="clickEffect" presetSubtype="0" presetID="1" grpId="12" fill="hold">
                                  <p:stCondLst>
                                    <p:cond delay="0"/>
                                  </p:stCondLst>
                                  <p:iterate type="el" backwards="0">
                                    <p:tmAbs val="0"/>
                                  </p:iterate>
                                  <p:childTnLst>
                                    <p:set>
                                      <p:cBhvr>
                                        <p:cTn id="50" fill="hold"/>
                                        <p:tgtEl>
                                          <p:spTgt spid="25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Class="entr" nodeType="clickEffect" presetSubtype="0" presetID="1" grpId="13" fill="hold">
                                  <p:stCondLst>
                                    <p:cond delay="0"/>
                                  </p:stCondLst>
                                  <p:iterate type="el" backwards="0">
                                    <p:tmAbs val="0"/>
                                  </p:iterate>
                                  <p:childTnLst>
                                    <p:set>
                                      <p:cBhvr>
                                        <p:cTn id="54" fill="hold"/>
                                        <p:tgtEl>
                                          <p:spTgt spid="25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Class="entr" nodeType="clickEffect" presetSubtype="0" presetID="1" grpId="14" fill="hold">
                                  <p:stCondLst>
                                    <p:cond delay="0"/>
                                  </p:stCondLst>
                                  <p:iterate type="el" backwards="0">
                                    <p:tmAbs val="0"/>
                                  </p:iterate>
                                  <p:childTnLst>
                                    <p:set>
                                      <p:cBhvr>
                                        <p:cTn id="58" fill="hold"/>
                                        <p:tgtEl>
                                          <p:spTgt spid="25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Class="entr" nodeType="clickEffect" presetSubtype="0" presetID="1" grpId="15" fill="hold">
                                  <p:stCondLst>
                                    <p:cond delay="0"/>
                                  </p:stCondLst>
                                  <p:iterate type="el" backwards="0">
                                    <p:tmAbs val="0"/>
                                  </p:iterate>
                                  <p:childTnLst>
                                    <p:set>
                                      <p:cBhvr>
                                        <p:cTn id="62" fill="hold"/>
                                        <p:tgtEl>
                                          <p:spTgt spid="25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Class="entr" nodeType="clickEffect" presetSubtype="0" presetID="1" grpId="16" fill="hold">
                                  <p:stCondLst>
                                    <p:cond delay="0"/>
                                  </p:stCondLst>
                                  <p:iterate type="el" backwards="0">
                                    <p:tmAbs val="0"/>
                                  </p:iterate>
                                  <p:childTnLst>
                                    <p:set>
                                      <p:cBhvr>
                                        <p:cTn id="66" fill="hold"/>
                                        <p:tgtEl>
                                          <p:spTgt spid="25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Class="entr" nodeType="clickEffect" presetSubtype="0" presetID="1" grpId="17" fill="hold">
                                  <p:stCondLst>
                                    <p:cond delay="0"/>
                                  </p:stCondLst>
                                  <p:iterate type="el" backwards="0">
                                    <p:tmAbs val="0"/>
                                  </p:iterate>
                                  <p:childTnLst>
                                    <p:set>
                                      <p:cBhvr>
                                        <p:cTn id="70" fill="hold"/>
                                        <p:tgtEl>
                                          <p:spTgt spid="26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57" grpId="14"/>
      <p:bldP build="whole" bldLvl="1" animBg="1" rev="0" advAuto="0" spid="258" grpId="15"/>
      <p:bldP build="whole" bldLvl="1" animBg="1" rev="0" advAuto="0" spid="251" grpId="7"/>
      <p:bldP build="whole" bldLvl="1" animBg="1" rev="0" advAuto="0" spid="250" grpId="5"/>
      <p:bldP build="whole" bldLvl="1" animBg="1" rev="0" advAuto="0" spid="260" grpId="9"/>
      <p:bldP build="whole" bldLvl="1" animBg="1" rev="0" advAuto="0" spid="249" grpId="6"/>
      <p:bldP build="whole" bldLvl="1" animBg="1" rev="0" advAuto="0" spid="247" grpId="3"/>
      <p:bldP build="whole" bldLvl="1" animBg="1" rev="0" advAuto="0" spid="248" grpId="4"/>
      <p:bldP build="whole" bldLvl="1" animBg="1" rev="0" advAuto="0" spid="253" grpId="13"/>
      <p:bldP build="whole" bldLvl="1" animBg="1" rev="0" advAuto="0" spid="252" grpId="8"/>
      <p:bldP build="whole" bldLvl="1" animBg="1" rev="0" advAuto="0" spid="246" grpId="2"/>
      <p:bldP build="whole" bldLvl="1" animBg="1" rev="0" advAuto="0" spid="254" grpId="12"/>
      <p:bldP build="whole" bldLvl="1" animBg="1" rev="0" advAuto="0" spid="259" grpId="16"/>
      <p:bldP build="whole" bldLvl="1" animBg="1" rev="0" advAuto="0" spid="245" grpId="1"/>
      <p:bldP build="whole" bldLvl="1" animBg="1" rev="0" advAuto="0" spid="261" grpId="17"/>
      <p:bldP build="whole" bldLvl="1" animBg="1" rev="0" advAuto="0" spid="256" grpId="11"/>
      <p:bldP build="whole" bldLvl="1" animBg="1" rev="0" advAuto="0" spid="255" grpId="10"/>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3" name="Cross-curricular benefits of primary classics: English"/>
          <p:cNvSpPr txBox="1"/>
          <p:nvPr>
            <p:ph type="title"/>
          </p:nvPr>
        </p:nvSpPr>
        <p:spPr>
          <a:prstGeom prst="rect">
            <a:avLst/>
          </a:prstGeom>
        </p:spPr>
        <p:txBody>
          <a:bodyPr/>
          <a:lstStyle>
            <a:lvl1pPr defTabSz="484886">
              <a:defRPr sz="6600"/>
            </a:lvl1pPr>
          </a:lstStyle>
          <a:p>
            <a:pPr/>
            <a:r>
              <a:t>Cross-curricular benefits of primary classics: English</a:t>
            </a:r>
          </a:p>
        </p:txBody>
      </p:sp>
      <p:pic>
        <p:nvPicPr>
          <p:cNvPr id="264" name="Screen Shot 2019-06-09 at 16.33.41.png" descr="Screen Shot 2019-06-09 at 16.33.41.png"/>
          <p:cNvPicPr>
            <a:picLocks noChangeAspect="1"/>
          </p:cNvPicPr>
          <p:nvPr/>
        </p:nvPicPr>
        <p:blipFill>
          <a:blip r:embed="rId2">
            <a:extLst/>
          </a:blip>
          <a:stretch>
            <a:fillRect/>
          </a:stretch>
        </p:blipFill>
        <p:spPr>
          <a:xfrm>
            <a:off x="1884758" y="2642889"/>
            <a:ext cx="4305303" cy="5765802"/>
          </a:xfrm>
          <a:prstGeom prst="rect">
            <a:avLst/>
          </a:prstGeom>
          <a:ln w="25400">
            <a:solidFill>
              <a:srgbClr val="F3F7F5"/>
            </a:solidFill>
            <a:miter lim="400000"/>
          </a:ln>
          <a:effectLst>
            <a:outerShdw sx="100000" sy="100000" kx="0" ky="0" algn="b" rotWithShape="0" blurRad="50800" dist="25400" dir="3600000">
              <a:srgbClr val="000000">
                <a:alpha val="70000"/>
              </a:srgbClr>
            </a:outerShdw>
          </a:effectLst>
        </p:spPr>
      </p:pic>
      <p:pic>
        <p:nvPicPr>
          <p:cNvPr id="265" name="Screen Shot 2019-06-09 at 16.34.01.png" descr="Screen Shot 2019-06-09 at 16.34.01.png"/>
          <p:cNvPicPr>
            <a:picLocks noChangeAspect="1"/>
          </p:cNvPicPr>
          <p:nvPr/>
        </p:nvPicPr>
        <p:blipFill>
          <a:blip r:embed="rId3">
            <a:extLst/>
          </a:blip>
          <a:stretch>
            <a:fillRect/>
          </a:stretch>
        </p:blipFill>
        <p:spPr>
          <a:xfrm>
            <a:off x="6650036" y="2649239"/>
            <a:ext cx="4305302" cy="5753102"/>
          </a:xfrm>
          <a:prstGeom prst="rect">
            <a:avLst/>
          </a:prstGeom>
          <a:ln w="25400">
            <a:solidFill>
              <a:srgbClr val="F3F7F5"/>
            </a:solidFill>
            <a:miter lim="400000"/>
          </a:ln>
          <a:effectLst>
            <a:outerShdw sx="100000" sy="100000" kx="0" ky="0" algn="b" rotWithShape="0" blurRad="50800" dist="25400" dir="3600000">
              <a:srgbClr val="000000">
                <a:alpha val="70000"/>
              </a:srgbClr>
            </a:outerShdw>
          </a:effectLst>
        </p:spPr>
      </p:pic>
      <p:sp>
        <p:nvSpPr>
          <p:cNvPr id="266" name="https://maximumclassics.com/ks2-3-word-roots/"/>
          <p:cNvSpPr txBox="1"/>
          <p:nvPr/>
        </p:nvSpPr>
        <p:spPr>
          <a:xfrm>
            <a:off x="2963502" y="8907677"/>
            <a:ext cx="7899807" cy="52344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spcBef>
                <a:spcPts val="3200"/>
              </a:spcBef>
              <a:defRPr sz="2800" u="sng">
                <a:solidFill>
                  <a:srgbClr val="0000FF"/>
                </a:solidFill>
                <a:uFill>
                  <a:solidFill>
                    <a:srgbClr val="0000FF"/>
                  </a:solidFill>
                </a:uFill>
                <a:latin typeface="+mn-lt"/>
                <a:ea typeface="+mn-ea"/>
                <a:cs typeface="+mn-cs"/>
                <a:sym typeface="Helvetica Neue"/>
                <a:hlinkClick r:id="rId4" invalidUrl="" action="" tgtFrame="" tooltip="" history="1" highlightClick="0" endSnd="0"/>
              </a:defRPr>
            </a:lvl1pPr>
          </a:lstStyle>
          <a:p>
            <a:pPr>
              <a:defRPr>
                <a:solidFill>
                  <a:srgbClr val="000000"/>
                </a:solidFill>
                <a:uFillTx/>
              </a:defRPr>
            </a:pPr>
            <a:r>
              <a:rPr>
                <a:solidFill>
                  <a:srgbClr val="0000FF"/>
                </a:solidFill>
                <a:uFill>
                  <a:solidFill>
                    <a:srgbClr val="0000FF"/>
                  </a:solidFill>
                </a:uFill>
                <a:hlinkClick r:id="rId4" invalidUrl="" action="" tgtFrame="" tooltip="" history="1" highlightClick="0" endSnd="0"/>
              </a:rPr>
              <a:t>https://maximumclassics.com/ks2-3-word-roots/</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Cross-curricular benefits of primary classics"/>
          <p:cNvSpPr txBox="1"/>
          <p:nvPr>
            <p:ph type="title"/>
          </p:nvPr>
        </p:nvSpPr>
        <p:spPr>
          <a:xfrm>
            <a:off x="952500" y="47807"/>
            <a:ext cx="11099800" cy="1252376"/>
          </a:xfrm>
          <a:prstGeom prst="rect">
            <a:avLst/>
          </a:prstGeom>
        </p:spPr>
        <p:txBody>
          <a:bodyPr/>
          <a:lstStyle>
            <a:lvl1pPr defTabSz="309624">
              <a:defRPr sz="4200"/>
            </a:lvl1pPr>
          </a:lstStyle>
          <a:p>
            <a:pPr/>
            <a:r>
              <a:t>Cross-curricular benefits of primary classics</a:t>
            </a:r>
          </a:p>
        </p:txBody>
      </p:sp>
      <p:grpSp>
        <p:nvGrpSpPr>
          <p:cNvPr id="273" name="Group"/>
          <p:cNvGrpSpPr/>
          <p:nvPr/>
        </p:nvGrpSpPr>
        <p:grpSpPr>
          <a:xfrm>
            <a:off x="4718883" y="2401207"/>
            <a:ext cx="2780526" cy="3162018"/>
            <a:chOff x="0" y="0"/>
            <a:chExt cx="2780525" cy="3162016"/>
          </a:xfrm>
        </p:grpSpPr>
        <p:sp>
          <p:nvSpPr>
            <p:cNvPr id="269" name="drama"/>
            <p:cNvSpPr txBox="1"/>
            <p:nvPr/>
          </p:nvSpPr>
          <p:spPr>
            <a:xfrm>
              <a:off x="753380" y="2589195"/>
              <a:ext cx="1273760" cy="57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spcBef>
                  <a:spcPts val="4200"/>
                </a:spcBef>
                <a:defRPr sz="3200">
                  <a:latin typeface="+mn-lt"/>
                  <a:ea typeface="+mn-ea"/>
                  <a:cs typeface="+mn-cs"/>
                  <a:sym typeface="Helvetica Neue"/>
                </a:defRPr>
              </a:lvl1pPr>
            </a:lstStyle>
            <a:p>
              <a:pPr/>
              <a:r>
                <a:t>drama</a:t>
              </a:r>
            </a:p>
          </p:txBody>
        </p:sp>
        <p:grpSp>
          <p:nvGrpSpPr>
            <p:cNvPr id="272" name="Image"/>
            <p:cNvGrpSpPr/>
            <p:nvPr/>
          </p:nvGrpSpPr>
          <p:grpSpPr>
            <a:xfrm>
              <a:off x="-1" y="-1"/>
              <a:ext cx="2780526" cy="2797805"/>
              <a:chOff x="0" y="0"/>
              <a:chExt cx="2780525" cy="2797804"/>
            </a:xfrm>
          </p:grpSpPr>
          <p:pic>
            <p:nvPicPr>
              <p:cNvPr id="270" name="Image" descr="Image"/>
              <p:cNvPicPr>
                <a:picLocks noChangeAspect="1"/>
              </p:cNvPicPr>
              <p:nvPr/>
            </p:nvPicPr>
            <p:blipFill>
              <a:blip r:embed="rId2">
                <a:extLst/>
              </a:blip>
              <a:srcRect l="0" t="31458" r="0" b="3347"/>
              <a:stretch>
                <a:fillRect/>
              </a:stretch>
            </p:blipFill>
            <p:spPr>
              <a:xfrm>
                <a:off x="127000" y="88899"/>
                <a:ext cx="2526525" cy="2467605"/>
              </a:xfrm>
              <a:prstGeom prst="rect">
                <a:avLst/>
              </a:prstGeom>
              <a:ln w="12700" cap="flat">
                <a:noFill/>
                <a:miter lim="400000"/>
              </a:ln>
              <a:effectLst/>
            </p:spPr>
          </p:pic>
          <p:pic>
            <p:nvPicPr>
              <p:cNvPr id="271" name="Image" descr="Image"/>
              <p:cNvPicPr>
                <a:picLocks noChangeAspect="1"/>
              </p:cNvPicPr>
              <p:nvPr/>
            </p:nvPicPr>
            <p:blipFill>
              <a:blip r:embed="rId3">
                <a:extLst/>
              </a:blip>
              <a:stretch>
                <a:fillRect/>
              </a:stretch>
            </p:blipFill>
            <p:spPr>
              <a:xfrm>
                <a:off x="0" y="0"/>
                <a:ext cx="2780526" cy="2797805"/>
              </a:xfrm>
              <a:prstGeom prst="rect">
                <a:avLst/>
              </a:prstGeom>
              <a:ln w="12700" cap="flat">
                <a:noFill/>
                <a:miter lim="400000"/>
              </a:ln>
              <a:effectLst/>
            </p:spPr>
          </p:pic>
        </p:grpSp>
      </p:grpSp>
      <p:grpSp>
        <p:nvGrpSpPr>
          <p:cNvPr id="278" name="Group"/>
          <p:cNvGrpSpPr/>
          <p:nvPr/>
        </p:nvGrpSpPr>
        <p:grpSpPr>
          <a:xfrm>
            <a:off x="287101" y="2449794"/>
            <a:ext cx="3336378" cy="3131879"/>
            <a:chOff x="0" y="0"/>
            <a:chExt cx="3336377" cy="3131877"/>
          </a:xfrm>
        </p:grpSpPr>
        <p:sp>
          <p:nvSpPr>
            <p:cNvPr id="274" name="history"/>
            <p:cNvSpPr txBox="1"/>
            <p:nvPr/>
          </p:nvSpPr>
          <p:spPr>
            <a:xfrm>
              <a:off x="833601" y="2559056"/>
              <a:ext cx="1333501" cy="57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spcBef>
                  <a:spcPts val="4200"/>
                </a:spcBef>
                <a:defRPr sz="3200">
                  <a:latin typeface="+mn-lt"/>
                  <a:ea typeface="+mn-ea"/>
                  <a:cs typeface="+mn-cs"/>
                  <a:sym typeface="Helvetica Neue"/>
                </a:defRPr>
              </a:lvl1pPr>
            </a:lstStyle>
            <a:p>
              <a:pPr/>
              <a:r>
                <a:t>history</a:t>
              </a:r>
            </a:p>
          </p:txBody>
        </p:sp>
        <p:grpSp>
          <p:nvGrpSpPr>
            <p:cNvPr id="277" name="IMG_5085.JPG"/>
            <p:cNvGrpSpPr/>
            <p:nvPr/>
          </p:nvGrpSpPr>
          <p:grpSpPr>
            <a:xfrm>
              <a:off x="0" y="0"/>
              <a:ext cx="3336378" cy="2737526"/>
              <a:chOff x="0" y="0"/>
              <a:chExt cx="3336377" cy="2737525"/>
            </a:xfrm>
          </p:grpSpPr>
          <p:pic>
            <p:nvPicPr>
              <p:cNvPr id="275" name="IMG_5085.JPG" descr="IMG_5085.JPG"/>
              <p:cNvPicPr>
                <a:picLocks noChangeAspect="1"/>
              </p:cNvPicPr>
              <p:nvPr/>
            </p:nvPicPr>
            <p:blipFill>
              <a:blip r:embed="rId4">
                <a:extLst/>
              </a:blip>
              <a:stretch>
                <a:fillRect/>
              </a:stretch>
            </p:blipFill>
            <p:spPr>
              <a:xfrm>
                <a:off x="127000" y="88900"/>
                <a:ext cx="3082378" cy="2407326"/>
              </a:xfrm>
              <a:prstGeom prst="rect">
                <a:avLst/>
              </a:prstGeom>
              <a:ln w="12700" cap="flat">
                <a:noFill/>
                <a:miter lim="400000"/>
              </a:ln>
              <a:effectLst/>
            </p:spPr>
          </p:pic>
          <p:pic>
            <p:nvPicPr>
              <p:cNvPr id="276" name="IMG_5085.JPG" descr="IMG_5085.JPG"/>
              <p:cNvPicPr>
                <a:picLocks noChangeAspect="1"/>
              </p:cNvPicPr>
              <p:nvPr/>
            </p:nvPicPr>
            <p:blipFill>
              <a:blip r:embed="rId5">
                <a:extLst/>
              </a:blip>
              <a:stretch>
                <a:fillRect/>
              </a:stretch>
            </p:blipFill>
            <p:spPr>
              <a:xfrm>
                <a:off x="-1" y="0"/>
                <a:ext cx="3336379" cy="2737526"/>
              </a:xfrm>
              <a:prstGeom prst="rect">
                <a:avLst/>
              </a:prstGeom>
              <a:ln w="12700" cap="flat">
                <a:noFill/>
                <a:miter lim="400000"/>
              </a:ln>
              <a:effectLst/>
            </p:spPr>
          </p:pic>
        </p:grpSp>
      </p:grpSp>
      <p:grpSp>
        <p:nvGrpSpPr>
          <p:cNvPr id="283" name="Group"/>
          <p:cNvGrpSpPr/>
          <p:nvPr/>
        </p:nvGrpSpPr>
        <p:grpSpPr>
          <a:xfrm>
            <a:off x="4329133" y="6011191"/>
            <a:ext cx="3832812" cy="3505532"/>
            <a:chOff x="0" y="0"/>
            <a:chExt cx="3832811" cy="3505530"/>
          </a:xfrm>
        </p:grpSpPr>
        <p:sp>
          <p:nvSpPr>
            <p:cNvPr id="279" name="cookery"/>
            <p:cNvSpPr txBox="1"/>
            <p:nvPr/>
          </p:nvSpPr>
          <p:spPr>
            <a:xfrm>
              <a:off x="1133017" y="2932709"/>
              <a:ext cx="1566774" cy="57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spcBef>
                  <a:spcPts val="4200"/>
                </a:spcBef>
                <a:defRPr sz="3200">
                  <a:latin typeface="+mn-lt"/>
                  <a:ea typeface="+mn-ea"/>
                  <a:cs typeface="+mn-cs"/>
                  <a:sym typeface="Helvetica Neue"/>
                </a:defRPr>
              </a:lvl1pPr>
            </a:lstStyle>
            <a:p>
              <a:pPr/>
              <a:r>
                <a:t>cookery</a:t>
              </a:r>
            </a:p>
          </p:txBody>
        </p:sp>
        <p:grpSp>
          <p:nvGrpSpPr>
            <p:cNvPr id="282" name="IMG_6379.JPG"/>
            <p:cNvGrpSpPr/>
            <p:nvPr/>
          </p:nvGrpSpPr>
          <p:grpSpPr>
            <a:xfrm>
              <a:off x="0" y="0"/>
              <a:ext cx="3832812" cy="3014310"/>
              <a:chOff x="0" y="0"/>
              <a:chExt cx="3832811" cy="3014309"/>
            </a:xfrm>
          </p:grpSpPr>
          <p:pic>
            <p:nvPicPr>
              <p:cNvPr id="280" name="IMG_6379.JPG" descr="IMG_6379.JPG"/>
              <p:cNvPicPr>
                <a:picLocks noChangeAspect="1"/>
              </p:cNvPicPr>
              <p:nvPr/>
            </p:nvPicPr>
            <p:blipFill>
              <a:blip r:embed="rId6">
                <a:extLst/>
              </a:blip>
              <a:stretch>
                <a:fillRect/>
              </a:stretch>
            </p:blipFill>
            <p:spPr>
              <a:xfrm>
                <a:off x="203200" y="203200"/>
                <a:ext cx="3426412" cy="2569810"/>
              </a:xfrm>
              <a:prstGeom prst="rect">
                <a:avLst/>
              </a:prstGeom>
              <a:ln w="12700" cap="flat">
                <a:noFill/>
                <a:miter lim="400000"/>
              </a:ln>
              <a:effectLst/>
            </p:spPr>
          </p:pic>
          <p:pic>
            <p:nvPicPr>
              <p:cNvPr id="281" name="IMG_6379.JPG" descr="IMG_6379.JPG"/>
              <p:cNvPicPr>
                <a:picLocks noChangeAspect="1"/>
              </p:cNvPicPr>
              <p:nvPr/>
            </p:nvPicPr>
            <p:blipFill>
              <a:blip r:embed="rId7">
                <a:extLst/>
              </a:blip>
              <a:stretch>
                <a:fillRect/>
              </a:stretch>
            </p:blipFill>
            <p:spPr>
              <a:xfrm>
                <a:off x="0" y="0"/>
                <a:ext cx="3832812" cy="3014310"/>
              </a:xfrm>
              <a:prstGeom prst="rect">
                <a:avLst/>
              </a:prstGeom>
              <a:ln w="12700" cap="flat">
                <a:noFill/>
                <a:miter lim="400000"/>
              </a:ln>
              <a:effectLst/>
            </p:spPr>
          </p:pic>
        </p:grpSp>
      </p:grpSp>
      <p:grpSp>
        <p:nvGrpSpPr>
          <p:cNvPr id="288" name="Group"/>
          <p:cNvGrpSpPr/>
          <p:nvPr/>
        </p:nvGrpSpPr>
        <p:grpSpPr>
          <a:xfrm>
            <a:off x="597461" y="5894361"/>
            <a:ext cx="2323220" cy="3520619"/>
            <a:chOff x="0" y="0"/>
            <a:chExt cx="2323218" cy="3520618"/>
          </a:xfrm>
        </p:grpSpPr>
        <p:sp>
          <p:nvSpPr>
            <p:cNvPr id="284" name="art &amp; design"/>
            <p:cNvSpPr txBox="1"/>
            <p:nvPr/>
          </p:nvSpPr>
          <p:spPr>
            <a:xfrm>
              <a:off x="-1" y="2947797"/>
              <a:ext cx="2289761" cy="57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spcBef>
                  <a:spcPts val="4200"/>
                </a:spcBef>
                <a:defRPr sz="3200">
                  <a:latin typeface="+mn-lt"/>
                  <a:ea typeface="+mn-ea"/>
                  <a:cs typeface="+mn-cs"/>
                  <a:sym typeface="Helvetica Neue"/>
                </a:defRPr>
              </a:lvl1pPr>
            </a:lstStyle>
            <a:p>
              <a:pPr/>
              <a:r>
                <a:t>art &amp; design</a:t>
              </a:r>
            </a:p>
          </p:txBody>
        </p:sp>
        <p:grpSp>
          <p:nvGrpSpPr>
            <p:cNvPr id="287" name="millefiore.jpg"/>
            <p:cNvGrpSpPr/>
            <p:nvPr/>
          </p:nvGrpSpPr>
          <p:grpSpPr>
            <a:xfrm>
              <a:off x="56764" y="0"/>
              <a:ext cx="2266455" cy="3014309"/>
              <a:chOff x="0" y="0"/>
              <a:chExt cx="2266454" cy="3014308"/>
            </a:xfrm>
          </p:grpSpPr>
          <p:pic>
            <p:nvPicPr>
              <p:cNvPr id="285" name="millefiore.jpg" descr="millefiore.jpg"/>
              <p:cNvPicPr>
                <a:picLocks noChangeAspect="1"/>
              </p:cNvPicPr>
              <p:nvPr/>
            </p:nvPicPr>
            <p:blipFill>
              <a:blip r:embed="rId8">
                <a:extLst/>
              </a:blip>
              <a:stretch>
                <a:fillRect/>
              </a:stretch>
            </p:blipFill>
            <p:spPr>
              <a:xfrm>
                <a:off x="127000" y="88900"/>
                <a:ext cx="2012455" cy="2684109"/>
              </a:xfrm>
              <a:prstGeom prst="rect">
                <a:avLst/>
              </a:prstGeom>
              <a:ln w="12700" cap="flat">
                <a:noFill/>
                <a:miter lim="400000"/>
              </a:ln>
              <a:effectLst/>
            </p:spPr>
          </p:pic>
          <p:pic>
            <p:nvPicPr>
              <p:cNvPr id="286" name="millefiore.jpg" descr="millefiore.jpg"/>
              <p:cNvPicPr>
                <a:picLocks noChangeAspect="1"/>
              </p:cNvPicPr>
              <p:nvPr/>
            </p:nvPicPr>
            <p:blipFill>
              <a:blip r:embed="rId9">
                <a:extLst/>
              </a:blip>
              <a:stretch>
                <a:fillRect/>
              </a:stretch>
            </p:blipFill>
            <p:spPr>
              <a:xfrm>
                <a:off x="0" y="0"/>
                <a:ext cx="2266455" cy="3014309"/>
              </a:xfrm>
              <a:prstGeom prst="rect">
                <a:avLst/>
              </a:prstGeom>
              <a:ln w="12700" cap="flat">
                <a:noFill/>
                <a:miter lim="400000"/>
              </a:ln>
              <a:effectLst/>
            </p:spPr>
          </p:pic>
        </p:grpSp>
      </p:grpSp>
      <p:grpSp>
        <p:nvGrpSpPr>
          <p:cNvPr id="291" name="Group"/>
          <p:cNvGrpSpPr/>
          <p:nvPr/>
        </p:nvGrpSpPr>
        <p:grpSpPr>
          <a:xfrm>
            <a:off x="8216408" y="2091687"/>
            <a:ext cx="4445985" cy="3781059"/>
            <a:chOff x="0" y="0"/>
            <a:chExt cx="4445984" cy="3781058"/>
          </a:xfrm>
        </p:grpSpPr>
        <p:sp>
          <p:nvSpPr>
            <p:cNvPr id="289" name="PSHE"/>
            <p:cNvSpPr txBox="1"/>
            <p:nvPr/>
          </p:nvSpPr>
          <p:spPr>
            <a:xfrm>
              <a:off x="1961827" y="3208236"/>
              <a:ext cx="1182727" cy="57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spcBef>
                  <a:spcPts val="4200"/>
                </a:spcBef>
                <a:defRPr sz="3200">
                  <a:latin typeface="+mn-lt"/>
                  <a:ea typeface="+mn-ea"/>
                  <a:cs typeface="+mn-cs"/>
                  <a:sym typeface="Helvetica Neue"/>
                </a:defRPr>
              </a:lvl1pPr>
            </a:lstStyle>
            <a:p>
              <a:pPr/>
              <a:r>
                <a:t>PSHE</a:t>
              </a:r>
            </a:p>
          </p:txBody>
        </p:sp>
        <p:pic>
          <p:nvPicPr>
            <p:cNvPr id="290" name="ex3.jpg" descr="ex3.jpg"/>
            <p:cNvPicPr>
              <a:picLocks noChangeAspect="1"/>
            </p:cNvPicPr>
            <p:nvPr/>
          </p:nvPicPr>
          <p:blipFill>
            <a:blip r:embed="rId10">
              <a:extLst/>
            </a:blip>
            <a:stretch>
              <a:fillRect/>
            </a:stretch>
          </p:blipFill>
          <p:spPr>
            <a:xfrm rot="5414952">
              <a:off x="669482" y="-653124"/>
              <a:ext cx="3107018" cy="4432513"/>
            </a:xfrm>
            <a:prstGeom prst="rect">
              <a:avLst/>
            </a:prstGeom>
            <a:ln w="12700" cap="flat">
              <a:noFill/>
              <a:miter lim="400000"/>
            </a:ln>
            <a:effectLst>
              <a:outerShdw sx="100000" sy="100000" kx="0" ky="0" algn="b" rotWithShape="0" blurRad="254000" dist="127000" dir="5400000">
                <a:srgbClr val="000000">
                  <a:alpha val="70000"/>
                </a:srgbClr>
              </a:outerShdw>
            </a:effectLst>
          </p:spPr>
        </p:pic>
      </p:grpSp>
      <p:grpSp>
        <p:nvGrpSpPr>
          <p:cNvPr id="296" name="Group"/>
          <p:cNvGrpSpPr/>
          <p:nvPr/>
        </p:nvGrpSpPr>
        <p:grpSpPr>
          <a:xfrm>
            <a:off x="9570397" y="6123468"/>
            <a:ext cx="2600112" cy="3524829"/>
            <a:chOff x="0" y="0"/>
            <a:chExt cx="2600110" cy="3524828"/>
          </a:xfrm>
        </p:grpSpPr>
        <p:sp>
          <p:nvSpPr>
            <p:cNvPr id="292" name="literature"/>
            <p:cNvSpPr txBox="1"/>
            <p:nvPr/>
          </p:nvSpPr>
          <p:spPr>
            <a:xfrm>
              <a:off x="452658" y="2952007"/>
              <a:ext cx="1694790" cy="57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spcBef>
                  <a:spcPts val="4200"/>
                </a:spcBef>
                <a:defRPr sz="3200">
                  <a:latin typeface="+mn-lt"/>
                  <a:ea typeface="+mn-ea"/>
                  <a:cs typeface="+mn-cs"/>
                  <a:sym typeface="Helvetica Neue"/>
                </a:defRPr>
              </a:lvl1pPr>
            </a:lstStyle>
            <a:p>
              <a:pPr/>
              <a:r>
                <a:t>literature</a:t>
              </a:r>
            </a:p>
          </p:txBody>
        </p:sp>
        <p:grpSp>
          <p:nvGrpSpPr>
            <p:cNvPr id="295" name="Screen Shot 2018-09-19 at 11.26.23.png"/>
            <p:cNvGrpSpPr/>
            <p:nvPr/>
          </p:nvGrpSpPr>
          <p:grpSpPr>
            <a:xfrm>
              <a:off x="0" y="0"/>
              <a:ext cx="2600111" cy="3014310"/>
              <a:chOff x="0" y="0"/>
              <a:chExt cx="2600110" cy="3014309"/>
            </a:xfrm>
          </p:grpSpPr>
          <p:pic>
            <p:nvPicPr>
              <p:cNvPr id="293" name="Screen Shot 2018-09-19 at 11.26.23.png" descr="Screen Shot 2018-09-19 at 11.26.23.png"/>
              <p:cNvPicPr>
                <a:picLocks noChangeAspect="1"/>
              </p:cNvPicPr>
              <p:nvPr/>
            </p:nvPicPr>
            <p:blipFill>
              <a:blip r:embed="rId11">
                <a:extLst/>
              </a:blip>
              <a:stretch>
                <a:fillRect/>
              </a:stretch>
            </p:blipFill>
            <p:spPr>
              <a:xfrm>
                <a:off x="127000" y="88900"/>
                <a:ext cx="2346111" cy="2684110"/>
              </a:xfrm>
              <a:prstGeom prst="rect">
                <a:avLst/>
              </a:prstGeom>
              <a:ln w="12700" cap="flat">
                <a:noFill/>
                <a:miter lim="400000"/>
              </a:ln>
              <a:effectLst/>
            </p:spPr>
          </p:pic>
          <p:pic>
            <p:nvPicPr>
              <p:cNvPr id="294" name="Screen Shot 2018-09-19 at 11.26.23.png" descr="Screen Shot 2018-09-19 at 11.26.23.png"/>
              <p:cNvPicPr>
                <a:picLocks noChangeAspect="1"/>
              </p:cNvPicPr>
              <p:nvPr/>
            </p:nvPicPr>
            <p:blipFill>
              <a:blip r:embed="rId12">
                <a:extLst/>
              </a:blip>
              <a:stretch>
                <a:fillRect/>
              </a:stretch>
            </p:blipFill>
            <p:spPr>
              <a:xfrm>
                <a:off x="0" y="0"/>
                <a:ext cx="2600111" cy="3014310"/>
              </a:xfrm>
              <a:prstGeom prst="rect">
                <a:avLst/>
              </a:prstGeom>
              <a:ln w="12700" cap="flat">
                <a:noFill/>
                <a:miter lim="400000"/>
              </a:ln>
              <a:effectLst/>
            </p:spPr>
          </p:pic>
        </p:gr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2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28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5" fill="hold">
                                  <p:stCondLst>
                                    <p:cond delay="0"/>
                                  </p:stCondLst>
                                  <p:iterate type="el" backwards="0">
                                    <p:tmAbs val="0"/>
                                  </p:iterate>
                                  <p:childTnLst>
                                    <p:set>
                                      <p:cBhvr>
                                        <p:cTn id="22" fill="hold"/>
                                        <p:tgtEl>
                                          <p:spTgt spid="28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0" presetID="1" grpId="6" fill="hold">
                                  <p:stCondLst>
                                    <p:cond delay="0"/>
                                  </p:stCondLst>
                                  <p:iterate type="el" backwards="0">
                                    <p:tmAbs val="0"/>
                                  </p:iterate>
                                  <p:childTnLst>
                                    <p:set>
                                      <p:cBhvr>
                                        <p:cTn id="26" fill="hold"/>
                                        <p:tgtEl>
                                          <p:spTgt spid="29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8" grpId="4"/>
      <p:bldP build="whole" bldLvl="1" animBg="1" rev="0" advAuto="0" spid="283" grpId="5"/>
      <p:bldP build="whole" bldLvl="1" animBg="1" rev="0" advAuto="0" spid="273" grpId="2"/>
      <p:bldP build="whole" bldLvl="1" animBg="1" rev="0" advAuto="0" spid="291" grpId="3"/>
      <p:bldP build="whole" bldLvl="1" animBg="1" rev="0" advAuto="0" spid="296" grpId="6"/>
      <p:bldP build="whole" bldLvl="1" animBg="1" rev="0" advAuto="0" spid="278" grpId="1"/>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8" name="Next steps"/>
          <p:cNvSpPr txBox="1"/>
          <p:nvPr>
            <p:ph type="title"/>
          </p:nvPr>
        </p:nvSpPr>
        <p:spPr>
          <a:prstGeom prst="rect">
            <a:avLst/>
          </a:prstGeom>
        </p:spPr>
        <p:txBody>
          <a:bodyPr/>
          <a:lstStyle/>
          <a:p>
            <a:pPr/>
            <a:r>
              <a:t>Next steps</a:t>
            </a:r>
          </a:p>
        </p:txBody>
      </p:sp>
      <p:sp>
        <p:nvSpPr>
          <p:cNvPr id="299" name="rolling grant applications with fast turnaround…"/>
          <p:cNvSpPr txBox="1"/>
          <p:nvPr>
            <p:ph type="body" idx="1"/>
          </p:nvPr>
        </p:nvSpPr>
        <p:spPr>
          <a:prstGeom prst="rect">
            <a:avLst/>
          </a:prstGeom>
        </p:spPr>
        <p:txBody>
          <a:bodyPr/>
          <a:lstStyle/>
          <a:p>
            <a:pPr/>
            <a:r>
              <a:t>rolling grant applications with fast turnaround</a:t>
            </a:r>
          </a:p>
          <a:p>
            <a:pPr/>
            <a:r>
              <a:t>free pre-grant consultations to work out best course/training/support package to suit school and its aims</a:t>
            </a:r>
          </a:p>
          <a:p>
            <a:pPr/>
            <a:r>
              <a:t>grants cover training and ongoing support (in some cases resources and cover for training, too)</a:t>
            </a:r>
          </a:p>
          <a:p>
            <a:pPr/>
            <a:r>
              <a:t>one short &amp; simple form (school info &amp; request)</a:t>
            </a:r>
          </a:p>
          <a:p>
            <a:pPr>
              <a:defRPr u="sng"/>
            </a:pPr>
            <a:r>
              <a:rPr>
                <a:solidFill>
                  <a:srgbClr val="0000FF"/>
                </a:solidFill>
                <a:uFill>
                  <a:solidFill>
                    <a:srgbClr val="0000FF"/>
                  </a:solidFill>
                </a:uFill>
                <a:hlinkClick r:id="rId2" invalidUrl="" action="" tgtFrame="" tooltip="" history="1" highlightClick="0" endSnd="0"/>
              </a:rPr>
              <a:t>charlie@classicsforall.org.uk</a:t>
            </a:r>
            <a:r>
              <a:rPr u="none"/>
              <a:t> and your local hub co-ordinator</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1" name="Classics for All"/>
          <p:cNvSpPr txBox="1"/>
          <p:nvPr>
            <p:ph type="title"/>
          </p:nvPr>
        </p:nvSpPr>
        <p:spPr>
          <a:xfrm>
            <a:off x="605366" y="74480"/>
            <a:ext cx="6552804" cy="2013612"/>
          </a:xfrm>
          <a:prstGeom prst="rect">
            <a:avLst/>
          </a:prstGeom>
        </p:spPr>
        <p:txBody>
          <a:bodyPr/>
          <a:lstStyle>
            <a:lvl1pPr algn="l" defTabSz="537462">
              <a:defRPr sz="7300"/>
            </a:lvl1pPr>
          </a:lstStyle>
          <a:p>
            <a:pPr/>
            <a:r>
              <a:t>Classics for All</a:t>
            </a:r>
          </a:p>
        </p:txBody>
      </p:sp>
      <p:sp>
        <p:nvSpPr>
          <p:cNvPr id="132" name="founded in 2010 by academics wanting to reverse the decline of Classics in the state sector…"/>
          <p:cNvSpPr txBox="1"/>
          <p:nvPr>
            <p:ph type="body" idx="1"/>
          </p:nvPr>
        </p:nvSpPr>
        <p:spPr>
          <a:xfrm>
            <a:off x="952500" y="2597149"/>
            <a:ext cx="11099800" cy="6831908"/>
          </a:xfrm>
          <a:prstGeom prst="rect">
            <a:avLst/>
          </a:prstGeom>
        </p:spPr>
        <p:txBody>
          <a:bodyPr/>
          <a:lstStyle/>
          <a:p>
            <a:pPr marL="413384" indent="-413384" defTabSz="543305">
              <a:spcBef>
                <a:spcPts val="3900"/>
              </a:spcBef>
              <a:defRPr sz="2900"/>
            </a:pPr>
            <a:r>
              <a:t>founded in 2010 by academics wanting to reverse the decline of Classics in the state sector</a:t>
            </a:r>
          </a:p>
          <a:p>
            <a:pPr marL="413384" indent="-413384" defTabSz="543305">
              <a:spcBef>
                <a:spcPts val="3900"/>
              </a:spcBef>
              <a:defRPr b="1" sz="2900"/>
            </a:pPr>
            <a:r>
              <a:t>advocate</a:t>
            </a:r>
            <a:r>
              <a:rPr b="0"/>
              <a:t> for Classics in a challenging environment</a:t>
            </a:r>
          </a:p>
          <a:p>
            <a:pPr marL="413384" indent="-413384" defTabSz="543305">
              <a:spcBef>
                <a:spcPts val="3900"/>
              </a:spcBef>
              <a:defRPr sz="2900"/>
            </a:pPr>
            <a:r>
              <a:t>organise &amp; fund </a:t>
            </a:r>
            <a:r>
              <a:rPr b="1"/>
              <a:t>training</a:t>
            </a:r>
            <a:endParaRPr b="1"/>
          </a:p>
          <a:p>
            <a:pPr marL="413384" indent="-413384" defTabSz="543305">
              <a:spcBef>
                <a:spcPts val="3900"/>
              </a:spcBef>
              <a:defRPr sz="2900"/>
            </a:pPr>
            <a:r>
              <a:t>identify gaps in &amp; commission </a:t>
            </a:r>
            <a:r>
              <a:rPr b="1"/>
              <a:t>resources</a:t>
            </a:r>
            <a:endParaRPr b="1"/>
          </a:p>
          <a:p>
            <a:pPr marL="413384" indent="-413384" defTabSz="543305">
              <a:spcBef>
                <a:spcPts val="3900"/>
              </a:spcBef>
              <a:defRPr sz="2900"/>
            </a:pPr>
            <a:r>
              <a:t>conduct </a:t>
            </a:r>
            <a:r>
              <a:rPr b="1"/>
              <a:t>research</a:t>
            </a:r>
            <a:r>
              <a:t> &amp; spread </a:t>
            </a:r>
            <a:r>
              <a:rPr b="1"/>
              <a:t>best practice</a:t>
            </a:r>
          </a:p>
          <a:p>
            <a:pPr marL="413384" indent="-413384" defTabSz="543305">
              <a:spcBef>
                <a:spcPts val="3900"/>
              </a:spcBef>
              <a:defRPr sz="2900"/>
            </a:pPr>
            <a:r>
              <a:t>hubs system &amp; RG university </a:t>
            </a:r>
            <a:r>
              <a:rPr b="1"/>
              <a:t>partnerships</a:t>
            </a:r>
          </a:p>
          <a:p>
            <a:pPr marL="413384" indent="-413384" defTabSz="543305">
              <a:spcBef>
                <a:spcPts val="3900"/>
              </a:spcBef>
              <a:defRPr b="1" sz="2900"/>
            </a:pPr>
            <a:r>
              <a:t>schools supported (as of end 2018) = 714</a:t>
            </a:r>
          </a:p>
        </p:txBody>
      </p:sp>
      <p:pic>
        <p:nvPicPr>
          <p:cNvPr id="133" name="Screen Shot 2019-06-08 at 18.49.57.png" descr="Screen Shot 2019-06-08 at 18.49.57.png"/>
          <p:cNvPicPr>
            <a:picLocks noChangeAspect="1"/>
          </p:cNvPicPr>
          <p:nvPr/>
        </p:nvPicPr>
        <p:blipFill>
          <a:blip r:embed="rId2">
            <a:extLst/>
          </a:blip>
          <a:stretch>
            <a:fillRect/>
          </a:stretch>
        </p:blipFill>
        <p:spPr>
          <a:xfrm>
            <a:off x="7818713" y="649485"/>
            <a:ext cx="4252790" cy="1099582"/>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32">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32">
                                            <p:txEl>
                                              <p:pRg st="0" end="0"/>
                                            </p:txEl>
                                          </p:spTgt>
                                        </p:tgtEl>
                                        <p:attrNameLst>
                                          <p:attrName>style.visibility</p:attrName>
                                        </p:attrNameLst>
                                      </p:cBhvr>
                                      <p:to>
                                        <p:strVal val="visible"/>
                                      </p:to>
                                    </p:set>
                                  </p:childTnLst>
                                </p:cTn>
                              </p:par>
                            </p:childTnLst>
                          </p:cTn>
                        </p:par>
                        <p:par>
                          <p:cTn id="9" fill="hold">
                            <p:stCondLst>
                              <p:cond delay="0"/>
                            </p:stCondLst>
                            <p:childTnLst>
                              <p:par>
                                <p:cTn id="10" presetClass="entr" nodeType="afterEffect" presetSubtype="0" presetID="1" grpId="1" fill="hold">
                                  <p:stCondLst>
                                    <p:cond delay="0"/>
                                  </p:stCondLst>
                                  <p:iterate type="el" backwards="0">
                                    <p:tmAbs val="0"/>
                                  </p:iterate>
                                  <p:childTnLst>
                                    <p:set>
                                      <p:cBhvr>
                                        <p:cTn id="11" fill="hold"/>
                                        <p:tgtEl>
                                          <p:spTgt spid="132">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0" presetID="1" grpId="1" fill="hold">
                                  <p:stCondLst>
                                    <p:cond delay="0"/>
                                  </p:stCondLst>
                                  <p:iterate type="el" backwards="0">
                                    <p:tmAbs val="0"/>
                                  </p:iterate>
                                  <p:childTnLst>
                                    <p:set>
                                      <p:cBhvr>
                                        <p:cTn id="15" fill="hold"/>
                                        <p:tgtEl>
                                          <p:spTgt spid="132">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0" presetID="1" grpId="1" fill="hold">
                                  <p:stCondLst>
                                    <p:cond delay="0"/>
                                  </p:stCondLst>
                                  <p:iterate type="el" backwards="0">
                                    <p:tmAbs val="0"/>
                                  </p:iterate>
                                  <p:childTnLst>
                                    <p:set>
                                      <p:cBhvr>
                                        <p:cTn id="19" fill="hold"/>
                                        <p:tgtEl>
                                          <p:spTgt spid="132">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0" presetID="1" grpId="1" fill="hold">
                                  <p:stCondLst>
                                    <p:cond delay="0"/>
                                  </p:stCondLst>
                                  <p:iterate type="el" backwards="0">
                                    <p:tmAbs val="0"/>
                                  </p:iterate>
                                  <p:childTnLst>
                                    <p:set>
                                      <p:cBhvr>
                                        <p:cTn id="23" fill="hold"/>
                                        <p:tgtEl>
                                          <p:spTgt spid="132">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0" presetID="1" grpId="1" fill="hold">
                                  <p:stCondLst>
                                    <p:cond delay="0"/>
                                  </p:stCondLst>
                                  <p:iterate type="el" backwards="0">
                                    <p:tmAbs val="0"/>
                                  </p:iterate>
                                  <p:childTnLst>
                                    <p:set>
                                      <p:cBhvr>
                                        <p:cTn id="27" fill="hold"/>
                                        <p:tgtEl>
                                          <p:spTgt spid="132">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Class="entr" nodeType="clickEffect" presetSubtype="0" presetID="1" grpId="1" fill="hold">
                                  <p:stCondLst>
                                    <p:cond delay="0"/>
                                  </p:stCondLst>
                                  <p:iterate type="el" backwards="0">
                                    <p:tmAbs val="0"/>
                                  </p:iterate>
                                  <p:childTnLst>
                                    <p:set>
                                      <p:cBhvr>
                                        <p:cTn id="31" fill="hold"/>
                                        <p:tgtEl>
                                          <p:spTgt spid="132">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32"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5" name="primary Classical languages"/>
          <p:cNvSpPr txBox="1"/>
          <p:nvPr>
            <p:ph type="title"/>
          </p:nvPr>
        </p:nvSpPr>
        <p:spPr>
          <a:prstGeom prst="rect">
            <a:avLst/>
          </a:prstGeom>
        </p:spPr>
        <p:txBody>
          <a:bodyPr/>
          <a:lstStyle>
            <a:lvl1pPr defTabSz="484886">
              <a:defRPr sz="6600"/>
            </a:lvl1pPr>
          </a:lstStyle>
          <a:p>
            <a:pPr/>
            <a:r>
              <a:t>What is Classics?</a:t>
            </a:r>
          </a:p>
        </p:txBody>
      </p:sp>
      <p:sp>
        <p:nvSpPr>
          <p:cNvPr id="136" name="Latin…"/>
          <p:cNvSpPr txBox="1"/>
          <p:nvPr>
            <p:ph type="body" idx="1"/>
          </p:nvPr>
        </p:nvSpPr>
        <p:spPr>
          <a:xfrm>
            <a:off x="952500" y="2597150"/>
            <a:ext cx="11099800" cy="6286500"/>
          </a:xfrm>
          <a:prstGeom prst="rect">
            <a:avLst/>
          </a:prstGeom>
        </p:spPr>
        <p:txBody>
          <a:bodyPr/>
          <a:lstStyle/>
          <a:p>
            <a:pPr/>
            <a:r>
              <a:t>Latin</a:t>
            </a:r>
          </a:p>
          <a:p>
            <a:pPr/>
            <a:r>
              <a:t>Ancient Greek</a:t>
            </a:r>
          </a:p>
          <a:p>
            <a:pPr/>
            <a:r>
              <a:t>Classical civilisation</a:t>
            </a:r>
          </a:p>
          <a:p>
            <a:pPr/>
            <a:r>
              <a:t>Ancient History</a:t>
            </a:r>
          </a:p>
          <a:p>
            <a:pPr/>
            <a:r>
              <a:t>as a subject in its own right, or split into subjects</a:t>
            </a:r>
          </a:p>
          <a:p>
            <a:pPr/>
            <a:r>
              <a:t>embedded across the curriculum</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36">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36">
                                            <p:txEl>
                                              <p:pRg st="0" end="0"/>
                                            </p:txEl>
                                          </p:spTgt>
                                        </p:tgtEl>
                                        <p:attrNameLst>
                                          <p:attrName>style.visibility</p:attrName>
                                        </p:attrNameLst>
                                      </p:cBhvr>
                                      <p:to>
                                        <p:strVal val="visible"/>
                                      </p:to>
                                    </p:set>
                                  </p:childTnLst>
                                </p:cTn>
                              </p:par>
                            </p:childTnLst>
                          </p:cTn>
                        </p:par>
                        <p:par>
                          <p:cTn id="9" fill="hold">
                            <p:stCondLst>
                              <p:cond delay="0"/>
                            </p:stCondLst>
                            <p:childTnLst>
                              <p:par>
                                <p:cTn id="10" presetClass="entr" nodeType="afterEffect" presetSubtype="0" presetID="1" grpId="1" fill="hold">
                                  <p:stCondLst>
                                    <p:cond delay="0"/>
                                  </p:stCondLst>
                                  <p:iterate type="el" backwards="0">
                                    <p:tmAbs val="0"/>
                                  </p:iterate>
                                  <p:childTnLst>
                                    <p:set>
                                      <p:cBhvr>
                                        <p:cTn id="11" fill="hold"/>
                                        <p:tgtEl>
                                          <p:spTgt spid="136">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0" presetID="1" grpId="1" fill="hold">
                                  <p:stCondLst>
                                    <p:cond delay="0"/>
                                  </p:stCondLst>
                                  <p:iterate type="el" backwards="0">
                                    <p:tmAbs val="0"/>
                                  </p:iterate>
                                  <p:childTnLst>
                                    <p:set>
                                      <p:cBhvr>
                                        <p:cTn id="15" fill="hold"/>
                                        <p:tgtEl>
                                          <p:spTgt spid="136">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0" presetID="1" grpId="1" fill="hold">
                                  <p:stCondLst>
                                    <p:cond delay="0"/>
                                  </p:stCondLst>
                                  <p:iterate type="el" backwards="0">
                                    <p:tmAbs val="0"/>
                                  </p:iterate>
                                  <p:childTnLst>
                                    <p:set>
                                      <p:cBhvr>
                                        <p:cTn id="19" fill="hold"/>
                                        <p:tgtEl>
                                          <p:spTgt spid="136">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0" presetID="1" grpId="1" fill="hold">
                                  <p:stCondLst>
                                    <p:cond delay="0"/>
                                  </p:stCondLst>
                                  <p:iterate type="el" backwards="0">
                                    <p:tmAbs val="0"/>
                                  </p:iterate>
                                  <p:childTnLst>
                                    <p:set>
                                      <p:cBhvr>
                                        <p:cTn id="23" fill="hold"/>
                                        <p:tgtEl>
                                          <p:spTgt spid="136">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0" presetID="1" grpId="1" fill="hold">
                                  <p:stCondLst>
                                    <p:cond delay="0"/>
                                  </p:stCondLst>
                                  <p:iterate type="el" backwards="0">
                                    <p:tmAbs val="0"/>
                                  </p:iterate>
                                  <p:childTnLst>
                                    <p:set>
                                      <p:cBhvr>
                                        <p:cTn id="27" fill="hold"/>
                                        <p:tgtEl>
                                          <p:spTgt spid="136">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36"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8" name="primary Classical languages:…"/>
          <p:cNvSpPr txBox="1"/>
          <p:nvPr>
            <p:ph type="title"/>
          </p:nvPr>
        </p:nvSpPr>
        <p:spPr>
          <a:prstGeom prst="rect">
            <a:avLst/>
          </a:prstGeom>
        </p:spPr>
        <p:txBody>
          <a:bodyPr/>
          <a:lstStyle/>
          <a:p>
            <a:pPr defTabSz="473201">
              <a:defRPr sz="6400"/>
            </a:pPr>
            <a:r>
              <a:t>primary Classics:</a:t>
            </a:r>
          </a:p>
          <a:p>
            <a:pPr defTabSz="473201">
              <a:defRPr sz="6400"/>
            </a:pPr>
            <a:r>
              <a:t>a few myths</a:t>
            </a:r>
          </a:p>
        </p:txBody>
      </p:sp>
      <p:sp>
        <p:nvSpPr>
          <p:cNvPr id="139" name="It’s a ‘dead’ language"/>
          <p:cNvSpPr txBox="1"/>
          <p:nvPr>
            <p:ph type="body" sz="quarter" idx="1"/>
          </p:nvPr>
        </p:nvSpPr>
        <p:spPr>
          <a:xfrm>
            <a:off x="603172" y="6149445"/>
            <a:ext cx="11099803" cy="1984576"/>
          </a:xfrm>
          <a:prstGeom prst="rect">
            <a:avLst/>
          </a:prstGeom>
        </p:spPr>
        <p:txBody>
          <a:bodyPr/>
          <a:lstStyle>
            <a:lvl1pPr marL="0" indent="0" algn="ctr">
              <a:buSzTx/>
              <a:buNone/>
              <a:defRPr sz="4000"/>
            </a:lvl1pPr>
          </a:lstStyle>
          <a:p>
            <a:pPr/>
            <a:r>
              <a:t>Latin and Greek are ‘dead’ languages</a:t>
            </a:r>
          </a:p>
        </p:txBody>
      </p:sp>
      <p:pic>
        <p:nvPicPr>
          <p:cNvPr id="140" name="Line" descr="Line"/>
          <p:cNvPicPr>
            <a:picLocks noChangeAspect="1"/>
          </p:cNvPicPr>
          <p:nvPr/>
        </p:nvPicPr>
        <p:blipFill>
          <a:blip r:embed="rId2">
            <a:extLst/>
          </a:blip>
          <a:stretch>
            <a:fillRect/>
          </a:stretch>
        </p:blipFill>
        <p:spPr>
          <a:xfrm>
            <a:off x="1581570" y="7154432"/>
            <a:ext cx="9143007" cy="116148"/>
          </a:xfrm>
          <a:prstGeom prst="rect">
            <a:avLst/>
          </a:prstGeom>
          <a:ln w="12700">
            <a:miter lim="400000"/>
          </a:ln>
        </p:spPr>
      </p:pic>
      <p:pic>
        <p:nvPicPr>
          <p:cNvPr id="141" name="Image" descr="Image"/>
          <p:cNvPicPr>
            <a:picLocks noChangeAspect="1"/>
          </p:cNvPicPr>
          <p:nvPr/>
        </p:nvPicPr>
        <p:blipFill>
          <a:blip r:embed="rId3">
            <a:extLst/>
          </a:blip>
          <a:stretch>
            <a:fillRect/>
          </a:stretch>
        </p:blipFill>
        <p:spPr>
          <a:xfrm>
            <a:off x="4527472" y="3251200"/>
            <a:ext cx="3251203" cy="32512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39">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3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2" grpId="2" fill="hold">
                                  <p:stCondLst>
                                    <p:cond delay="0"/>
                                  </p:stCondLst>
                                  <p:iterate type="el" backwards="0">
                                    <p:tmAbs val="0"/>
                                  </p:iterate>
                                  <p:childTnLst>
                                    <p:set>
                                      <p:cBhvr>
                                        <p:cTn id="12" fill="hold"/>
                                        <p:tgtEl>
                                          <p:spTgt spid="140"/>
                                        </p:tgtEl>
                                        <p:attrNameLst>
                                          <p:attrName>style.visibility</p:attrName>
                                        </p:attrNameLst>
                                      </p:cBhvr>
                                      <p:to>
                                        <p:strVal val="visible"/>
                                      </p:to>
                                    </p:set>
                                    <p:animEffect filter="wipe(left)" transition="in">
                                      <p:cBhvr>
                                        <p:cTn id="13" dur="1000"/>
                                        <p:tgtEl>
                                          <p:spTgt spid="1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40" grpId="2"/>
      <p:bldP build="p" bldLvl="5" animBg="1" rev="0" advAuto="0" spid="139"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3" name="primary Classical languages:…"/>
          <p:cNvSpPr txBox="1"/>
          <p:nvPr>
            <p:ph type="title"/>
          </p:nvPr>
        </p:nvSpPr>
        <p:spPr>
          <a:prstGeom prst="rect">
            <a:avLst/>
          </a:prstGeom>
        </p:spPr>
        <p:txBody>
          <a:bodyPr/>
          <a:lstStyle/>
          <a:p>
            <a:pPr defTabSz="473201">
              <a:defRPr sz="6400"/>
            </a:pPr>
            <a:r>
              <a:t>primary Classicas:</a:t>
            </a:r>
          </a:p>
          <a:p>
            <a:pPr defTabSz="473201">
              <a:defRPr sz="6400"/>
            </a:pPr>
            <a:r>
              <a:t>a few myths</a:t>
            </a:r>
          </a:p>
        </p:txBody>
      </p:sp>
      <p:pic>
        <p:nvPicPr>
          <p:cNvPr id="144" name="Line" descr="Line"/>
          <p:cNvPicPr>
            <a:picLocks noChangeAspect="1"/>
          </p:cNvPicPr>
          <p:nvPr/>
        </p:nvPicPr>
        <p:blipFill>
          <a:blip r:embed="rId2">
            <a:extLst/>
          </a:blip>
          <a:stretch>
            <a:fillRect/>
          </a:stretch>
        </p:blipFill>
        <p:spPr>
          <a:xfrm>
            <a:off x="531304" y="3008414"/>
            <a:ext cx="10957350" cy="111692"/>
          </a:xfrm>
          <a:prstGeom prst="rect">
            <a:avLst/>
          </a:prstGeom>
          <a:ln w="12700">
            <a:miter lim="400000"/>
          </a:ln>
        </p:spPr>
      </p:pic>
      <p:pic>
        <p:nvPicPr>
          <p:cNvPr id="145" name="Image" descr="Image"/>
          <p:cNvPicPr>
            <a:picLocks noChangeAspect="1"/>
          </p:cNvPicPr>
          <p:nvPr/>
        </p:nvPicPr>
        <p:blipFill>
          <a:blip r:embed="rId3">
            <a:extLst/>
          </a:blip>
          <a:stretch>
            <a:fillRect/>
          </a:stretch>
        </p:blipFill>
        <p:spPr>
          <a:xfrm>
            <a:off x="325524" y="2893683"/>
            <a:ext cx="2689955" cy="2689954"/>
          </a:xfrm>
          <a:prstGeom prst="rect">
            <a:avLst/>
          </a:prstGeom>
          <a:ln w="12700">
            <a:miter lim="400000"/>
          </a:ln>
        </p:spPr>
      </p:pic>
      <p:pic>
        <p:nvPicPr>
          <p:cNvPr id="146" name="Screen Shot 2019-06-09 at 15.01.55.png" descr="Screen Shot 2019-06-09 at 15.01.55.png"/>
          <p:cNvPicPr>
            <a:picLocks noChangeAspect="1"/>
          </p:cNvPicPr>
          <p:nvPr/>
        </p:nvPicPr>
        <p:blipFill>
          <a:blip r:embed="rId4">
            <a:extLst/>
          </a:blip>
          <a:stretch>
            <a:fillRect/>
          </a:stretch>
        </p:blipFill>
        <p:spPr>
          <a:xfrm>
            <a:off x="654050" y="7619800"/>
            <a:ext cx="3111500" cy="1092202"/>
          </a:xfrm>
          <a:prstGeom prst="rect">
            <a:avLst/>
          </a:prstGeom>
          <a:ln w="12700">
            <a:miter lim="400000"/>
          </a:ln>
        </p:spPr>
      </p:pic>
      <p:pic>
        <p:nvPicPr>
          <p:cNvPr id="147" name="Screen Shot 2019-06-09 at 15.01.25.png" descr="Screen Shot 2019-06-09 at 15.01.25.png"/>
          <p:cNvPicPr>
            <a:picLocks noChangeAspect="1"/>
          </p:cNvPicPr>
          <p:nvPr/>
        </p:nvPicPr>
        <p:blipFill>
          <a:blip r:embed="rId5">
            <a:extLst/>
          </a:blip>
          <a:stretch>
            <a:fillRect/>
          </a:stretch>
        </p:blipFill>
        <p:spPr>
          <a:xfrm>
            <a:off x="1041400" y="5786966"/>
            <a:ext cx="2336800" cy="1079502"/>
          </a:xfrm>
          <a:prstGeom prst="rect">
            <a:avLst/>
          </a:prstGeom>
          <a:ln w="12700">
            <a:miter lim="400000"/>
          </a:ln>
        </p:spPr>
      </p:pic>
      <p:sp>
        <p:nvSpPr>
          <p:cNvPr id="148" name="“Latin may be a good choice for those dyslexic pupils who anticipate difficulty around learning to speak a new language as the focus tends to be on reading. Latin pronunciation is consistent and the meaning of words can be deduced by breaking them into morphemes (smallest units of meaning) and analysing them. If they are encouraged to apply this skill to English, they may be able to improve their reading comprehension skills. Latin has a fairly small lexicon and many words may be familiar as a large proportion of technical, scientific and abstract words in English are derived from Latin.”"/>
          <p:cNvSpPr txBox="1"/>
          <p:nvPr/>
        </p:nvSpPr>
        <p:spPr>
          <a:xfrm>
            <a:off x="4247951" y="5896888"/>
            <a:ext cx="8446966" cy="36494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spcBef>
                <a:spcPts val="3200"/>
              </a:spcBef>
              <a:defRPr sz="2300">
                <a:latin typeface="+mn-lt"/>
                <a:ea typeface="+mn-ea"/>
                <a:cs typeface="+mn-cs"/>
                <a:sym typeface="Helvetica Neue"/>
              </a:defRPr>
            </a:lvl1pPr>
          </a:lstStyle>
          <a:p>
            <a:pPr/>
            <a:r>
              <a:t>“Latin may be a good choice for those dyslexic pupils who anticipate difficulty around learning to speak a new language as the focus tends to be on reading. Latin pronunciation is consistent and the meaning of words can be deduced by breaking them into morphemes (smallest units of meaning) and analysing them. If they are encouraged to apply this skill to English, they may be able to improve their reading comprehension skills. Latin has a fairly small lexicon and many words may be familiar as a large proportion of technical, scientific and abstract words in English are derived from Latin.”</a:t>
            </a:r>
          </a:p>
        </p:txBody>
      </p:sp>
      <p:pic>
        <p:nvPicPr>
          <p:cNvPr id="149" name="Screen Shot 2019-06-09 at 15.07.52.png" descr="Screen Shot 2019-06-09 at 15.07.52.png"/>
          <p:cNvPicPr>
            <a:picLocks noChangeAspect="1"/>
          </p:cNvPicPr>
          <p:nvPr/>
        </p:nvPicPr>
        <p:blipFill>
          <a:blip r:embed="rId6">
            <a:extLst/>
          </a:blip>
          <a:stretch>
            <a:fillRect/>
          </a:stretch>
        </p:blipFill>
        <p:spPr>
          <a:xfrm>
            <a:off x="4610099" y="4767262"/>
            <a:ext cx="3761846" cy="1047764"/>
          </a:xfrm>
          <a:prstGeom prst="rect">
            <a:avLst/>
          </a:prstGeom>
          <a:ln w="12700">
            <a:miter lim="400000"/>
          </a:ln>
        </p:spPr>
      </p:pic>
      <p:sp>
        <p:nvSpPr>
          <p:cNvPr id="150" name="It’s for higher ability pupils only"/>
          <p:cNvSpPr txBox="1"/>
          <p:nvPr>
            <p:ph type="body" idx="1"/>
          </p:nvPr>
        </p:nvSpPr>
        <p:spPr>
          <a:xfrm>
            <a:off x="1741946" y="-625596"/>
            <a:ext cx="11099801" cy="6099176"/>
          </a:xfrm>
          <a:prstGeom prst="rect">
            <a:avLst/>
          </a:prstGeom>
        </p:spPr>
        <p:txBody>
          <a:bodyPr/>
          <a:lstStyle/>
          <a:p>
            <a:pPr marL="444498" indent="-444498" algn="ctr">
              <a:defRPr sz="4000"/>
            </a:pPr>
          </a:p>
          <a:p>
            <a:pPr marL="0" indent="0" algn="ctr">
              <a:buSzTx/>
              <a:buNone/>
              <a:defRPr sz="4000"/>
            </a:pPr>
            <a:r>
              <a:t>The languages are</a:t>
            </a:r>
            <a:r>
              <a:t> for higher ability pupils only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50">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50">
                                            <p:txEl>
                                              <p:pRg st="0" end="0"/>
                                            </p:txEl>
                                          </p:spTgt>
                                        </p:tgtEl>
                                        <p:attrNameLst>
                                          <p:attrName>style.visibility</p:attrName>
                                        </p:attrNameLst>
                                      </p:cBhvr>
                                      <p:to>
                                        <p:strVal val="visible"/>
                                      </p:to>
                                    </p:set>
                                  </p:childTnLst>
                                </p:cTn>
                              </p:par>
                            </p:childTnLst>
                          </p:cTn>
                        </p:par>
                        <p:par>
                          <p:cTn id="9" fill="hold">
                            <p:stCondLst>
                              <p:cond delay="0"/>
                            </p:stCondLst>
                            <p:childTnLst>
                              <p:par>
                                <p:cTn id="10" presetClass="entr" nodeType="afterEffect" presetSubtype="0" presetID="1" grpId="1" fill="hold">
                                  <p:stCondLst>
                                    <p:cond delay="0"/>
                                  </p:stCondLst>
                                  <p:iterate type="el" backwards="0">
                                    <p:tmAbs val="0"/>
                                  </p:iterate>
                                  <p:childTnLst>
                                    <p:set>
                                      <p:cBhvr>
                                        <p:cTn id="11" fill="hold"/>
                                        <p:tgtEl>
                                          <p:spTgt spid="150">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8" presetID="22" grpId="2" fill="hold">
                                  <p:stCondLst>
                                    <p:cond delay="0"/>
                                  </p:stCondLst>
                                  <p:iterate type="el" backwards="0">
                                    <p:tmAbs val="0"/>
                                  </p:iterate>
                                  <p:childTnLst>
                                    <p:set>
                                      <p:cBhvr>
                                        <p:cTn id="15" fill="hold"/>
                                        <p:tgtEl>
                                          <p:spTgt spid="144"/>
                                        </p:tgtEl>
                                        <p:attrNameLst>
                                          <p:attrName>style.visibility</p:attrName>
                                        </p:attrNameLst>
                                      </p:cBhvr>
                                      <p:to>
                                        <p:strVal val="visible"/>
                                      </p:to>
                                    </p:set>
                                    <p:animEffect filter="wipe(left)" transition="in">
                                      <p:cBhvr>
                                        <p:cTn id="16" dur="1000"/>
                                        <p:tgtEl>
                                          <p:spTgt spid="144"/>
                                        </p:tgtEl>
                                      </p:cBhvr>
                                    </p:animEffec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3" fill="hold">
                                  <p:stCondLst>
                                    <p:cond delay="0"/>
                                  </p:stCondLst>
                                  <p:iterate type="el" backwards="0">
                                    <p:tmAbs val="0"/>
                                  </p:iterate>
                                  <p:childTnLst>
                                    <p:set>
                                      <p:cBhvr>
                                        <p:cTn id="20" fill="hold"/>
                                        <p:tgtEl>
                                          <p:spTgt spid="14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4" fill="hold">
                                  <p:stCondLst>
                                    <p:cond delay="0"/>
                                  </p:stCondLst>
                                  <p:iterate type="el" backwards="0">
                                    <p:tmAbs val="0"/>
                                  </p:iterate>
                                  <p:childTnLst>
                                    <p:set>
                                      <p:cBhvr>
                                        <p:cTn id="24" fill="hold"/>
                                        <p:tgtEl>
                                          <p:spTgt spid="14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0" presetID="1" grpId="5" fill="hold">
                                  <p:stCondLst>
                                    <p:cond delay="0"/>
                                  </p:stCondLst>
                                  <p:iterate type="el" backwards="0">
                                    <p:tmAbs val="0"/>
                                  </p:iterate>
                                  <p:childTnLst>
                                    <p:set>
                                      <p:cBhvr>
                                        <p:cTn id="28" fill="hold"/>
                                        <p:tgtEl>
                                          <p:spTgt spid="14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0" presetID="1" grpId="6" fill="hold">
                                  <p:stCondLst>
                                    <p:cond delay="0"/>
                                  </p:stCondLst>
                                  <p:iterate type="el" backwards="0">
                                    <p:tmAbs val="0"/>
                                  </p:iterate>
                                  <p:childTnLst>
                                    <p:set>
                                      <p:cBhvr>
                                        <p:cTn id="32" fill="hold"/>
                                        <p:tgtEl>
                                          <p:spTgt spid="14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46" grpId="4"/>
      <p:bldP build="whole" bldLvl="1" animBg="1" rev="0" advAuto="0" spid="148" grpId="6"/>
      <p:bldP build="whole" bldLvl="1" animBg="1" rev="0" advAuto="0" spid="144" grpId="2"/>
      <p:bldP build="whole" bldLvl="1" animBg="1" rev="0" advAuto="0" spid="147" grpId="3"/>
      <p:bldP build="whole" bldLvl="1" animBg="1" rev="0" advAuto="0" spid="149" grpId="5"/>
      <p:bldP build="p" bldLvl="5" animBg="1" rev="0" advAuto="0" spid="150" grpId="1"/>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extLst/>
          </a:blip>
          <a:stretch>
            <a:fillRect/>
          </a:stretch>
        </p:blipFill>
        <p:spPr>
          <a:xfrm>
            <a:off x="222250" y="2660650"/>
            <a:ext cx="2857500" cy="2857500"/>
          </a:xfrm>
          <a:prstGeom prst="rect">
            <a:avLst/>
          </a:prstGeom>
          <a:ln w="12700">
            <a:miter lim="400000"/>
          </a:ln>
        </p:spPr>
      </p:pic>
      <p:sp>
        <p:nvSpPr>
          <p:cNvPr id="153" name="primary Classical languages:…"/>
          <p:cNvSpPr txBox="1"/>
          <p:nvPr>
            <p:ph type="title"/>
          </p:nvPr>
        </p:nvSpPr>
        <p:spPr>
          <a:prstGeom prst="rect">
            <a:avLst/>
          </a:prstGeom>
        </p:spPr>
        <p:txBody>
          <a:bodyPr/>
          <a:lstStyle/>
          <a:p>
            <a:pPr defTabSz="473201">
              <a:defRPr sz="6400"/>
            </a:pPr>
            <a:r>
              <a:t>primary Classics:</a:t>
            </a:r>
          </a:p>
          <a:p>
            <a:pPr defTabSz="473201">
              <a:defRPr sz="6400"/>
            </a:pPr>
            <a:r>
              <a:t>a few myths</a:t>
            </a:r>
          </a:p>
        </p:txBody>
      </p:sp>
      <p:sp>
        <p:nvSpPr>
          <p:cNvPr id="154" name="teaching is bound up in Victorian pedagogy"/>
          <p:cNvSpPr txBox="1"/>
          <p:nvPr>
            <p:ph type="body" idx="1"/>
          </p:nvPr>
        </p:nvSpPr>
        <p:spPr>
          <a:xfrm>
            <a:off x="2235199" y="1001711"/>
            <a:ext cx="11099803" cy="6099178"/>
          </a:xfrm>
          <a:prstGeom prst="rect">
            <a:avLst/>
          </a:prstGeom>
        </p:spPr>
        <p:txBody>
          <a:bodyPr/>
          <a:lstStyle>
            <a:lvl1pPr marL="0" indent="0" algn="ctr">
              <a:buSzTx/>
              <a:buNone/>
              <a:defRPr sz="4000"/>
            </a:lvl1pPr>
          </a:lstStyle>
          <a:p>
            <a:pPr/>
            <a:r>
              <a:t>teaching is bound up in Victorian pedagogy</a:t>
            </a:r>
          </a:p>
        </p:txBody>
      </p:sp>
      <p:pic>
        <p:nvPicPr>
          <p:cNvPr id="155" name="Line" descr="Line"/>
          <p:cNvPicPr>
            <a:picLocks noChangeAspect="1"/>
          </p:cNvPicPr>
          <p:nvPr/>
        </p:nvPicPr>
        <p:blipFill>
          <a:blip r:embed="rId3">
            <a:extLst/>
          </a:blip>
          <a:stretch>
            <a:fillRect/>
          </a:stretch>
        </p:blipFill>
        <p:spPr>
          <a:xfrm>
            <a:off x="2662765" y="4051300"/>
            <a:ext cx="10117669" cy="76200"/>
          </a:xfrm>
          <a:prstGeom prst="rect">
            <a:avLst/>
          </a:prstGeom>
          <a:ln w="12700">
            <a:miter lim="400000"/>
          </a:ln>
        </p:spPr>
      </p:pic>
      <p:grpSp>
        <p:nvGrpSpPr>
          <p:cNvPr id="158" name="image9.jpeg"/>
          <p:cNvGrpSpPr/>
          <p:nvPr/>
        </p:nvGrpSpPr>
        <p:grpSpPr>
          <a:xfrm>
            <a:off x="66636" y="5571664"/>
            <a:ext cx="5003911" cy="3892634"/>
            <a:chOff x="0" y="0"/>
            <a:chExt cx="5003910" cy="3892633"/>
          </a:xfrm>
        </p:grpSpPr>
        <p:pic>
          <p:nvPicPr>
            <p:cNvPr id="156" name="image9.jpeg" descr="image9.jpeg"/>
            <p:cNvPicPr>
              <a:picLocks noChangeAspect="1"/>
            </p:cNvPicPr>
            <p:nvPr/>
          </p:nvPicPr>
          <p:blipFill>
            <a:blip r:embed="rId4">
              <a:extLst/>
            </a:blip>
            <a:stretch>
              <a:fillRect/>
            </a:stretch>
          </p:blipFill>
          <p:spPr>
            <a:xfrm>
              <a:off x="203200" y="203200"/>
              <a:ext cx="4597511" cy="3448134"/>
            </a:xfrm>
            <a:prstGeom prst="rect">
              <a:avLst/>
            </a:prstGeom>
            <a:ln w="12700" cap="flat">
              <a:noFill/>
              <a:miter lim="400000"/>
            </a:ln>
            <a:effectLst/>
          </p:spPr>
        </p:pic>
        <p:pic>
          <p:nvPicPr>
            <p:cNvPr id="157" name="image9.jpeg" descr="image9.jpeg"/>
            <p:cNvPicPr>
              <a:picLocks noChangeAspect="1"/>
            </p:cNvPicPr>
            <p:nvPr/>
          </p:nvPicPr>
          <p:blipFill>
            <a:blip r:embed="rId5">
              <a:extLst/>
            </a:blip>
            <a:stretch>
              <a:fillRect/>
            </a:stretch>
          </p:blipFill>
          <p:spPr>
            <a:xfrm>
              <a:off x="0" y="-1"/>
              <a:ext cx="5003911" cy="3892635"/>
            </a:xfrm>
            <a:prstGeom prst="rect">
              <a:avLst/>
            </a:prstGeom>
            <a:ln w="12700" cap="flat">
              <a:noFill/>
              <a:miter lim="400000"/>
            </a:ln>
            <a:effectLst/>
          </p:spPr>
        </p:pic>
      </p:grpSp>
      <p:grpSp>
        <p:nvGrpSpPr>
          <p:cNvPr id="161" name="Screen Shot 2019-06-09 at 15.13.38.png"/>
          <p:cNvGrpSpPr/>
          <p:nvPr/>
        </p:nvGrpSpPr>
        <p:grpSpPr>
          <a:xfrm>
            <a:off x="5070771" y="6006679"/>
            <a:ext cx="7802964" cy="3175002"/>
            <a:chOff x="0" y="0"/>
            <a:chExt cx="7802962" cy="3175000"/>
          </a:xfrm>
        </p:grpSpPr>
        <p:pic>
          <p:nvPicPr>
            <p:cNvPr id="159" name="Screen Shot 2019-06-09 at 15.13.38.png" descr="Screen Shot 2019-06-09 at 15.13.38.png"/>
            <p:cNvPicPr>
              <a:picLocks noChangeAspect="1"/>
            </p:cNvPicPr>
            <p:nvPr/>
          </p:nvPicPr>
          <p:blipFill>
            <a:blip r:embed="rId6">
              <a:extLst/>
            </a:blip>
            <a:srcRect l="19018" t="0" r="0" b="0"/>
            <a:stretch>
              <a:fillRect/>
            </a:stretch>
          </p:blipFill>
          <p:spPr>
            <a:xfrm>
              <a:off x="126999" y="88900"/>
              <a:ext cx="7548964" cy="2844801"/>
            </a:xfrm>
            <a:prstGeom prst="rect">
              <a:avLst/>
            </a:prstGeom>
            <a:ln w="12700" cap="flat">
              <a:noFill/>
              <a:miter lim="400000"/>
            </a:ln>
            <a:effectLst/>
          </p:spPr>
        </p:pic>
        <p:pic>
          <p:nvPicPr>
            <p:cNvPr id="160" name="Screen Shot 2019-06-09 at 15.13.38.png" descr="Screen Shot 2019-06-09 at 15.13.38.png"/>
            <p:cNvPicPr>
              <a:picLocks noChangeAspect="1"/>
            </p:cNvPicPr>
            <p:nvPr/>
          </p:nvPicPr>
          <p:blipFill>
            <a:blip r:embed="rId7">
              <a:extLst/>
            </a:blip>
            <a:stretch>
              <a:fillRect/>
            </a:stretch>
          </p:blipFill>
          <p:spPr>
            <a:xfrm>
              <a:off x="-1" y="0"/>
              <a:ext cx="7802964" cy="3175001"/>
            </a:xfrm>
            <a:prstGeom prst="rect">
              <a:avLst/>
            </a:prstGeom>
            <a:ln w="12700" cap="flat">
              <a:noFill/>
              <a:miter lim="400000"/>
            </a:ln>
            <a:effectLst/>
          </p:spPr>
        </p:pic>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54">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5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2" grpId="2" fill="hold">
                                  <p:stCondLst>
                                    <p:cond delay="0"/>
                                  </p:stCondLst>
                                  <p:iterate type="el" backwards="0">
                                    <p:tmAbs val="0"/>
                                  </p:iterate>
                                  <p:childTnLst>
                                    <p:set>
                                      <p:cBhvr>
                                        <p:cTn id="12" fill="hold"/>
                                        <p:tgtEl>
                                          <p:spTgt spid="155"/>
                                        </p:tgtEl>
                                        <p:attrNameLst>
                                          <p:attrName>style.visibility</p:attrName>
                                        </p:attrNameLst>
                                      </p:cBhvr>
                                      <p:to>
                                        <p:strVal val="visible"/>
                                      </p:to>
                                    </p:set>
                                    <p:animEffect filter="wipe(left)" transition="in">
                                      <p:cBhvr>
                                        <p:cTn id="13" dur="1000"/>
                                        <p:tgtEl>
                                          <p:spTgt spid="155"/>
                                        </p:tgtEl>
                                      </p:cBhvr>
                                    </p:animEffect>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0" presetID="1" grpId="3" fill="hold">
                                  <p:stCondLst>
                                    <p:cond delay="0"/>
                                  </p:stCondLst>
                                  <p:iterate type="el" backwards="0">
                                    <p:tmAbs val="0"/>
                                  </p:iterate>
                                  <p:childTnLst>
                                    <p:set>
                                      <p:cBhvr>
                                        <p:cTn id="17" fill="hold"/>
                                        <p:tgtEl>
                                          <p:spTgt spid="15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0" presetID="1" grpId="4" fill="hold">
                                  <p:stCondLst>
                                    <p:cond delay="0"/>
                                  </p:stCondLst>
                                  <p:iterate type="el" backwards="0">
                                    <p:tmAbs val="0"/>
                                  </p:iterate>
                                  <p:childTnLst>
                                    <p:set>
                                      <p:cBhvr>
                                        <p:cTn id="21" fill="hold"/>
                                        <p:tgtEl>
                                          <p:spTgt spid="16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5" grpId="2"/>
      <p:bldP build="whole" bldLvl="1" animBg="1" rev="0" advAuto="0" spid="158" grpId="3"/>
      <p:bldP build="whole" bldLvl="1" animBg="1" rev="0" advAuto="0" spid="161" grpId="4"/>
      <p:bldP build="p" bldLvl="5" animBg="1" rev="0" advAuto="0" spid="154" grpId="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3" name="primary Classical languages:…"/>
          <p:cNvSpPr txBox="1"/>
          <p:nvPr>
            <p:ph type="title"/>
          </p:nvPr>
        </p:nvSpPr>
        <p:spPr>
          <a:prstGeom prst="rect">
            <a:avLst/>
          </a:prstGeom>
        </p:spPr>
        <p:txBody>
          <a:bodyPr/>
          <a:lstStyle/>
          <a:p>
            <a:pPr defTabSz="473201">
              <a:defRPr sz="6400"/>
            </a:pPr>
            <a:r>
              <a:t>primary Classics:</a:t>
            </a:r>
          </a:p>
          <a:p>
            <a:pPr defTabSz="473201">
              <a:defRPr sz="6400"/>
            </a:pPr>
            <a:r>
              <a:t>a few myths</a:t>
            </a:r>
          </a:p>
        </p:txBody>
      </p:sp>
      <p:sp>
        <p:nvSpPr>
          <p:cNvPr id="164" name="it’s the preserve of privately-educated elite"/>
          <p:cNvSpPr txBox="1"/>
          <p:nvPr>
            <p:ph type="body" idx="1"/>
          </p:nvPr>
        </p:nvSpPr>
        <p:spPr>
          <a:xfrm>
            <a:off x="1071032" y="2071157"/>
            <a:ext cx="11099803" cy="6099178"/>
          </a:xfrm>
          <a:prstGeom prst="rect">
            <a:avLst/>
          </a:prstGeom>
        </p:spPr>
        <p:txBody>
          <a:bodyPr/>
          <a:lstStyle/>
          <a:p>
            <a:pPr marL="444498" indent="-444498">
              <a:defRPr sz="4000"/>
            </a:pPr>
          </a:p>
          <a:p>
            <a:pPr marL="0" indent="0" algn="ctr">
              <a:buSzTx/>
              <a:buNone/>
              <a:defRPr sz="4000"/>
            </a:pPr>
            <a:r>
              <a:t>it’s the preserve of privately-educated elite</a:t>
            </a:r>
          </a:p>
        </p:txBody>
      </p:sp>
      <p:pic>
        <p:nvPicPr>
          <p:cNvPr id="165" name="Line" descr="Line"/>
          <p:cNvPicPr>
            <a:picLocks noChangeAspect="1"/>
          </p:cNvPicPr>
          <p:nvPr/>
        </p:nvPicPr>
        <p:blipFill>
          <a:blip r:embed="rId2">
            <a:extLst/>
          </a:blip>
          <a:stretch>
            <a:fillRect/>
          </a:stretch>
        </p:blipFill>
        <p:spPr>
          <a:xfrm>
            <a:off x="1477432" y="5702300"/>
            <a:ext cx="10049935" cy="76200"/>
          </a:xfrm>
          <a:prstGeom prst="rect">
            <a:avLst/>
          </a:prstGeom>
          <a:ln w="12700">
            <a:miter lim="400000"/>
          </a:ln>
        </p:spPr>
      </p:pic>
      <p:pic>
        <p:nvPicPr>
          <p:cNvPr id="166" name="Image" descr="Image"/>
          <p:cNvPicPr>
            <a:picLocks noChangeAspect="1"/>
          </p:cNvPicPr>
          <p:nvPr/>
        </p:nvPicPr>
        <p:blipFill>
          <a:blip r:embed="rId3">
            <a:extLst/>
          </a:blip>
          <a:stretch>
            <a:fillRect/>
          </a:stretch>
        </p:blipFill>
        <p:spPr>
          <a:xfrm>
            <a:off x="5286159" y="2884585"/>
            <a:ext cx="2432482" cy="2432482"/>
          </a:xfrm>
          <a:prstGeom prst="rect">
            <a:avLst/>
          </a:prstGeom>
          <a:ln w="12700">
            <a:miter lim="400000"/>
          </a:ln>
        </p:spPr>
      </p:pic>
      <p:grpSp>
        <p:nvGrpSpPr>
          <p:cNvPr id="169" name="Group"/>
          <p:cNvGrpSpPr/>
          <p:nvPr/>
        </p:nvGrpSpPr>
        <p:grpSpPr>
          <a:xfrm>
            <a:off x="384574" y="6163733"/>
            <a:ext cx="11450142" cy="3121060"/>
            <a:chOff x="0" y="0"/>
            <a:chExt cx="11450140" cy="3121059"/>
          </a:xfrm>
        </p:grpSpPr>
        <p:pic>
          <p:nvPicPr>
            <p:cNvPr id="167" name="Screen Shot 2019-06-09 at 15.11.34.png" descr="Screen Shot 2019-06-09 at 15.11.34.png"/>
            <p:cNvPicPr>
              <a:picLocks noChangeAspect="1"/>
            </p:cNvPicPr>
            <p:nvPr/>
          </p:nvPicPr>
          <p:blipFill>
            <a:blip r:embed="rId4">
              <a:extLst/>
            </a:blip>
            <a:stretch>
              <a:fillRect/>
            </a:stretch>
          </p:blipFill>
          <p:spPr>
            <a:xfrm>
              <a:off x="1022577" y="805526"/>
              <a:ext cx="10427564" cy="2315534"/>
            </a:xfrm>
            <a:prstGeom prst="rect">
              <a:avLst/>
            </a:prstGeom>
            <a:ln w="12700" cap="flat">
              <a:noFill/>
              <a:miter lim="400000"/>
            </a:ln>
            <a:effectLst/>
          </p:spPr>
        </p:pic>
        <p:pic>
          <p:nvPicPr>
            <p:cNvPr id="168" name="Screen Shot 2019-06-08 at 18.49.57.png" descr="Screen Shot 2019-06-08 at 18.49.57.png"/>
            <p:cNvPicPr>
              <a:picLocks noChangeAspect="1"/>
            </p:cNvPicPr>
            <p:nvPr/>
          </p:nvPicPr>
          <p:blipFill>
            <a:blip r:embed="rId5">
              <a:extLst/>
            </a:blip>
            <a:stretch>
              <a:fillRect/>
            </a:stretch>
          </p:blipFill>
          <p:spPr>
            <a:xfrm>
              <a:off x="-1" y="0"/>
              <a:ext cx="2631148" cy="680298"/>
            </a:xfrm>
            <a:prstGeom prst="rect">
              <a:avLst/>
            </a:prstGeom>
            <a:ln w="12700" cap="flat">
              <a:noFill/>
              <a:miter lim="400000"/>
            </a:ln>
            <a:effectLst/>
          </p:spPr>
        </p:pic>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64">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64">
                                            <p:txEl>
                                              <p:pRg st="0" end="0"/>
                                            </p:txEl>
                                          </p:spTgt>
                                        </p:tgtEl>
                                        <p:attrNameLst>
                                          <p:attrName>style.visibility</p:attrName>
                                        </p:attrNameLst>
                                      </p:cBhvr>
                                      <p:to>
                                        <p:strVal val="visible"/>
                                      </p:to>
                                    </p:set>
                                  </p:childTnLst>
                                </p:cTn>
                              </p:par>
                            </p:childTnLst>
                          </p:cTn>
                        </p:par>
                        <p:par>
                          <p:cTn id="9" fill="hold">
                            <p:stCondLst>
                              <p:cond delay="0"/>
                            </p:stCondLst>
                            <p:childTnLst>
                              <p:par>
                                <p:cTn id="10" presetClass="entr" nodeType="afterEffect" presetSubtype="0" presetID="1" grpId="1" fill="hold">
                                  <p:stCondLst>
                                    <p:cond delay="0"/>
                                  </p:stCondLst>
                                  <p:iterate type="el" backwards="0">
                                    <p:tmAbs val="0"/>
                                  </p:iterate>
                                  <p:childTnLst>
                                    <p:set>
                                      <p:cBhvr>
                                        <p:cTn id="11" fill="hold"/>
                                        <p:tgtEl>
                                          <p:spTgt spid="16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8" presetID="22" grpId="2" fill="hold">
                                  <p:stCondLst>
                                    <p:cond delay="0"/>
                                  </p:stCondLst>
                                  <p:iterate type="el" backwards="0">
                                    <p:tmAbs val="0"/>
                                  </p:iterate>
                                  <p:childTnLst>
                                    <p:set>
                                      <p:cBhvr>
                                        <p:cTn id="15" fill="hold"/>
                                        <p:tgtEl>
                                          <p:spTgt spid="165"/>
                                        </p:tgtEl>
                                        <p:attrNameLst>
                                          <p:attrName>style.visibility</p:attrName>
                                        </p:attrNameLst>
                                      </p:cBhvr>
                                      <p:to>
                                        <p:strVal val="visible"/>
                                      </p:to>
                                    </p:set>
                                    <p:animEffect filter="wipe(left)" transition="in">
                                      <p:cBhvr>
                                        <p:cTn id="16" dur="1000"/>
                                        <p:tgtEl>
                                          <p:spTgt spid="165"/>
                                        </p:tgtEl>
                                      </p:cBhvr>
                                    </p:animEffec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3" fill="hold">
                                  <p:stCondLst>
                                    <p:cond delay="0"/>
                                  </p:stCondLst>
                                  <p:iterate type="el" backwards="0">
                                    <p:tmAbs val="0"/>
                                  </p:iterate>
                                  <p:childTnLst>
                                    <p:set>
                                      <p:cBhvr>
                                        <p:cTn id="20" fill="hold"/>
                                        <p:tgtEl>
                                          <p:spTgt spid="16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5" grpId="2"/>
      <p:bldP build="whole" bldLvl="1" animBg="1" rev="0" advAuto="0" spid="169" grpId="3"/>
      <p:bldP build="p" bldLvl="5" animBg="1" rev="0" advAuto="0" spid="164" grpId="1"/>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1" name="primary Classical languages:…"/>
          <p:cNvSpPr txBox="1"/>
          <p:nvPr>
            <p:ph type="title"/>
          </p:nvPr>
        </p:nvSpPr>
        <p:spPr>
          <a:prstGeom prst="rect">
            <a:avLst/>
          </a:prstGeom>
        </p:spPr>
        <p:txBody>
          <a:bodyPr/>
          <a:lstStyle/>
          <a:p>
            <a:pPr defTabSz="473201">
              <a:defRPr sz="6400"/>
            </a:pPr>
            <a:r>
              <a:t>primary Classics:</a:t>
            </a:r>
          </a:p>
          <a:p>
            <a:pPr defTabSz="473201">
              <a:defRPr sz="6400"/>
            </a:pPr>
            <a:r>
              <a:t>resources</a:t>
            </a:r>
          </a:p>
        </p:txBody>
      </p:sp>
      <p:pic>
        <p:nvPicPr>
          <p:cNvPr id="172" name="image36.gif" descr="image36.gif"/>
          <p:cNvPicPr>
            <a:picLocks noChangeAspect="1"/>
          </p:cNvPicPr>
          <p:nvPr/>
        </p:nvPicPr>
        <p:blipFill>
          <a:blip r:embed="rId2">
            <a:extLst/>
          </a:blip>
          <a:stretch>
            <a:fillRect/>
          </a:stretch>
        </p:blipFill>
        <p:spPr>
          <a:xfrm flipH="1">
            <a:off x="244771" y="2720085"/>
            <a:ext cx="2901771" cy="2541552"/>
          </a:xfrm>
          <a:prstGeom prst="rect">
            <a:avLst/>
          </a:prstGeom>
          <a:ln w="12700">
            <a:miter lim="400000"/>
          </a:ln>
        </p:spPr>
      </p:pic>
      <p:pic>
        <p:nvPicPr>
          <p:cNvPr id="173" name="Screen Shot 2019-06-09 at 14.44.29.png" descr="Screen Shot 2019-06-09 at 14.44.29.png"/>
          <p:cNvPicPr>
            <a:picLocks noChangeAspect="1"/>
          </p:cNvPicPr>
          <p:nvPr/>
        </p:nvPicPr>
        <p:blipFill>
          <a:blip r:embed="rId3">
            <a:extLst/>
          </a:blip>
          <a:stretch>
            <a:fillRect/>
          </a:stretch>
        </p:blipFill>
        <p:spPr>
          <a:xfrm>
            <a:off x="3066850" y="2536327"/>
            <a:ext cx="3759203" cy="1562102"/>
          </a:xfrm>
          <a:prstGeom prst="rect">
            <a:avLst/>
          </a:prstGeom>
          <a:ln w="12700">
            <a:miter lim="400000"/>
          </a:ln>
        </p:spPr>
      </p:pic>
      <p:sp>
        <p:nvSpPr>
          <p:cNvPr id="174" name="http://www.minimus-etc.co.uk/"/>
          <p:cNvSpPr txBox="1"/>
          <p:nvPr/>
        </p:nvSpPr>
        <p:spPr>
          <a:xfrm>
            <a:off x="3219957" y="4221757"/>
            <a:ext cx="4634485"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u="sng">
                <a:solidFill>
                  <a:srgbClr val="0000FF"/>
                </a:solidFill>
                <a:uFill>
                  <a:solidFill>
                    <a:srgbClr val="0000FF"/>
                  </a:solidFill>
                </a:uFill>
                <a:latin typeface="+mn-lt"/>
                <a:ea typeface="+mn-ea"/>
                <a:cs typeface="+mn-cs"/>
                <a:sym typeface="Helvetica Neue"/>
                <a:hlinkClick r:id="rId4" invalidUrl="" action="" tgtFrame="" tooltip="" history="1" highlightClick="0" endSnd="0"/>
              </a:defRPr>
            </a:lvl1pPr>
          </a:lstStyle>
          <a:p>
            <a:pPr>
              <a:defRPr>
                <a:solidFill>
                  <a:srgbClr val="000000"/>
                </a:solidFill>
                <a:uFillTx/>
              </a:defRPr>
            </a:pPr>
            <a:r>
              <a:rPr>
                <a:solidFill>
                  <a:srgbClr val="0000FF"/>
                </a:solidFill>
                <a:uFill>
                  <a:solidFill>
                    <a:srgbClr val="0000FF"/>
                  </a:solidFill>
                </a:uFill>
                <a:hlinkClick r:id="rId4" invalidUrl="" action="" tgtFrame="" tooltip="" history="1" highlightClick="0" endSnd="0"/>
              </a:rPr>
              <a:t>http://www.minimus-etc.co.uk/</a:t>
            </a:r>
          </a:p>
        </p:txBody>
      </p:sp>
      <p:sp>
        <p:nvSpPr>
          <p:cNvPr id="175" name="popular &amp; long-running book-based course…"/>
          <p:cNvSpPr txBox="1"/>
          <p:nvPr>
            <p:ph type="body" idx="1"/>
          </p:nvPr>
        </p:nvSpPr>
        <p:spPr>
          <a:xfrm>
            <a:off x="429468" y="4399556"/>
            <a:ext cx="13004802" cy="6286503"/>
          </a:xfrm>
          <a:prstGeom prst="rect">
            <a:avLst/>
          </a:prstGeom>
        </p:spPr>
        <p:txBody>
          <a:bodyPr/>
          <a:lstStyle/>
          <a:p>
            <a:pPr>
              <a:buSzPct val="75000"/>
              <a:defRPr sz="3600">
                <a:latin typeface="Helvetica Light"/>
                <a:ea typeface="Helvetica Light"/>
                <a:cs typeface="Helvetica Light"/>
                <a:sym typeface="Helvetica Light"/>
              </a:defRPr>
            </a:pPr>
            <a:r>
              <a:t>popular &amp; long-running book-based course</a:t>
            </a:r>
          </a:p>
          <a:p>
            <a:pPr>
              <a:buSzPct val="75000"/>
              <a:defRPr sz="3600">
                <a:latin typeface="Helvetica Light"/>
                <a:ea typeface="Helvetica Light"/>
                <a:cs typeface="Helvetica Light"/>
                <a:sym typeface="Helvetica Light"/>
              </a:defRPr>
            </a:pPr>
            <a:r>
              <a:t>narrative in comic strip format based around lives of a household on Hadrian’s Wall</a:t>
            </a:r>
          </a:p>
          <a:p>
            <a:pPr>
              <a:buSzPct val="75000"/>
              <a:defRPr sz="3600">
                <a:latin typeface="Helvetica Light"/>
                <a:ea typeface="Helvetica Light"/>
                <a:cs typeface="Helvetica Light"/>
                <a:sym typeface="Helvetica Light"/>
              </a:defRPr>
            </a:pPr>
            <a:r>
              <a:t>Latin language &amp; Romano-British culture </a:t>
            </a:r>
          </a:p>
          <a:p>
            <a:pPr>
              <a:buSzPct val="75000"/>
              <a:defRPr sz="3600">
                <a:latin typeface="Helvetica Light"/>
                <a:ea typeface="Helvetica Light"/>
                <a:cs typeface="Helvetica Light"/>
                <a:sym typeface="Helvetica Light"/>
              </a:defRPr>
            </a:pPr>
            <a:r>
              <a:t>training grants available up to £250</a:t>
            </a:r>
          </a:p>
        </p:txBody>
      </p:sp>
      <p:sp>
        <p:nvSpPr>
          <p:cNvPr id="176" name="http://www.minimus-etc.co.uk/"/>
          <p:cNvSpPr txBox="1"/>
          <p:nvPr/>
        </p:nvSpPr>
        <p:spPr>
          <a:xfrm>
            <a:off x="3841750" y="4646270"/>
            <a:ext cx="3390901" cy="4610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u="sng">
                <a:solidFill>
                  <a:srgbClr val="0000FF"/>
                </a:solidFill>
                <a:uFill>
                  <a:solidFill>
                    <a:srgbClr val="0000FF"/>
                  </a:solidFill>
                </a:uFill>
                <a:latin typeface="+mn-lt"/>
                <a:ea typeface="+mn-ea"/>
                <a:cs typeface="+mn-cs"/>
                <a:sym typeface="Helvetica Neue"/>
                <a:hlinkClick r:id="rId5" invalidUrl="" action="" tgtFrame="" tooltip="" history="1" highlightClick="0" endSnd="0"/>
              </a:defRPr>
            </a:lvl1pPr>
          </a:lstStyle>
          <a:p>
            <a:pPr>
              <a:defRPr>
                <a:solidFill>
                  <a:srgbClr val="000000"/>
                </a:solidFill>
                <a:uFillTx/>
              </a:defRPr>
            </a:pPr>
            <a:r>
              <a:rPr>
                <a:solidFill>
                  <a:srgbClr val="0000FF"/>
                </a:solidFill>
                <a:uFill>
                  <a:solidFill>
                    <a:srgbClr val="0000FF"/>
                  </a:solidFill>
                </a:uFill>
                <a:hlinkClick r:id="rId5" invalidUrl="" action="" tgtFrame="" tooltip="" history="1" highlightClick="0" endSnd="0"/>
              </a:rPr>
              <a:t>http://www.plp.org.uk/</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75">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75">
                                            <p:txEl>
                                              <p:pRg st="0" end="0"/>
                                            </p:txEl>
                                          </p:spTgt>
                                        </p:tgtEl>
                                        <p:attrNameLst>
                                          <p:attrName>style.visibility</p:attrName>
                                        </p:attrNameLst>
                                      </p:cBhvr>
                                      <p:to>
                                        <p:strVal val="visible"/>
                                      </p:to>
                                    </p:set>
                                  </p:childTnLst>
                                </p:cTn>
                              </p:par>
                            </p:childTnLst>
                          </p:cTn>
                        </p:par>
                        <p:par>
                          <p:cTn id="9" fill="hold">
                            <p:stCondLst>
                              <p:cond delay="0"/>
                            </p:stCondLst>
                            <p:childTnLst>
                              <p:par>
                                <p:cTn id="10" presetClass="entr" nodeType="afterEffect" presetSubtype="0" presetID="1" grpId="1" fill="hold">
                                  <p:stCondLst>
                                    <p:cond delay="0"/>
                                  </p:stCondLst>
                                  <p:iterate type="el" backwards="0">
                                    <p:tmAbs val="0"/>
                                  </p:iterate>
                                  <p:childTnLst>
                                    <p:set>
                                      <p:cBhvr>
                                        <p:cTn id="11" fill="hold"/>
                                        <p:tgtEl>
                                          <p:spTgt spid="175">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0" presetID="1" grpId="1" fill="hold">
                                  <p:stCondLst>
                                    <p:cond delay="0"/>
                                  </p:stCondLst>
                                  <p:iterate type="el" backwards="0">
                                    <p:tmAbs val="0"/>
                                  </p:iterate>
                                  <p:childTnLst>
                                    <p:set>
                                      <p:cBhvr>
                                        <p:cTn id="15" fill="hold"/>
                                        <p:tgtEl>
                                          <p:spTgt spid="175">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0" presetID="1" grpId="1" fill="hold">
                                  <p:stCondLst>
                                    <p:cond delay="0"/>
                                  </p:stCondLst>
                                  <p:iterate type="el" backwards="0">
                                    <p:tmAbs val="0"/>
                                  </p:iterate>
                                  <p:childTnLst>
                                    <p:set>
                                      <p:cBhvr>
                                        <p:cTn id="19" fill="hold"/>
                                        <p:tgtEl>
                                          <p:spTgt spid="175">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75"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8" name="primary Classical languages:…"/>
          <p:cNvSpPr txBox="1"/>
          <p:nvPr>
            <p:ph type="title"/>
          </p:nvPr>
        </p:nvSpPr>
        <p:spPr>
          <a:prstGeom prst="rect">
            <a:avLst/>
          </a:prstGeom>
        </p:spPr>
        <p:txBody>
          <a:bodyPr/>
          <a:lstStyle/>
          <a:p>
            <a:pPr defTabSz="473201">
              <a:defRPr sz="6400"/>
            </a:pPr>
            <a:r>
              <a:t>primary Classics:</a:t>
            </a:r>
          </a:p>
          <a:p>
            <a:pPr defTabSz="473201">
              <a:defRPr sz="6400"/>
            </a:pPr>
            <a:r>
              <a:t>resources</a:t>
            </a:r>
          </a:p>
        </p:txBody>
      </p:sp>
      <p:pic>
        <p:nvPicPr>
          <p:cNvPr id="179" name="Screen Shot 2018-02-24 at 16.44.21.png" descr="Screen Shot 2018-02-24 at 16.44.21.png"/>
          <p:cNvPicPr>
            <a:picLocks noChangeAspect="1"/>
          </p:cNvPicPr>
          <p:nvPr/>
        </p:nvPicPr>
        <p:blipFill>
          <a:blip r:embed="rId2">
            <a:extLst/>
          </a:blip>
          <a:stretch>
            <a:fillRect/>
          </a:stretch>
        </p:blipFill>
        <p:spPr>
          <a:xfrm>
            <a:off x="1065280" y="2653655"/>
            <a:ext cx="2314807" cy="1965402"/>
          </a:xfrm>
          <a:prstGeom prst="rect">
            <a:avLst/>
          </a:prstGeom>
          <a:ln w="12700">
            <a:miter lim="400000"/>
          </a:ln>
        </p:spPr>
      </p:pic>
      <p:sp>
        <p:nvSpPr>
          <p:cNvPr id="180" name="6 online chapters exploring Latin language and archaeology of Herculaneum…"/>
          <p:cNvSpPr txBox="1"/>
          <p:nvPr>
            <p:ph type="body" sz="half" idx="1"/>
          </p:nvPr>
        </p:nvSpPr>
        <p:spPr>
          <a:xfrm>
            <a:off x="404068" y="3740150"/>
            <a:ext cx="6022083" cy="6286500"/>
          </a:xfrm>
          <a:prstGeom prst="rect">
            <a:avLst/>
          </a:prstGeom>
        </p:spPr>
        <p:txBody>
          <a:bodyPr/>
          <a:lstStyle/>
          <a:p>
            <a:pPr>
              <a:buSzPct val="75000"/>
              <a:defRPr sz="3600">
                <a:latin typeface="Helvetica Light"/>
                <a:ea typeface="Helvetica Light"/>
                <a:cs typeface="Helvetica Light"/>
                <a:sym typeface="Helvetica Light"/>
              </a:defRPr>
            </a:pPr>
            <a:r>
              <a:t>6 online chapters exploring Latin language and archaeology of Herculaneum</a:t>
            </a:r>
          </a:p>
          <a:p>
            <a:pPr>
              <a:buSzPct val="75000"/>
              <a:defRPr sz="3600">
                <a:latin typeface="Helvetica Light"/>
                <a:ea typeface="Helvetica Light"/>
                <a:cs typeface="Helvetica Light"/>
                <a:sym typeface="Helvetica Light"/>
              </a:defRPr>
            </a:pPr>
            <a:r>
              <a:t>interactive, online &amp; free</a:t>
            </a:r>
          </a:p>
          <a:p>
            <a:pPr>
              <a:buSzPct val="75000"/>
              <a:defRPr sz="3600">
                <a:latin typeface="Helvetica Light"/>
                <a:ea typeface="Helvetica Light"/>
                <a:cs typeface="Helvetica Light"/>
                <a:sym typeface="Helvetica Light"/>
              </a:defRPr>
            </a:pPr>
            <a:r>
              <a:t>training available</a:t>
            </a:r>
          </a:p>
        </p:txBody>
      </p:sp>
      <p:pic>
        <p:nvPicPr>
          <p:cNvPr id="181" name="Screen Shot 2019-06-09 at 14.40.05.png" descr="Screen Shot 2019-06-09 at 14.40.05.png"/>
          <p:cNvPicPr>
            <a:picLocks noChangeAspect="1"/>
          </p:cNvPicPr>
          <p:nvPr/>
        </p:nvPicPr>
        <p:blipFill>
          <a:blip r:embed="rId3">
            <a:extLst/>
          </a:blip>
          <a:stretch>
            <a:fillRect/>
          </a:stretch>
        </p:blipFill>
        <p:spPr>
          <a:xfrm>
            <a:off x="6032541" y="4628801"/>
            <a:ext cx="6885100" cy="4509198"/>
          </a:xfrm>
          <a:prstGeom prst="rect">
            <a:avLst/>
          </a:prstGeom>
          <a:ln w="12700">
            <a:miter lim="400000"/>
          </a:ln>
        </p:spPr>
      </p:pic>
      <p:sp>
        <p:nvSpPr>
          <p:cNvPr id="182" name="https://hands-up-education.org/primarylatin.html"/>
          <p:cNvSpPr txBox="1"/>
          <p:nvPr/>
        </p:nvSpPr>
        <p:spPr>
          <a:xfrm>
            <a:off x="3814164" y="3405825"/>
            <a:ext cx="7256070"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u="sng">
                <a:solidFill>
                  <a:srgbClr val="0000FF"/>
                </a:solidFill>
                <a:uFill>
                  <a:solidFill>
                    <a:srgbClr val="0000FF"/>
                  </a:solidFill>
                </a:uFill>
                <a:latin typeface="+mn-lt"/>
                <a:ea typeface="+mn-ea"/>
                <a:cs typeface="+mn-cs"/>
                <a:sym typeface="Helvetica Neue"/>
                <a:hlinkClick r:id="rId4" invalidUrl="" action="" tgtFrame="" tooltip="" history="1" highlightClick="0" endSnd="0"/>
              </a:defRPr>
            </a:lvl1pPr>
          </a:lstStyle>
          <a:p>
            <a:pPr>
              <a:defRPr>
                <a:solidFill>
                  <a:srgbClr val="000000"/>
                </a:solidFill>
                <a:uFillTx/>
              </a:defRPr>
            </a:pPr>
            <a:r>
              <a:rPr>
                <a:solidFill>
                  <a:srgbClr val="0000FF"/>
                </a:solidFill>
                <a:uFill>
                  <a:solidFill>
                    <a:srgbClr val="0000FF"/>
                  </a:solidFill>
                </a:uFill>
                <a:hlinkClick r:id="rId4" invalidUrl="" action="" tgtFrame="" tooltip="" history="1" highlightClick="0" endSnd="0"/>
              </a:rPr>
              <a:t>https://hands-up-education.org/primarylatin.html</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80">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80">
                                            <p:txEl>
                                              <p:pRg st="0" end="0"/>
                                            </p:txEl>
                                          </p:spTgt>
                                        </p:tgtEl>
                                        <p:attrNameLst>
                                          <p:attrName>style.visibility</p:attrName>
                                        </p:attrNameLst>
                                      </p:cBhvr>
                                      <p:to>
                                        <p:strVal val="visible"/>
                                      </p:to>
                                    </p:set>
                                  </p:childTnLst>
                                </p:cTn>
                              </p:par>
                            </p:childTnLst>
                          </p:cTn>
                        </p:par>
                        <p:par>
                          <p:cTn id="9" fill="hold">
                            <p:stCondLst>
                              <p:cond delay="0"/>
                            </p:stCondLst>
                            <p:childTnLst>
                              <p:par>
                                <p:cTn id="10" presetClass="entr" nodeType="afterEffect" presetSubtype="0" presetID="1" grpId="1" fill="hold">
                                  <p:stCondLst>
                                    <p:cond delay="0"/>
                                  </p:stCondLst>
                                  <p:iterate type="el" backwards="0">
                                    <p:tmAbs val="0"/>
                                  </p:iterate>
                                  <p:childTnLst>
                                    <p:set>
                                      <p:cBhvr>
                                        <p:cTn id="11" fill="hold"/>
                                        <p:tgtEl>
                                          <p:spTgt spid="180">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0" presetID="1" grpId="1" fill="hold">
                                  <p:stCondLst>
                                    <p:cond delay="0"/>
                                  </p:stCondLst>
                                  <p:iterate type="el" backwards="0">
                                    <p:tmAbs val="0"/>
                                  </p:iterate>
                                  <p:childTnLst>
                                    <p:set>
                                      <p:cBhvr>
                                        <p:cTn id="15" fill="hold"/>
                                        <p:tgtEl>
                                          <p:spTgt spid="180">
                                            <p:txEl>
                                              <p:pRg st="2" end="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80" grpId="1"/>
    </p:bldLst>
  </p:timing>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