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  <p:sldMasterId id="2147483723" r:id="rId3"/>
    <p:sldMasterId id="2147483735" r:id="rId4"/>
    <p:sldMasterId id="2147483747" r:id="rId5"/>
    <p:sldMasterId id="2147483764" r:id="rId6"/>
  </p:sldMasterIdLst>
  <p:notesMasterIdLst>
    <p:notesMasterId r:id="rId43"/>
  </p:notesMasterIdLst>
  <p:handoutMasterIdLst>
    <p:handoutMasterId r:id="rId44"/>
  </p:handoutMasterIdLst>
  <p:sldIdLst>
    <p:sldId id="257" r:id="rId7"/>
    <p:sldId id="394" r:id="rId8"/>
    <p:sldId id="395" r:id="rId9"/>
    <p:sldId id="389" r:id="rId10"/>
    <p:sldId id="384" r:id="rId11"/>
    <p:sldId id="366" r:id="rId12"/>
    <p:sldId id="387" r:id="rId13"/>
    <p:sldId id="272" r:id="rId14"/>
    <p:sldId id="338" r:id="rId15"/>
    <p:sldId id="339" r:id="rId16"/>
    <p:sldId id="340" r:id="rId17"/>
    <p:sldId id="358" r:id="rId18"/>
    <p:sldId id="393" r:id="rId19"/>
    <p:sldId id="290" r:id="rId20"/>
    <p:sldId id="332" r:id="rId21"/>
    <p:sldId id="341" r:id="rId22"/>
    <p:sldId id="342" r:id="rId23"/>
    <p:sldId id="343" r:id="rId24"/>
    <p:sldId id="326" r:id="rId25"/>
    <p:sldId id="371" r:id="rId26"/>
    <p:sldId id="380" r:id="rId27"/>
    <p:sldId id="381" r:id="rId28"/>
    <p:sldId id="379" r:id="rId29"/>
    <p:sldId id="378" r:id="rId30"/>
    <p:sldId id="377" r:id="rId31"/>
    <p:sldId id="375" r:id="rId32"/>
    <p:sldId id="382" r:id="rId33"/>
    <p:sldId id="361" r:id="rId34"/>
    <p:sldId id="362" r:id="rId35"/>
    <p:sldId id="363" r:id="rId36"/>
    <p:sldId id="268" r:id="rId37"/>
    <p:sldId id="385" r:id="rId38"/>
    <p:sldId id="391" r:id="rId39"/>
    <p:sldId id="390" r:id="rId40"/>
    <p:sldId id="392" r:id="rId41"/>
    <p:sldId id="388" r:id="rId42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 varScale="1">
        <p:scale>
          <a:sx n="101" d="100"/>
          <a:sy n="101" d="100"/>
        </p:scale>
        <p:origin x="7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66" y="1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495C3-DBE2-4C51-9164-152F8C7CB303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273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66" y="9428273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D5554-4A60-4FDC-9119-FAEDACC940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33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4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0308"/>
            <a:ext cx="294565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0308"/>
            <a:ext cx="294565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1BD23C3-6D3E-4542-BA86-AD559C4D5E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22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9F559E-7B9C-4A34-A832-1BCECCDFF2EC}" type="slidenum">
              <a:rPr lang="en-US"/>
              <a:pPr/>
              <a:t>1</a:t>
            </a:fld>
            <a:endParaRPr 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67020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56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987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0883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480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07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901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159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6688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5475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4014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899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893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727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44799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1995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04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944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112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57830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20457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2919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261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6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6164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86388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973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849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1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9958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9355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59759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32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0241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2982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183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77120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8721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958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615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549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26919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06136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81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205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1760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2317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33015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6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6700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925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0620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91419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13050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4290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2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bg1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chemeClr val="bg1"/>
                </a:solidFill>
                <a:latin typeface="Helvetica"/>
              </a:rPr>
            </a:br>
            <a:r>
              <a:rPr lang="en-US" sz="1400" b="1">
                <a:solidFill>
                  <a:schemeClr val="bg1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792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39241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3349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656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639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.ireland@warwick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links.jstor.org/sici?sici=0075-4358(1992)82%3c1:TSAUOM%3e2.0.CO;2-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services/library/students/referencing" TargetMode="Externa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studyblog.warwick.ac.uk/" TargetMode="External"/><Relationship Id="rId1" Type="http://schemas.openxmlformats.org/officeDocument/2006/relationships/slideLayout" Target="../slideLayouts/slideLayout4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h.ireland@warwick.ac.u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Classics First Year Students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Welcome to the Library!</a:t>
            </a:r>
            <a:endParaRPr lang="en-US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University of Warwick Library Introduction</a:t>
            </a:r>
          </a:p>
          <a:p>
            <a:r>
              <a:rPr lang="en-GB" dirty="0" smtClean="0"/>
              <a:t>October 2015</a:t>
            </a:r>
          </a:p>
          <a:p>
            <a:r>
              <a:rPr lang="en-GB" dirty="0" smtClean="0"/>
              <a:t>Helen Ireland, Academic Support Librarian</a:t>
            </a:r>
          </a:p>
          <a:p>
            <a:r>
              <a:rPr lang="en-GB" dirty="0" smtClean="0">
                <a:hlinkClick r:id="rId3"/>
              </a:rPr>
              <a:t>h.ireland@warwick.ac.uk</a:t>
            </a:r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86900" cy="614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577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86900" cy="619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511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10005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00958" y="142852"/>
            <a:ext cx="11430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0" dirty="0" smtClean="0">
                <a:solidFill>
                  <a:srgbClr val="2D2D8A">
                    <a:lumMod val="75000"/>
                  </a:srgbClr>
                </a:solidFill>
                <a:latin typeface="Helvetica"/>
              </a:rPr>
              <a:t>1</a:t>
            </a:r>
            <a:endParaRPr lang="en-GB" sz="15000" dirty="0">
              <a:solidFill>
                <a:srgbClr val="2D2D8A">
                  <a:lumMod val="75000"/>
                </a:srgbClr>
              </a:solidFill>
              <a:latin typeface="Helvetic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322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7772400" cy="1066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tx2"/>
                </a:solidFill>
              </a:rPr>
              <a:t>Finding </a:t>
            </a:r>
            <a:r>
              <a:rPr lang="en-GB" sz="3600" dirty="0">
                <a:solidFill>
                  <a:schemeClr val="tx2"/>
                </a:solidFill>
              </a:rPr>
              <a:t>articles and papers</a:t>
            </a:r>
            <a:br>
              <a:rPr lang="en-GB" sz="3600" dirty="0">
                <a:solidFill>
                  <a:schemeClr val="tx2"/>
                </a:solidFill>
              </a:rPr>
            </a:br>
            <a:endParaRPr lang="en-GB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90340"/>
            <a:ext cx="8645619" cy="5567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283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 Journal 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Howgego</a:t>
            </a:r>
            <a:r>
              <a:rPr lang="en-US" b="1" dirty="0" smtClean="0"/>
              <a:t>, C. (1992)</a:t>
            </a:r>
            <a:r>
              <a:rPr lang="en-US" dirty="0" smtClean="0"/>
              <a:t> ‘</a:t>
            </a:r>
            <a:r>
              <a:rPr lang="en-US" dirty="0" smtClean="0">
                <a:hlinkClick r:id="rId2"/>
              </a:rPr>
              <a:t>The supply and use of money in the Roman world 200 B.C. to A.D. 300</a:t>
            </a:r>
            <a:r>
              <a:rPr lang="en-US" dirty="0" smtClean="0"/>
              <a:t>’, </a:t>
            </a:r>
            <a:r>
              <a:rPr lang="en-US" i="1" dirty="0" smtClean="0"/>
              <a:t>Journal of Roman Studies</a:t>
            </a:r>
            <a:r>
              <a:rPr lang="en-US" dirty="0" smtClean="0"/>
              <a:t> 82: 1-31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Print Journals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Mobile </a:t>
            </a:r>
            <a:r>
              <a:rPr lang="en-GB" dirty="0"/>
              <a:t>shelving in Floor </a:t>
            </a:r>
            <a:r>
              <a:rPr lang="en-GB" dirty="0" smtClean="0"/>
              <a:t>3 </a:t>
            </a:r>
            <a:r>
              <a:rPr lang="en-GB" dirty="0"/>
              <a:t>Extension</a:t>
            </a:r>
          </a:p>
          <a:p>
            <a:r>
              <a:rPr lang="en-GB" dirty="0"/>
              <a:t>A-Z by title of journal or publisher</a:t>
            </a:r>
          </a:p>
          <a:p>
            <a:r>
              <a:rPr lang="en-GB" dirty="0" smtClean="0"/>
              <a:t>Some early volumes in Store </a:t>
            </a:r>
            <a:r>
              <a:rPr lang="en-GB" dirty="0"/>
              <a:t>– fetched on request</a:t>
            </a:r>
          </a:p>
          <a:p>
            <a:r>
              <a:rPr lang="en-GB" dirty="0"/>
              <a:t>Online request form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Placeholder 6" descr="lib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500694" y="4028237"/>
            <a:ext cx="2714644" cy="183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6425" cy="620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036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05950" cy="621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50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1650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53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67875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 Information in the Library – the Old and the New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407" y="2645903"/>
            <a:ext cx="3889585" cy="253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91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05900" cy="761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755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013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0"/>
            <a:ext cx="9153525" cy="692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35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95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678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0"/>
            <a:ext cx="9115425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9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-459432"/>
            <a:ext cx="9134475" cy="779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560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0"/>
            <a:ext cx="9096375" cy="859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132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944350" cy="8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910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505950" cy="612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06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Evaluating Internet Resources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ct val="40000"/>
              </a:spcAft>
            </a:pPr>
            <a:endParaRPr lang="en-GB" dirty="0" smtClean="0"/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dirty="0" smtClean="0"/>
              <a:t>Who has written it? Bias and authority. 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dirty="0" smtClean="0"/>
              <a:t>When was it written?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dirty="0" smtClean="0"/>
              <a:t>Are there contact details on the site? 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dirty="0" smtClean="0"/>
              <a:t>Is there any way of validating the information?</a:t>
            </a:r>
          </a:p>
          <a:p>
            <a:pPr marL="0" indent="0">
              <a:lnSpc>
                <a:spcPct val="90000"/>
              </a:lnSpc>
              <a:spcAft>
                <a:spcPct val="40000"/>
              </a:spcAft>
              <a:buNone/>
            </a:pPr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39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6" name="Picture 4" descr="MPj0400492000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092825"/>
          </a:xfrm>
          <a:noFill/>
          <a:ln/>
        </p:spPr>
      </p:pic>
      <p:sp>
        <p:nvSpPr>
          <p:cNvPr id="187397" name="Rectangle 5"/>
          <p:cNvSpPr>
            <a:spLocks noGrp="1" noChangeArrowheads="1"/>
          </p:cNvSpPr>
          <p:nvPr>
            <p:ph type="title"/>
          </p:nvPr>
        </p:nvSpPr>
        <p:spPr>
          <a:xfrm>
            <a:off x="611188" y="3429000"/>
            <a:ext cx="7989887" cy="2408238"/>
          </a:xfrm>
        </p:spPr>
        <p:txBody>
          <a:bodyPr/>
          <a:lstStyle/>
          <a:p>
            <a:r>
              <a:rPr lang="en-GB" sz="3600">
                <a:solidFill>
                  <a:schemeClr val="bg1"/>
                </a:solidFill>
              </a:rPr>
              <a:t>Most of an iceberg is below the water…so the Library has more than what you see on the shelves</a:t>
            </a:r>
            <a:endParaRPr lang="en-US" sz="3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2508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7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 smtClean="0"/>
          </a:p>
          <a:p>
            <a:r>
              <a:rPr lang="en-GB" sz="1800" dirty="0" smtClean="0"/>
              <a:t>Departmental guidelines</a:t>
            </a:r>
          </a:p>
          <a:p>
            <a:pPr>
              <a:buNone/>
            </a:pPr>
            <a:endParaRPr lang="en-GB" sz="1800" dirty="0" smtClean="0"/>
          </a:p>
          <a:p>
            <a:r>
              <a:rPr lang="en-GB" sz="1800" dirty="0" smtClean="0"/>
              <a:t>Library online tutorial on referencing</a:t>
            </a:r>
          </a:p>
          <a:p>
            <a:pPr marL="0" indent="0">
              <a:buNone/>
            </a:pPr>
            <a:r>
              <a:rPr lang="en-GB" sz="1400" dirty="0" smtClean="0"/>
              <a:t>       </a:t>
            </a:r>
            <a:r>
              <a:rPr lang="en-GB" sz="1400" dirty="0" smtClean="0">
                <a:hlinkClick r:id="rId2"/>
              </a:rPr>
              <a:t>http</a:t>
            </a:r>
            <a:r>
              <a:rPr lang="en-GB" sz="1400" dirty="0">
                <a:hlinkClick r:id="rId2"/>
              </a:rPr>
              <a:t>://</a:t>
            </a:r>
            <a:r>
              <a:rPr lang="en-GB" sz="1400" dirty="0" smtClean="0">
                <a:hlinkClick r:id="rId2"/>
              </a:rPr>
              <a:t>www2.warwick.ac.uk/services/library/students/referencing</a:t>
            </a:r>
            <a:endParaRPr lang="en-GB" sz="1400" dirty="0" smtClean="0"/>
          </a:p>
          <a:p>
            <a:pPr marL="0" indent="0">
              <a:buNone/>
            </a:pPr>
            <a:endParaRPr lang="en-GB" sz="1600" dirty="0"/>
          </a:p>
          <a:p>
            <a:r>
              <a:rPr lang="en-GB" sz="1800" dirty="0" err="1" smtClean="0"/>
              <a:t>GetWISE</a:t>
            </a:r>
            <a:r>
              <a:rPr lang="en-GB" sz="1800" dirty="0" smtClean="0"/>
              <a:t> module on Referencing and </a:t>
            </a:r>
            <a:r>
              <a:rPr lang="en-GB" sz="1800" dirty="0" smtClean="0"/>
              <a:t>Avoiding </a:t>
            </a:r>
            <a:r>
              <a:rPr lang="en-GB" sz="1800" dirty="0"/>
              <a:t>P</a:t>
            </a:r>
            <a:r>
              <a:rPr lang="en-GB" sz="1800" dirty="0" smtClean="0"/>
              <a:t>lagiarism</a:t>
            </a:r>
            <a:endParaRPr lang="en-GB" sz="1800" dirty="0"/>
          </a:p>
          <a:p>
            <a:endParaRPr lang="en-GB" sz="1600" dirty="0" smtClean="0"/>
          </a:p>
          <a:p>
            <a:r>
              <a:rPr lang="en-GB" sz="1800" dirty="0" smtClean="0"/>
              <a:t>Reference Manager software such as EndNote Online</a:t>
            </a:r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90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Further Help</a:t>
            </a:r>
            <a:endParaRPr lang="en-US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86439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32840" cy="677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6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Help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4637" y="2113756"/>
            <a:ext cx="2143125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9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-414338"/>
            <a:ext cx="9134475" cy="768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62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GetWISE</a:t>
            </a:r>
            <a:r>
              <a:rPr lang="en-GB" dirty="0" smtClean="0"/>
              <a:t> and Study blog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GetWISE</a:t>
            </a:r>
            <a:r>
              <a:rPr lang="en-GB" dirty="0" smtClean="0"/>
              <a:t> is a Moodle course, designed to cover finding information beyond the basics, including advice on developing your research skills, referencing and avoiding plagiarism</a:t>
            </a:r>
          </a:p>
          <a:p>
            <a:endParaRPr lang="en-GB" dirty="0" smtClean="0"/>
          </a:p>
          <a:p>
            <a:r>
              <a:rPr lang="en-GB" dirty="0" smtClean="0"/>
              <a:t>The Study Blog offers tips and advice to enhance your study experience at Warwick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://studyblog.warwick.ac.uk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4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Specific queries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Email </a:t>
            </a:r>
            <a:r>
              <a:rPr lang="en-GB" dirty="0" smtClean="0">
                <a:hlinkClick r:id="rId2"/>
              </a:rPr>
              <a:t>h.ireland@warwick.ac.uk</a:t>
            </a:r>
            <a:endParaRPr lang="en-GB" dirty="0" smtClean="0"/>
          </a:p>
          <a:p>
            <a:pPr lvl="0"/>
            <a:r>
              <a:rPr lang="en-GB" dirty="0">
                <a:solidFill>
                  <a:srgbClr val="000000"/>
                </a:solidFill>
              </a:rPr>
              <a:t>Phone: 024 76 524474</a:t>
            </a:r>
          </a:p>
          <a:p>
            <a:pPr lv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lvl="0"/>
            <a:r>
              <a:rPr lang="en-GB" b="1" dirty="0">
                <a:solidFill>
                  <a:srgbClr val="000000"/>
                </a:solidFill>
              </a:rPr>
              <a:t>Good Luck!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59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4635" y="-675456"/>
            <a:ext cx="9544050" cy="806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86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753850" cy="812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410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24950" cy="730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74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Books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Reading lists or supplementary reading</a:t>
            </a:r>
          </a:p>
          <a:p>
            <a:r>
              <a:rPr lang="en-GB" dirty="0" smtClean="0"/>
              <a:t>Use Encore, the Library catalogue, to find them</a:t>
            </a:r>
          </a:p>
          <a:p>
            <a:r>
              <a:rPr lang="en-GB" dirty="0" smtClean="0"/>
              <a:t>Increasingly, books are now available electronically (E-books) </a:t>
            </a:r>
          </a:p>
          <a:p>
            <a:r>
              <a:rPr lang="en-GB" dirty="0" smtClean="0"/>
              <a:t>Loeb Digital Library </a:t>
            </a:r>
          </a:p>
          <a:p>
            <a:r>
              <a:rPr lang="en-GB" dirty="0" smtClean="0"/>
              <a:t>Buy books which you are going to need to refer to regularly – be guided by your tutors.</a:t>
            </a:r>
          </a:p>
          <a:p>
            <a:r>
              <a:rPr lang="en-GB" dirty="0" smtClean="0"/>
              <a:t>Look for books in other libraries.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67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Books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 smtClean="0"/>
              <a:t>PA Latin and Greek Literature</a:t>
            </a:r>
          </a:p>
          <a:p>
            <a:r>
              <a:rPr lang="en-GB" sz="1800" dirty="0" smtClean="0"/>
              <a:t>DE-DG Greek and Roman History</a:t>
            </a:r>
          </a:p>
          <a:p>
            <a:r>
              <a:rPr lang="en-GB" sz="1800" dirty="0" smtClean="0"/>
              <a:t>N-NX History of Art</a:t>
            </a:r>
          </a:p>
          <a:p>
            <a:r>
              <a:rPr lang="en-GB" sz="1800" dirty="0" smtClean="0"/>
              <a:t>B-BJ Philosophy</a:t>
            </a:r>
          </a:p>
          <a:p>
            <a:r>
              <a:rPr lang="en-GB" sz="1800" dirty="0" smtClean="0"/>
              <a:t>C-CN Archaeology, Numismatics, Epigraphy</a:t>
            </a:r>
            <a:endParaRPr lang="en-GB" sz="1800" dirty="0"/>
          </a:p>
          <a:p>
            <a:endParaRPr lang="en-GB" sz="1800" dirty="0" smtClean="0"/>
          </a:p>
          <a:p>
            <a:r>
              <a:rPr lang="en-GB" sz="1800" dirty="0" smtClean="0"/>
              <a:t>Floor 3 and Floor 3 Extension</a:t>
            </a:r>
            <a:endParaRPr lang="en-GB" sz="1800" dirty="0"/>
          </a:p>
          <a:p>
            <a:r>
              <a:rPr lang="en-GB" sz="1800" dirty="0"/>
              <a:t>Reference books (Mobile shelving)</a:t>
            </a:r>
          </a:p>
          <a:p>
            <a:r>
              <a:rPr lang="en-GB" sz="1800" dirty="0"/>
              <a:t>Oversize books (Mobile shelving</a:t>
            </a:r>
            <a:r>
              <a:rPr lang="en-GB" sz="1800" dirty="0" smtClean="0"/>
              <a:t>)</a:t>
            </a:r>
          </a:p>
          <a:p>
            <a:r>
              <a:rPr lang="en-GB" sz="1800" dirty="0" smtClean="0"/>
              <a:t>Short Loan Collection and Learning Grid</a:t>
            </a:r>
            <a:endParaRPr lang="en-GB" sz="1800" dirty="0"/>
          </a:p>
          <a:p>
            <a:r>
              <a:rPr lang="en-GB" sz="1800" dirty="0"/>
              <a:t>Electronic books (E-books)</a:t>
            </a:r>
            <a:endParaRPr lang="en-US" sz="1800" dirty="0"/>
          </a:p>
        </p:txBody>
      </p:sp>
      <p:pic>
        <p:nvPicPr>
          <p:cNvPr id="4" name="Picture Placeholder 6" descr="lib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500694" y="4028237"/>
            <a:ext cx="2714644" cy="183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39275" cy="617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846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ibrary Template 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Library Template 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Library Template 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Library_Template</Template>
  <TotalTime>2612</TotalTime>
  <Words>350</Words>
  <Application>Microsoft Office PowerPoint</Application>
  <PresentationFormat>On-screen Show (4:3)</PresentationFormat>
  <Paragraphs>67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ＭＳ Ｐゴシック</vt:lpstr>
      <vt:lpstr>Arial</vt:lpstr>
      <vt:lpstr>Helvetica</vt:lpstr>
      <vt:lpstr>Library_Template</vt:lpstr>
      <vt:lpstr>1_Library_Template</vt:lpstr>
      <vt:lpstr>Library Template 1</vt:lpstr>
      <vt:lpstr>1_Library Template 1</vt:lpstr>
      <vt:lpstr>2_Library Template 1</vt:lpstr>
      <vt:lpstr>2_Library_Template</vt:lpstr>
      <vt:lpstr>Classics First Year Students  Welcome to the Library!</vt:lpstr>
      <vt:lpstr>Finding Information in the Library – the Old and the New</vt:lpstr>
      <vt:lpstr>Most of an iceberg is below the water…so the Library has more than what you see on the shelves</vt:lpstr>
      <vt:lpstr>PowerPoint Presentation</vt:lpstr>
      <vt:lpstr>PowerPoint Presentation</vt:lpstr>
      <vt:lpstr>PowerPoint Presentation</vt:lpstr>
      <vt:lpstr>Books</vt:lpstr>
      <vt:lpstr>Books</vt:lpstr>
      <vt:lpstr>PowerPoint Presentation</vt:lpstr>
      <vt:lpstr>PowerPoint Presentation</vt:lpstr>
      <vt:lpstr>PowerPoint Presentation</vt:lpstr>
      <vt:lpstr>PowerPoint Presentation</vt:lpstr>
      <vt:lpstr>Finding articles and papers </vt:lpstr>
      <vt:lpstr>Finding Journal Articles</vt:lpstr>
      <vt:lpstr>Print Journals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Evaluating Internet Resources</vt:lpstr>
      <vt:lpstr>Referencing</vt:lpstr>
      <vt:lpstr>Further Help</vt:lpstr>
      <vt:lpstr>PowerPoint Presentation</vt:lpstr>
      <vt:lpstr>Further Help</vt:lpstr>
      <vt:lpstr>PowerPoint Presentation</vt:lpstr>
      <vt:lpstr>GetWISE and Study blog</vt:lpstr>
      <vt:lpstr>Specific queries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Psychology Doctorate First Year students</dc:title>
  <dc:creator>Library</dc:creator>
  <cp:lastModifiedBy>Helen Ireland</cp:lastModifiedBy>
  <cp:revision>128</cp:revision>
  <cp:lastPrinted>2015-10-15T09:27:17Z</cp:lastPrinted>
  <dcterms:created xsi:type="dcterms:W3CDTF">2009-09-25T15:11:02Z</dcterms:created>
  <dcterms:modified xsi:type="dcterms:W3CDTF">2015-10-28T16:34:17Z</dcterms:modified>
</cp:coreProperties>
</file>