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67" r:id="rId3"/>
    <p:sldId id="269" r:id="rId4"/>
    <p:sldId id="257" r:id="rId5"/>
    <p:sldId id="327" r:id="rId6"/>
    <p:sldId id="326" r:id="rId7"/>
    <p:sldId id="260" r:id="rId8"/>
    <p:sldId id="258" r:id="rId9"/>
    <p:sldId id="259" r:id="rId10"/>
    <p:sldId id="261" r:id="rId11"/>
    <p:sldId id="325" r:id="rId12"/>
    <p:sldId id="262" r:id="rId13"/>
    <p:sldId id="263" r:id="rId14"/>
    <p:sldId id="264" r:id="rId15"/>
    <p:sldId id="265" r:id="rId16"/>
    <p:sldId id="328" r:id="rId17"/>
    <p:sldId id="329" r:id="rId18"/>
    <p:sldId id="330"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4"/>
    <p:restoredTop sz="94677"/>
  </p:normalViewPr>
  <p:slideViewPr>
    <p:cSldViewPr snapToGrid="0" snapToObjects="1">
      <p:cViewPr varScale="1">
        <p:scale>
          <a:sx n="85" d="100"/>
          <a:sy n="85" d="100"/>
        </p:scale>
        <p:origin x="184" y="3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97B8505-6EA4-5745-A4D9-9A86407CE840}" type="datetimeFigureOut">
              <a:rPr lang="en-US" smtClean="0"/>
              <a:t>9/13/18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F84820-3BBC-2D4E-AD35-7B3F9C609B9E}" type="slidenum">
              <a:rPr lang="en-US" smtClean="0"/>
              <a:t>‹#›</a:t>
            </a:fld>
            <a:endParaRPr lang="en-US"/>
          </a:p>
        </p:txBody>
      </p:sp>
    </p:spTree>
    <p:extLst>
      <p:ext uri="{BB962C8B-B14F-4D97-AF65-F5344CB8AC3E}">
        <p14:creationId xmlns:p14="http://schemas.microsoft.com/office/powerpoint/2010/main" val="5937032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97B8505-6EA4-5745-A4D9-9A86407CE840}" type="datetimeFigureOut">
              <a:rPr lang="en-US" smtClean="0"/>
              <a:t>9/13/18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F84820-3BBC-2D4E-AD35-7B3F9C609B9E}" type="slidenum">
              <a:rPr lang="en-US" smtClean="0"/>
              <a:t>‹#›</a:t>
            </a:fld>
            <a:endParaRPr lang="en-US"/>
          </a:p>
        </p:txBody>
      </p:sp>
    </p:spTree>
    <p:extLst>
      <p:ext uri="{BB962C8B-B14F-4D97-AF65-F5344CB8AC3E}">
        <p14:creationId xmlns:p14="http://schemas.microsoft.com/office/powerpoint/2010/main" val="26087344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97B8505-6EA4-5745-A4D9-9A86407CE840}" type="datetimeFigureOut">
              <a:rPr lang="en-US" smtClean="0"/>
              <a:t>9/13/18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F84820-3BBC-2D4E-AD35-7B3F9C609B9E}" type="slidenum">
              <a:rPr lang="en-US" smtClean="0"/>
              <a:t>‹#›</a:t>
            </a:fld>
            <a:endParaRPr lang="en-US"/>
          </a:p>
        </p:txBody>
      </p:sp>
    </p:spTree>
    <p:extLst>
      <p:ext uri="{BB962C8B-B14F-4D97-AF65-F5344CB8AC3E}">
        <p14:creationId xmlns:p14="http://schemas.microsoft.com/office/powerpoint/2010/main" val="4429660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97B8505-6EA4-5745-A4D9-9A86407CE840}" type="datetimeFigureOut">
              <a:rPr lang="en-US" smtClean="0"/>
              <a:t>9/13/18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F84820-3BBC-2D4E-AD35-7B3F9C609B9E}" type="slidenum">
              <a:rPr lang="en-US" smtClean="0"/>
              <a:t>‹#›</a:t>
            </a:fld>
            <a:endParaRPr lang="en-US"/>
          </a:p>
        </p:txBody>
      </p:sp>
    </p:spTree>
    <p:extLst>
      <p:ext uri="{BB962C8B-B14F-4D97-AF65-F5344CB8AC3E}">
        <p14:creationId xmlns:p14="http://schemas.microsoft.com/office/powerpoint/2010/main" val="36748335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97B8505-6EA4-5745-A4D9-9A86407CE840}" type="datetimeFigureOut">
              <a:rPr lang="en-US" smtClean="0"/>
              <a:t>9/13/18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F84820-3BBC-2D4E-AD35-7B3F9C609B9E}" type="slidenum">
              <a:rPr lang="en-US" smtClean="0"/>
              <a:t>‹#›</a:t>
            </a:fld>
            <a:endParaRPr lang="en-US"/>
          </a:p>
        </p:txBody>
      </p:sp>
    </p:spTree>
    <p:extLst>
      <p:ext uri="{BB962C8B-B14F-4D97-AF65-F5344CB8AC3E}">
        <p14:creationId xmlns:p14="http://schemas.microsoft.com/office/powerpoint/2010/main" val="9122619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97B8505-6EA4-5745-A4D9-9A86407CE840}" type="datetimeFigureOut">
              <a:rPr lang="en-US" smtClean="0"/>
              <a:t>9/13/18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F84820-3BBC-2D4E-AD35-7B3F9C609B9E}" type="slidenum">
              <a:rPr lang="en-US" smtClean="0"/>
              <a:t>‹#›</a:t>
            </a:fld>
            <a:endParaRPr lang="en-US"/>
          </a:p>
        </p:txBody>
      </p:sp>
    </p:spTree>
    <p:extLst>
      <p:ext uri="{BB962C8B-B14F-4D97-AF65-F5344CB8AC3E}">
        <p14:creationId xmlns:p14="http://schemas.microsoft.com/office/powerpoint/2010/main" val="29985021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97B8505-6EA4-5745-A4D9-9A86407CE840}" type="datetimeFigureOut">
              <a:rPr lang="en-US" smtClean="0"/>
              <a:t>9/13/18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EF84820-3BBC-2D4E-AD35-7B3F9C609B9E}" type="slidenum">
              <a:rPr lang="en-US" smtClean="0"/>
              <a:t>‹#›</a:t>
            </a:fld>
            <a:endParaRPr lang="en-US"/>
          </a:p>
        </p:txBody>
      </p:sp>
    </p:spTree>
    <p:extLst>
      <p:ext uri="{BB962C8B-B14F-4D97-AF65-F5344CB8AC3E}">
        <p14:creationId xmlns:p14="http://schemas.microsoft.com/office/powerpoint/2010/main" val="16965287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97B8505-6EA4-5745-A4D9-9A86407CE840}" type="datetimeFigureOut">
              <a:rPr lang="en-US" smtClean="0"/>
              <a:t>9/13/18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EF84820-3BBC-2D4E-AD35-7B3F9C609B9E}" type="slidenum">
              <a:rPr lang="en-US" smtClean="0"/>
              <a:t>‹#›</a:t>
            </a:fld>
            <a:endParaRPr lang="en-US"/>
          </a:p>
        </p:txBody>
      </p:sp>
    </p:spTree>
    <p:extLst>
      <p:ext uri="{BB962C8B-B14F-4D97-AF65-F5344CB8AC3E}">
        <p14:creationId xmlns:p14="http://schemas.microsoft.com/office/powerpoint/2010/main" val="28192239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97B8505-6EA4-5745-A4D9-9A86407CE840}" type="datetimeFigureOut">
              <a:rPr lang="en-US" smtClean="0"/>
              <a:t>9/13/18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EF84820-3BBC-2D4E-AD35-7B3F9C609B9E}" type="slidenum">
              <a:rPr lang="en-US" smtClean="0"/>
              <a:t>‹#›</a:t>
            </a:fld>
            <a:endParaRPr lang="en-US"/>
          </a:p>
        </p:txBody>
      </p:sp>
    </p:spTree>
    <p:extLst>
      <p:ext uri="{BB962C8B-B14F-4D97-AF65-F5344CB8AC3E}">
        <p14:creationId xmlns:p14="http://schemas.microsoft.com/office/powerpoint/2010/main" val="35103557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97B8505-6EA4-5745-A4D9-9A86407CE840}" type="datetimeFigureOut">
              <a:rPr lang="en-US" smtClean="0"/>
              <a:t>9/13/18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F84820-3BBC-2D4E-AD35-7B3F9C609B9E}" type="slidenum">
              <a:rPr lang="en-US" smtClean="0"/>
              <a:t>‹#›</a:t>
            </a:fld>
            <a:endParaRPr lang="en-US"/>
          </a:p>
        </p:txBody>
      </p:sp>
    </p:spTree>
    <p:extLst>
      <p:ext uri="{BB962C8B-B14F-4D97-AF65-F5344CB8AC3E}">
        <p14:creationId xmlns:p14="http://schemas.microsoft.com/office/powerpoint/2010/main" val="9382718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97B8505-6EA4-5745-A4D9-9A86407CE840}" type="datetimeFigureOut">
              <a:rPr lang="en-US" smtClean="0"/>
              <a:t>9/13/18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F84820-3BBC-2D4E-AD35-7B3F9C609B9E}" type="slidenum">
              <a:rPr lang="en-US" smtClean="0"/>
              <a:t>‹#›</a:t>
            </a:fld>
            <a:endParaRPr lang="en-US"/>
          </a:p>
        </p:txBody>
      </p:sp>
    </p:spTree>
    <p:extLst>
      <p:ext uri="{BB962C8B-B14F-4D97-AF65-F5344CB8AC3E}">
        <p14:creationId xmlns:p14="http://schemas.microsoft.com/office/powerpoint/2010/main" val="33976623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97B8505-6EA4-5745-A4D9-9A86407CE840}" type="datetimeFigureOut">
              <a:rPr lang="en-US" smtClean="0"/>
              <a:t>9/13/18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EF84820-3BBC-2D4E-AD35-7B3F9C609B9E}" type="slidenum">
              <a:rPr lang="en-US" smtClean="0"/>
              <a:t>‹#›</a:t>
            </a:fld>
            <a:endParaRPr lang="en-US"/>
          </a:p>
        </p:txBody>
      </p:sp>
    </p:spTree>
    <p:extLst>
      <p:ext uri="{BB962C8B-B14F-4D97-AF65-F5344CB8AC3E}">
        <p14:creationId xmlns:p14="http://schemas.microsoft.com/office/powerpoint/2010/main" val="25514274"/>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6B2028-A372-CB44-AEE3-F1BA1B753357}"/>
              </a:ext>
            </a:extLst>
          </p:cNvPr>
          <p:cNvSpPr>
            <a:spLocks noGrp="1"/>
          </p:cNvSpPr>
          <p:nvPr>
            <p:ph type="ctrTitle"/>
          </p:nvPr>
        </p:nvSpPr>
        <p:spPr/>
        <p:txBody>
          <a:bodyPr>
            <a:normAutofit fontScale="90000"/>
          </a:bodyPr>
          <a:lstStyle/>
          <a:p>
            <a:r>
              <a:rPr lang="en-US" dirty="0"/>
              <a:t>From Confucius to Constantine: Ancient Global History </a:t>
            </a:r>
          </a:p>
        </p:txBody>
      </p:sp>
      <p:sp>
        <p:nvSpPr>
          <p:cNvPr id="3" name="Subtitle 2">
            <a:extLst>
              <a:ext uri="{FF2B5EF4-FFF2-40B4-BE49-F238E27FC236}">
                <a16:creationId xmlns:a16="http://schemas.microsoft.com/office/drawing/2014/main" id="{A5155039-ADFE-7046-B05F-FC1206CC2A86}"/>
              </a:ext>
            </a:extLst>
          </p:cNvPr>
          <p:cNvSpPr>
            <a:spLocks noGrp="1"/>
          </p:cNvSpPr>
          <p:nvPr>
            <p:ph type="subTitle" idx="1"/>
          </p:nvPr>
        </p:nvSpPr>
        <p:spPr/>
        <p:txBody>
          <a:bodyPr>
            <a:normAutofit lnSpcReduction="10000"/>
          </a:bodyPr>
          <a:lstStyle/>
          <a:p>
            <a:r>
              <a:rPr lang="en-US" dirty="0"/>
              <a:t>Week 1: </a:t>
            </a:r>
          </a:p>
          <a:p>
            <a:r>
              <a:rPr lang="en-US" dirty="0"/>
              <a:t>Welcome! </a:t>
            </a:r>
          </a:p>
          <a:p>
            <a:r>
              <a:rPr lang="en-US" dirty="0"/>
              <a:t>What is Global History?</a:t>
            </a:r>
          </a:p>
          <a:p>
            <a:r>
              <a:rPr lang="en-US" dirty="0"/>
              <a:t>What is ancient Global History?</a:t>
            </a:r>
          </a:p>
          <a:p>
            <a:endParaRPr lang="en-US" dirty="0"/>
          </a:p>
        </p:txBody>
      </p:sp>
    </p:spTree>
    <p:extLst>
      <p:ext uri="{BB962C8B-B14F-4D97-AF65-F5344CB8AC3E}">
        <p14:creationId xmlns:p14="http://schemas.microsoft.com/office/powerpoint/2010/main" val="21409698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07D4E6-3696-F747-A077-C088BB860A51}"/>
              </a:ext>
            </a:extLst>
          </p:cNvPr>
          <p:cNvSpPr>
            <a:spLocks noGrp="1"/>
          </p:cNvSpPr>
          <p:nvPr>
            <p:ph type="title"/>
          </p:nvPr>
        </p:nvSpPr>
        <p:spPr/>
        <p:txBody>
          <a:bodyPr/>
          <a:lstStyle/>
          <a:p>
            <a:pPr algn="ctr"/>
            <a:r>
              <a:rPr lang="en-US" dirty="0"/>
              <a:t>Connective Global History</a:t>
            </a:r>
          </a:p>
        </p:txBody>
      </p:sp>
      <p:sp>
        <p:nvSpPr>
          <p:cNvPr id="3" name="Content Placeholder 2">
            <a:extLst>
              <a:ext uri="{FF2B5EF4-FFF2-40B4-BE49-F238E27FC236}">
                <a16:creationId xmlns:a16="http://schemas.microsoft.com/office/drawing/2014/main" id="{D25AC290-E2A9-C440-8222-46CCCF0795D5}"/>
              </a:ext>
            </a:extLst>
          </p:cNvPr>
          <p:cNvSpPr>
            <a:spLocks noGrp="1"/>
          </p:cNvSpPr>
          <p:nvPr>
            <p:ph idx="1"/>
          </p:nvPr>
        </p:nvSpPr>
        <p:spPr/>
        <p:txBody>
          <a:bodyPr>
            <a:normAutofit lnSpcReduction="10000"/>
          </a:bodyPr>
          <a:lstStyle/>
          <a:p>
            <a:pPr marL="0" indent="0">
              <a:buNone/>
            </a:pPr>
            <a:r>
              <a:rPr lang="en-US" dirty="0"/>
              <a:t>Studying the Silk Road(s):</a:t>
            </a:r>
          </a:p>
          <a:p>
            <a:r>
              <a:rPr lang="en-US" dirty="0"/>
              <a:t>Named by Ferdinand von </a:t>
            </a:r>
            <a:r>
              <a:rPr lang="en-US" dirty="0" err="1"/>
              <a:t>Richthofen</a:t>
            </a:r>
            <a:r>
              <a:rPr lang="en-US" dirty="0"/>
              <a:t> (uncle of WW1 flying ace ‘the Red Barron’) in late 19</a:t>
            </a:r>
            <a:r>
              <a:rPr lang="en-US" baseline="30000" dirty="0"/>
              <a:t>th</a:t>
            </a:r>
            <a:r>
              <a:rPr lang="en-US" dirty="0"/>
              <a:t> century</a:t>
            </a:r>
          </a:p>
          <a:p>
            <a:r>
              <a:rPr lang="en-US" dirty="0"/>
              <a:t>Described as ”the world’s central nervous system”</a:t>
            </a:r>
          </a:p>
          <a:p>
            <a:r>
              <a:rPr lang="en-US" dirty="0"/>
              <a:t>Active set of trade routes through until discovery in 1490s when Vasco da Gama navigated the southern tip of Africa, sailing onto India  (same time as Columbus discovered America).</a:t>
            </a:r>
          </a:p>
          <a:p>
            <a:r>
              <a:rPr lang="en-US" dirty="0"/>
              <a:t>Not traversed by single merchants, but goods conveyed in relays of max 500 miles and traded. </a:t>
            </a:r>
          </a:p>
          <a:p>
            <a:r>
              <a:rPr lang="en-US" dirty="0"/>
              <a:t>Not just one road, but many routes – over land AND sea. </a:t>
            </a:r>
          </a:p>
        </p:txBody>
      </p:sp>
    </p:spTree>
    <p:extLst>
      <p:ext uri="{BB962C8B-B14F-4D97-AF65-F5344CB8AC3E}">
        <p14:creationId xmlns:p14="http://schemas.microsoft.com/office/powerpoint/2010/main" val="10189078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68909" y="-1493161"/>
            <a:ext cx="17173014" cy="9003232"/>
          </a:xfrm>
        </p:spPr>
      </p:pic>
    </p:spTree>
    <p:extLst>
      <p:ext uri="{BB962C8B-B14F-4D97-AF65-F5344CB8AC3E}">
        <p14:creationId xmlns:p14="http://schemas.microsoft.com/office/powerpoint/2010/main" val="30717649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05459D-CF52-7544-8418-F5D2D791A6CC}"/>
              </a:ext>
            </a:extLst>
          </p:cNvPr>
          <p:cNvSpPr>
            <a:spLocks noGrp="1"/>
          </p:cNvSpPr>
          <p:nvPr>
            <p:ph type="title"/>
          </p:nvPr>
        </p:nvSpPr>
        <p:spPr/>
        <p:txBody>
          <a:bodyPr/>
          <a:lstStyle/>
          <a:p>
            <a:pPr algn="ctr"/>
            <a:r>
              <a:rPr lang="en-US" dirty="0"/>
              <a:t>Global v. World History</a:t>
            </a:r>
          </a:p>
        </p:txBody>
      </p:sp>
      <p:sp>
        <p:nvSpPr>
          <p:cNvPr id="3" name="Content Placeholder 2">
            <a:extLst>
              <a:ext uri="{FF2B5EF4-FFF2-40B4-BE49-F238E27FC236}">
                <a16:creationId xmlns:a16="http://schemas.microsoft.com/office/drawing/2014/main" id="{A29269A3-FBBB-654F-8E00-3FE160BB05A0}"/>
              </a:ext>
            </a:extLst>
          </p:cNvPr>
          <p:cNvSpPr>
            <a:spLocks noGrp="1"/>
          </p:cNvSpPr>
          <p:nvPr>
            <p:ph idx="1"/>
          </p:nvPr>
        </p:nvSpPr>
        <p:spPr>
          <a:xfrm>
            <a:off x="838200" y="1825624"/>
            <a:ext cx="10515600" cy="5032375"/>
          </a:xfrm>
        </p:spPr>
        <p:txBody>
          <a:bodyPr>
            <a:normAutofit lnSpcReduction="10000"/>
          </a:bodyPr>
          <a:lstStyle/>
          <a:p>
            <a:r>
              <a:rPr lang="en-US" dirty="0"/>
              <a:t>Journal of Global History – 2006; Journal of World History 1990 </a:t>
            </a:r>
            <a:r>
              <a:rPr lang="en-US" dirty="0" err="1"/>
              <a:t>cf</a:t>
            </a:r>
            <a:r>
              <a:rPr lang="en-US" dirty="0"/>
              <a:t> Wiley Blackwell Companions to World History and to Global History.</a:t>
            </a:r>
          </a:p>
          <a:p>
            <a:r>
              <a:rPr lang="en-US" dirty="0"/>
              <a:t>World history defined as:</a:t>
            </a:r>
          </a:p>
          <a:p>
            <a:pPr lvl="1"/>
            <a:r>
              <a:rPr lang="en-US" dirty="0"/>
              <a:t> “comparing within and among societies, including comparing societies’ reactions to global processes”</a:t>
            </a:r>
          </a:p>
          <a:p>
            <a:pPr lvl="1"/>
            <a:r>
              <a:rPr lang="en-US" dirty="0"/>
              <a:t>“the story of connections within the human community”</a:t>
            </a:r>
          </a:p>
          <a:p>
            <a:pPr lvl="1"/>
            <a:r>
              <a:rPr lang="en-US" dirty="0"/>
              <a:t>“scholarship that explicitly compares experiences across the boundary lines of societies…. Deals with historical processes that have not respected borders, but rather have influenced affairs on everything from transregional to global scales: climate change, technology transfer, imperial expansion, cross-cultural trade, the spread of ideas, the expansion of religious faiths” </a:t>
            </a:r>
            <a:r>
              <a:rPr lang="en-US" dirty="0" err="1"/>
              <a:t>J.Bentley</a:t>
            </a:r>
            <a:r>
              <a:rPr lang="en-US" dirty="0"/>
              <a:t> </a:t>
            </a:r>
          </a:p>
          <a:p>
            <a:r>
              <a:rPr lang="en-US" dirty="0"/>
              <a:t>‘World History’ in USA: survey of what happened in the world.</a:t>
            </a:r>
          </a:p>
          <a:p>
            <a:r>
              <a:rPr lang="en-US" dirty="0"/>
              <a:t>‘World History’ in China: everything that happened outside China</a:t>
            </a:r>
          </a:p>
        </p:txBody>
      </p:sp>
    </p:spTree>
    <p:extLst>
      <p:ext uri="{BB962C8B-B14F-4D97-AF65-F5344CB8AC3E}">
        <p14:creationId xmlns:p14="http://schemas.microsoft.com/office/powerpoint/2010/main" val="17319879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071DC3-78DC-8440-AA3C-6C185E3B5776}"/>
              </a:ext>
            </a:extLst>
          </p:cNvPr>
          <p:cNvSpPr>
            <a:spLocks noGrp="1"/>
          </p:cNvSpPr>
          <p:nvPr>
            <p:ph type="title"/>
          </p:nvPr>
        </p:nvSpPr>
        <p:spPr/>
        <p:txBody>
          <a:bodyPr/>
          <a:lstStyle/>
          <a:p>
            <a:pPr algn="ctr"/>
            <a:r>
              <a:rPr lang="en-US" dirty="0"/>
              <a:t>The problems of doing Global History</a:t>
            </a:r>
          </a:p>
        </p:txBody>
      </p:sp>
      <p:sp>
        <p:nvSpPr>
          <p:cNvPr id="3" name="Content Placeholder 2">
            <a:extLst>
              <a:ext uri="{FF2B5EF4-FFF2-40B4-BE49-F238E27FC236}">
                <a16:creationId xmlns:a16="http://schemas.microsoft.com/office/drawing/2014/main" id="{702F6759-E1FD-2E4D-AB6F-A3C6A03FD679}"/>
              </a:ext>
            </a:extLst>
          </p:cNvPr>
          <p:cNvSpPr>
            <a:spLocks noGrp="1"/>
          </p:cNvSpPr>
          <p:nvPr>
            <p:ph idx="1"/>
          </p:nvPr>
        </p:nvSpPr>
        <p:spPr/>
        <p:txBody>
          <a:bodyPr>
            <a:normAutofit fontScale="92500" lnSpcReduction="20000"/>
          </a:bodyPr>
          <a:lstStyle/>
          <a:p>
            <a:r>
              <a:rPr lang="en-US" dirty="0"/>
              <a:t>One person cant know it all</a:t>
            </a:r>
          </a:p>
          <a:p>
            <a:r>
              <a:rPr lang="en-US" dirty="0"/>
              <a:t>One person cant even have the skills to study it all (</a:t>
            </a:r>
            <a:r>
              <a:rPr lang="en-US" dirty="0" err="1"/>
              <a:t>e.g</a:t>
            </a:r>
            <a:r>
              <a:rPr lang="en-US" dirty="0"/>
              <a:t> languages)</a:t>
            </a:r>
          </a:p>
          <a:p>
            <a:r>
              <a:rPr lang="en-US" dirty="0"/>
              <a:t>The need to work within teams and networks</a:t>
            </a:r>
          </a:p>
          <a:p>
            <a:r>
              <a:rPr lang="en-US" dirty="0"/>
              <a:t>Where does a global historian bring value to the study by specialists of individual cultures?</a:t>
            </a:r>
          </a:p>
          <a:p>
            <a:r>
              <a:rPr lang="en-US" dirty="0"/>
              <a:t>The inbuilt tendency towards the local (</a:t>
            </a:r>
            <a:r>
              <a:rPr lang="en-US" dirty="0" err="1"/>
              <a:t>cf</a:t>
            </a:r>
            <a:r>
              <a:rPr lang="en-US" dirty="0"/>
              <a:t> UNESCO French book 1949-2012) – and even when bigger, still bounded identities (1990s- EU called upon schools to teach about history of Europe in schools and the formation of the European identity)</a:t>
            </a:r>
          </a:p>
          <a:p>
            <a:r>
              <a:rPr lang="en-US" dirty="0"/>
              <a:t>The bounded nature of history as a discipline, university departments, bookshop shelves, research awards</a:t>
            </a:r>
          </a:p>
          <a:p>
            <a:r>
              <a:rPr lang="en-US" dirty="0"/>
              <a:t>“Globaloney”</a:t>
            </a:r>
          </a:p>
        </p:txBody>
      </p:sp>
    </p:spTree>
    <p:extLst>
      <p:ext uri="{BB962C8B-B14F-4D97-AF65-F5344CB8AC3E}">
        <p14:creationId xmlns:p14="http://schemas.microsoft.com/office/powerpoint/2010/main" val="27810853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0E1919-DE2C-E542-994F-A961D9012070}"/>
              </a:ext>
            </a:extLst>
          </p:cNvPr>
          <p:cNvSpPr>
            <a:spLocks noGrp="1"/>
          </p:cNvSpPr>
          <p:nvPr>
            <p:ph type="title"/>
          </p:nvPr>
        </p:nvSpPr>
        <p:spPr/>
        <p:txBody>
          <a:bodyPr/>
          <a:lstStyle/>
          <a:p>
            <a:pPr algn="ctr"/>
            <a:r>
              <a:rPr lang="en-US" dirty="0"/>
              <a:t>Can you have </a:t>
            </a:r>
            <a:r>
              <a:rPr lang="en-US" i="1" dirty="0"/>
              <a:t>ancient</a:t>
            </a:r>
            <a:r>
              <a:rPr lang="en-US" dirty="0"/>
              <a:t> global history?</a:t>
            </a:r>
          </a:p>
        </p:txBody>
      </p:sp>
      <p:sp>
        <p:nvSpPr>
          <p:cNvPr id="3" name="Content Placeholder 2">
            <a:extLst>
              <a:ext uri="{FF2B5EF4-FFF2-40B4-BE49-F238E27FC236}">
                <a16:creationId xmlns:a16="http://schemas.microsoft.com/office/drawing/2014/main" id="{08782D4C-D8BD-6046-96D6-2FD52A56A1E3}"/>
              </a:ext>
            </a:extLst>
          </p:cNvPr>
          <p:cNvSpPr>
            <a:spLocks noGrp="1"/>
          </p:cNvSpPr>
          <p:nvPr>
            <p:ph idx="1"/>
          </p:nvPr>
        </p:nvSpPr>
        <p:spPr/>
        <p:txBody>
          <a:bodyPr/>
          <a:lstStyle/>
          <a:p>
            <a:r>
              <a:rPr lang="en-US" dirty="0"/>
              <a:t>Depending on when you think you can have ‘global’ history…</a:t>
            </a:r>
          </a:p>
          <a:p>
            <a:r>
              <a:rPr lang="en-US" dirty="0"/>
              <a:t>4500 year ivory from an Asian elephant has been found in a workshop in Spain – trade, migration, inter-action between cultures a feature of humanity itself</a:t>
            </a:r>
          </a:p>
          <a:p>
            <a:r>
              <a:rPr lang="en-US" dirty="0"/>
              <a:t>A. </a:t>
            </a:r>
            <a:r>
              <a:rPr lang="en-US" dirty="0" err="1"/>
              <a:t>Tonybee</a:t>
            </a:r>
            <a:r>
              <a:rPr lang="en-US" dirty="0"/>
              <a:t> 1934-53: 10 volume study of rise and fall of </a:t>
            </a:r>
            <a:r>
              <a:rPr lang="en-US" dirty="0" err="1"/>
              <a:t>civilisations</a:t>
            </a:r>
            <a:endParaRPr lang="en-US" dirty="0"/>
          </a:p>
          <a:p>
            <a:r>
              <a:rPr lang="en-US" dirty="0"/>
              <a:t>P. Braudel 1949 ‘The Mediterranean and the Mediterranean World’</a:t>
            </a:r>
          </a:p>
          <a:p>
            <a:r>
              <a:rPr lang="en-US" dirty="0" err="1"/>
              <a:t>Horden</a:t>
            </a:r>
            <a:r>
              <a:rPr lang="en-US" dirty="0"/>
              <a:t> and Purcell 2000 </a:t>
            </a:r>
            <a:r>
              <a:rPr lang="en-US" i="1" dirty="0"/>
              <a:t>The Corrupting Sea </a:t>
            </a:r>
            <a:r>
              <a:rPr lang="en-US" dirty="0"/>
              <a:t>(Mediterranean focus again)</a:t>
            </a:r>
          </a:p>
          <a:p>
            <a:r>
              <a:rPr lang="en-US" dirty="0"/>
              <a:t>British Museum </a:t>
            </a:r>
            <a:r>
              <a:rPr lang="en-US" i="1" dirty="0"/>
              <a:t>History of the World in 100 objects </a:t>
            </a:r>
            <a:endParaRPr lang="en-US" dirty="0"/>
          </a:p>
          <a:p>
            <a:pPr marL="0" indent="0">
              <a:buNone/>
            </a:pPr>
            <a:endParaRPr lang="en-US" dirty="0"/>
          </a:p>
        </p:txBody>
      </p:sp>
    </p:spTree>
    <p:extLst>
      <p:ext uri="{BB962C8B-B14F-4D97-AF65-F5344CB8AC3E}">
        <p14:creationId xmlns:p14="http://schemas.microsoft.com/office/powerpoint/2010/main" val="18105250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015DAB-403C-9C49-A87A-7077F1498744}"/>
              </a:ext>
            </a:extLst>
          </p:cNvPr>
          <p:cNvSpPr>
            <a:spLocks noGrp="1"/>
          </p:cNvSpPr>
          <p:nvPr>
            <p:ph type="title"/>
          </p:nvPr>
        </p:nvSpPr>
        <p:spPr/>
        <p:txBody>
          <a:bodyPr/>
          <a:lstStyle/>
          <a:p>
            <a:pPr algn="ctr"/>
            <a:r>
              <a:rPr lang="en-US" dirty="0"/>
              <a:t>This course and ancient global history</a:t>
            </a:r>
          </a:p>
        </p:txBody>
      </p:sp>
      <p:sp>
        <p:nvSpPr>
          <p:cNvPr id="3" name="Content Placeholder 2">
            <a:extLst>
              <a:ext uri="{FF2B5EF4-FFF2-40B4-BE49-F238E27FC236}">
                <a16:creationId xmlns:a16="http://schemas.microsoft.com/office/drawing/2014/main" id="{AC8135A5-62EB-454C-AD76-68BA5C0FF922}"/>
              </a:ext>
            </a:extLst>
          </p:cNvPr>
          <p:cNvSpPr>
            <a:spLocks noGrp="1"/>
          </p:cNvSpPr>
          <p:nvPr>
            <p:ph idx="1"/>
          </p:nvPr>
        </p:nvSpPr>
        <p:spPr/>
        <p:txBody>
          <a:bodyPr>
            <a:normAutofit fontScale="77500" lnSpcReduction="20000"/>
          </a:bodyPr>
          <a:lstStyle/>
          <a:p>
            <a:pPr marL="0" indent="0">
              <a:buNone/>
            </a:pPr>
            <a:r>
              <a:rPr lang="en-US" dirty="0"/>
              <a:t>“The study of ancient </a:t>
            </a:r>
            <a:r>
              <a:rPr lang="en-US" dirty="0" err="1"/>
              <a:t>civilisations</a:t>
            </a:r>
            <a:r>
              <a:rPr lang="en-US" dirty="0"/>
              <a:t>…. Has much to gain and nothing to lose from broader perspectives” W. </a:t>
            </a:r>
            <a:r>
              <a:rPr lang="en-US" dirty="0" err="1"/>
              <a:t>Scheidel</a:t>
            </a:r>
            <a:r>
              <a:rPr lang="en-US" dirty="0"/>
              <a:t> </a:t>
            </a:r>
            <a:r>
              <a:rPr lang="en-US" i="1" dirty="0"/>
              <a:t>Rome and China: Comparative Perspectives on Ancient World Empires 2009 </a:t>
            </a:r>
            <a:r>
              <a:rPr lang="en-US" dirty="0"/>
              <a:t>p.10</a:t>
            </a:r>
          </a:p>
          <a:p>
            <a:pPr marL="0" indent="0">
              <a:buNone/>
            </a:pPr>
            <a:endParaRPr lang="en-US" dirty="0"/>
          </a:p>
          <a:p>
            <a:r>
              <a:rPr lang="en-US" dirty="0"/>
              <a:t>Where have we come from: Europe de-prioritizing an 18</a:t>
            </a:r>
            <a:r>
              <a:rPr lang="en-US" baseline="30000" dirty="0"/>
              <a:t>th</a:t>
            </a:r>
            <a:r>
              <a:rPr lang="en-US" dirty="0"/>
              <a:t> century love and admiration for China and (re)falling in love with ancient Greece in early 19</a:t>
            </a:r>
            <a:r>
              <a:rPr lang="en-US" baseline="30000" dirty="0"/>
              <a:t>th</a:t>
            </a:r>
            <a:r>
              <a:rPr lang="en-US" dirty="0"/>
              <a:t> century</a:t>
            </a:r>
          </a:p>
          <a:p>
            <a:pPr marL="0" indent="0">
              <a:buNone/>
            </a:pPr>
            <a:endParaRPr lang="en-US" dirty="0"/>
          </a:p>
          <a:p>
            <a:r>
              <a:rPr lang="en-US" dirty="0"/>
              <a:t>Where we are now: world in which we are increasingly global, but politics is increasingly insular (</a:t>
            </a:r>
            <a:r>
              <a:rPr lang="en-US" dirty="0" err="1"/>
              <a:t>cf</a:t>
            </a:r>
            <a:r>
              <a:rPr lang="en-US" dirty="0"/>
              <a:t> to Trump, Brexit) </a:t>
            </a:r>
          </a:p>
          <a:p>
            <a:pPr marL="0" indent="0">
              <a:buNone/>
            </a:pPr>
            <a:endParaRPr lang="en-US" dirty="0"/>
          </a:p>
          <a:p>
            <a:r>
              <a:rPr lang="en-US" dirty="0"/>
              <a:t>Where we are going to: world in which China’s stated modern foreign policy is ‘one belt, one road’ 1 trillion dollars infrastructure investment to bind Beijing to the world.</a:t>
            </a:r>
          </a:p>
          <a:p>
            <a:pPr marL="0" indent="0">
              <a:buNone/>
            </a:pPr>
            <a:endParaRPr lang="en-US" dirty="0"/>
          </a:p>
        </p:txBody>
      </p:sp>
    </p:spTree>
    <p:extLst>
      <p:ext uri="{BB962C8B-B14F-4D97-AF65-F5344CB8AC3E}">
        <p14:creationId xmlns:p14="http://schemas.microsoft.com/office/powerpoint/2010/main" val="30057778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42E1A6-3355-8F4D-B9FB-00AD14A328C7}"/>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D95F1F00-F759-274E-B506-7974EB0C0E58}"/>
              </a:ext>
            </a:extLst>
          </p:cNvPr>
          <p:cNvPicPr>
            <a:picLocks noGrp="1" noChangeAspect="1"/>
          </p:cNvPicPr>
          <p:nvPr>
            <p:ph idx="1"/>
          </p:nvPr>
        </p:nvPicPr>
        <p:blipFill>
          <a:blip r:embed="rId2"/>
          <a:stretch>
            <a:fillRect/>
          </a:stretch>
        </p:blipFill>
        <p:spPr>
          <a:xfrm>
            <a:off x="1659396" y="530017"/>
            <a:ext cx="8648568" cy="5811838"/>
          </a:xfrm>
        </p:spPr>
      </p:pic>
    </p:spTree>
    <p:extLst>
      <p:ext uri="{BB962C8B-B14F-4D97-AF65-F5344CB8AC3E}">
        <p14:creationId xmlns:p14="http://schemas.microsoft.com/office/powerpoint/2010/main" val="36796172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A2D466-7F0F-F34D-8D06-8CC17490ADEC}"/>
              </a:ext>
            </a:extLst>
          </p:cNvPr>
          <p:cNvSpPr>
            <a:spLocks noGrp="1"/>
          </p:cNvSpPr>
          <p:nvPr>
            <p:ph type="title"/>
          </p:nvPr>
        </p:nvSpPr>
        <p:spPr>
          <a:xfrm>
            <a:off x="838200" y="-219491"/>
            <a:ext cx="10515600" cy="1325563"/>
          </a:xfrm>
        </p:spPr>
        <p:txBody>
          <a:bodyPr/>
          <a:lstStyle/>
          <a:p>
            <a:pPr algn="ctr"/>
            <a:r>
              <a:rPr lang="en-US" dirty="0"/>
              <a:t>Reading:</a:t>
            </a:r>
          </a:p>
        </p:txBody>
      </p:sp>
      <p:sp>
        <p:nvSpPr>
          <p:cNvPr id="3" name="Content Placeholder 2">
            <a:extLst>
              <a:ext uri="{FF2B5EF4-FFF2-40B4-BE49-F238E27FC236}">
                <a16:creationId xmlns:a16="http://schemas.microsoft.com/office/drawing/2014/main" id="{A89AAB51-9645-EB46-A2F2-D4F3AD5E8239}"/>
              </a:ext>
            </a:extLst>
          </p:cNvPr>
          <p:cNvSpPr>
            <a:spLocks noGrp="1"/>
          </p:cNvSpPr>
          <p:nvPr>
            <p:ph idx="1"/>
          </p:nvPr>
        </p:nvSpPr>
        <p:spPr>
          <a:xfrm>
            <a:off x="167390" y="1106072"/>
            <a:ext cx="11857220" cy="6183443"/>
          </a:xfrm>
        </p:spPr>
        <p:txBody>
          <a:bodyPr>
            <a:normAutofit/>
          </a:bodyPr>
          <a:lstStyle/>
          <a:p>
            <a:r>
              <a:rPr lang="en-US" dirty="0"/>
              <a:t>B. </a:t>
            </a:r>
            <a:r>
              <a:rPr lang="en-US"/>
              <a:t>Gills and W. </a:t>
            </a:r>
            <a:r>
              <a:rPr lang="en-US" dirty="0"/>
              <a:t>Thompson (</a:t>
            </a:r>
            <a:r>
              <a:rPr lang="en-US" dirty="0" err="1"/>
              <a:t>eds</a:t>
            </a:r>
            <a:r>
              <a:rPr lang="en-US" dirty="0"/>
              <a:t>) </a:t>
            </a:r>
            <a:r>
              <a:rPr lang="en-US" i="1" dirty="0"/>
              <a:t>Globalization and Global History </a:t>
            </a:r>
            <a:r>
              <a:rPr lang="en-US" dirty="0"/>
              <a:t>2008</a:t>
            </a:r>
          </a:p>
          <a:p>
            <a:r>
              <a:rPr lang="en-US" dirty="0"/>
              <a:t>D. </a:t>
            </a:r>
            <a:r>
              <a:rPr lang="en-US" dirty="0" err="1"/>
              <a:t>Sachsenmairer</a:t>
            </a:r>
            <a:r>
              <a:rPr lang="en-US" dirty="0"/>
              <a:t> </a:t>
            </a:r>
            <a:r>
              <a:rPr lang="en-US" i="1" dirty="0"/>
              <a:t>Global Perspectives on Global History </a:t>
            </a:r>
            <a:r>
              <a:rPr lang="en-US" dirty="0"/>
              <a:t>2011</a:t>
            </a:r>
          </a:p>
          <a:p>
            <a:r>
              <a:rPr lang="en-US" dirty="0"/>
              <a:t>M Berg (</a:t>
            </a:r>
            <a:r>
              <a:rPr lang="en-US" dirty="0" err="1"/>
              <a:t>ed</a:t>
            </a:r>
            <a:r>
              <a:rPr lang="en-US" dirty="0"/>
              <a:t>) </a:t>
            </a:r>
            <a:r>
              <a:rPr lang="en-US" i="1" dirty="0"/>
              <a:t>Writing the history of the Global </a:t>
            </a:r>
            <a:r>
              <a:rPr lang="en-US" dirty="0"/>
              <a:t>2013</a:t>
            </a:r>
          </a:p>
          <a:p>
            <a:r>
              <a:rPr lang="en-US" dirty="0"/>
              <a:t>D. Woolf (</a:t>
            </a:r>
            <a:r>
              <a:rPr lang="en-US" dirty="0" err="1"/>
              <a:t>ed</a:t>
            </a:r>
            <a:r>
              <a:rPr lang="en-US" dirty="0"/>
              <a:t>) </a:t>
            </a:r>
            <a:r>
              <a:rPr lang="en-US" i="1" dirty="0"/>
              <a:t>A Global History of History </a:t>
            </a:r>
            <a:r>
              <a:rPr lang="en-US" dirty="0"/>
              <a:t>2011</a:t>
            </a:r>
          </a:p>
          <a:p>
            <a:r>
              <a:rPr lang="en-US" dirty="0"/>
              <a:t>B. </a:t>
            </a:r>
            <a:r>
              <a:rPr lang="en-US" dirty="0" err="1"/>
              <a:t>Mazlish</a:t>
            </a:r>
            <a:r>
              <a:rPr lang="en-US" dirty="0"/>
              <a:t> and R. </a:t>
            </a:r>
            <a:r>
              <a:rPr lang="en-US" dirty="0" err="1"/>
              <a:t>Buultjens</a:t>
            </a:r>
            <a:r>
              <a:rPr lang="en-US" dirty="0"/>
              <a:t> </a:t>
            </a:r>
            <a:r>
              <a:rPr lang="en-US" i="1" dirty="0" err="1"/>
              <a:t>Conceptualising</a:t>
            </a:r>
            <a:r>
              <a:rPr lang="en-US" i="1" dirty="0"/>
              <a:t> Global History </a:t>
            </a:r>
            <a:r>
              <a:rPr lang="en-US" dirty="0"/>
              <a:t>1993</a:t>
            </a:r>
          </a:p>
          <a:p>
            <a:r>
              <a:rPr lang="en-US" dirty="0"/>
              <a:t>L Hunt </a:t>
            </a:r>
            <a:r>
              <a:rPr lang="en-US" i="1" dirty="0"/>
              <a:t>Writing History in the Global Era 2014</a:t>
            </a:r>
          </a:p>
          <a:p>
            <a:r>
              <a:rPr lang="en-US" dirty="0"/>
              <a:t>P. </a:t>
            </a:r>
            <a:r>
              <a:rPr lang="en-US" dirty="0" err="1"/>
              <a:t>Duara</a:t>
            </a:r>
            <a:r>
              <a:rPr lang="en-US" dirty="0"/>
              <a:t> et al (</a:t>
            </a:r>
            <a:r>
              <a:rPr lang="en-US" dirty="0" err="1"/>
              <a:t>eds</a:t>
            </a:r>
            <a:r>
              <a:rPr lang="en-US" dirty="0"/>
              <a:t>) </a:t>
            </a:r>
            <a:r>
              <a:rPr lang="en-US" i="1" dirty="0"/>
              <a:t>A Companion to Global Historical Thought </a:t>
            </a:r>
            <a:r>
              <a:rPr lang="en-US" dirty="0"/>
              <a:t>2014</a:t>
            </a:r>
          </a:p>
          <a:p>
            <a:r>
              <a:rPr lang="en-US" dirty="0"/>
              <a:t>W. </a:t>
            </a:r>
            <a:r>
              <a:rPr lang="en-US" dirty="0" err="1"/>
              <a:t>Scheidel</a:t>
            </a:r>
            <a:r>
              <a:rPr lang="en-US" dirty="0"/>
              <a:t> (</a:t>
            </a:r>
            <a:r>
              <a:rPr lang="en-US" dirty="0" err="1"/>
              <a:t>ed</a:t>
            </a:r>
            <a:r>
              <a:rPr lang="en-US" dirty="0"/>
              <a:t>) </a:t>
            </a:r>
            <a:r>
              <a:rPr lang="en-US" i="1" dirty="0"/>
              <a:t>State Power in Ancient China and Rome </a:t>
            </a:r>
            <a:r>
              <a:rPr lang="en-US" dirty="0"/>
              <a:t>2015</a:t>
            </a:r>
          </a:p>
          <a:p>
            <a:r>
              <a:rPr lang="en-US" dirty="0"/>
              <a:t>M. Pitts and M. </a:t>
            </a:r>
            <a:r>
              <a:rPr lang="en-US" dirty="0" err="1"/>
              <a:t>Versluys</a:t>
            </a:r>
            <a:r>
              <a:rPr lang="en-US" dirty="0"/>
              <a:t> (</a:t>
            </a:r>
            <a:r>
              <a:rPr lang="en-US" dirty="0" err="1"/>
              <a:t>eds</a:t>
            </a:r>
            <a:r>
              <a:rPr lang="en-US" dirty="0"/>
              <a:t>) </a:t>
            </a:r>
            <a:r>
              <a:rPr lang="en-US" i="1" dirty="0" err="1"/>
              <a:t>Globalisation</a:t>
            </a:r>
            <a:r>
              <a:rPr lang="en-US" i="1" dirty="0"/>
              <a:t> and the Roman world </a:t>
            </a:r>
            <a:r>
              <a:rPr lang="en-US" dirty="0"/>
              <a:t>2015</a:t>
            </a:r>
          </a:p>
          <a:p>
            <a:r>
              <a:rPr lang="en-US" dirty="0"/>
              <a:t>N. Sitwell 1986 </a:t>
            </a:r>
            <a:r>
              <a:rPr lang="en-US" i="1" dirty="0"/>
              <a:t>Outside the Empire: The world the Romans knew </a:t>
            </a:r>
            <a:endParaRPr lang="en-US" dirty="0"/>
          </a:p>
          <a:p>
            <a:endParaRPr lang="en-US" dirty="0"/>
          </a:p>
        </p:txBody>
      </p:sp>
    </p:spTree>
    <p:extLst>
      <p:ext uri="{BB962C8B-B14F-4D97-AF65-F5344CB8AC3E}">
        <p14:creationId xmlns:p14="http://schemas.microsoft.com/office/powerpoint/2010/main" val="19273589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03A44B-4BE6-1848-9311-D697ED912F4D}"/>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1353804A-CF8E-4641-9C2D-7AB2A497DBCF}"/>
              </a:ext>
            </a:extLst>
          </p:cNvPr>
          <p:cNvSpPr>
            <a:spLocks noGrp="1"/>
          </p:cNvSpPr>
          <p:nvPr>
            <p:ph idx="1"/>
          </p:nvPr>
        </p:nvSpPr>
        <p:spPr>
          <a:xfrm>
            <a:off x="404734" y="809469"/>
            <a:ext cx="10949066" cy="5367494"/>
          </a:xfrm>
        </p:spPr>
        <p:txBody>
          <a:bodyPr>
            <a:normAutofit fontScale="92500" lnSpcReduction="10000"/>
          </a:bodyPr>
          <a:lstStyle/>
          <a:p>
            <a:r>
              <a:rPr lang="en-US" dirty="0"/>
              <a:t>J. Bentley (</a:t>
            </a:r>
            <a:r>
              <a:rPr lang="en-US" dirty="0" err="1"/>
              <a:t>ed</a:t>
            </a:r>
            <a:r>
              <a:rPr lang="en-US" dirty="0"/>
              <a:t>) </a:t>
            </a:r>
            <a:r>
              <a:rPr lang="en-US" i="1" dirty="0"/>
              <a:t>The Oxford Handbook of World History </a:t>
            </a:r>
            <a:r>
              <a:rPr lang="en-US" dirty="0"/>
              <a:t>2011</a:t>
            </a:r>
          </a:p>
          <a:p>
            <a:r>
              <a:rPr lang="en-US" dirty="0"/>
              <a:t>J. Tanner ‘Ancient Greece, Early China Sino-Hellenic Studies and Comparative Approaches to the Classical World: a Review Article’ in </a:t>
            </a:r>
            <a:r>
              <a:rPr lang="en-US" i="1" dirty="0"/>
              <a:t>JHS </a:t>
            </a:r>
            <a:r>
              <a:rPr lang="en-US" dirty="0"/>
              <a:t>2009 (129)89-109.</a:t>
            </a:r>
          </a:p>
          <a:p>
            <a:r>
              <a:rPr lang="en-US" dirty="0"/>
              <a:t>G E R Lloyd </a:t>
            </a:r>
            <a:r>
              <a:rPr lang="en-US" i="1" dirty="0"/>
              <a:t>The Ambition of Curiosity: Understanding the world in ancient Greece and China </a:t>
            </a:r>
            <a:r>
              <a:rPr lang="en-US" dirty="0"/>
              <a:t>2002</a:t>
            </a:r>
          </a:p>
          <a:p>
            <a:r>
              <a:rPr lang="en-US" dirty="0"/>
              <a:t>K. Curtis and J. Bentley (</a:t>
            </a:r>
            <a:r>
              <a:rPr lang="en-US" dirty="0" err="1"/>
              <a:t>eds</a:t>
            </a:r>
            <a:r>
              <a:rPr lang="en-US" dirty="0"/>
              <a:t>) </a:t>
            </a:r>
            <a:r>
              <a:rPr lang="en-US" i="1" dirty="0"/>
              <a:t>Architects of World History: researching the Global Past </a:t>
            </a:r>
            <a:r>
              <a:rPr lang="en-US" dirty="0"/>
              <a:t>2014</a:t>
            </a:r>
          </a:p>
          <a:p>
            <a:r>
              <a:rPr lang="en-US" dirty="0"/>
              <a:t>D. Northrop </a:t>
            </a:r>
            <a:r>
              <a:rPr lang="en-US" i="1" dirty="0"/>
              <a:t> A Companion to World History </a:t>
            </a:r>
            <a:r>
              <a:rPr lang="en-US" dirty="0"/>
              <a:t>2012</a:t>
            </a:r>
          </a:p>
          <a:p>
            <a:r>
              <a:rPr lang="en-US" dirty="0"/>
              <a:t>P. Stearns </a:t>
            </a:r>
            <a:r>
              <a:rPr lang="en-US" i="1" dirty="0" err="1"/>
              <a:t>Globalisation</a:t>
            </a:r>
            <a:r>
              <a:rPr lang="en-US" i="1" dirty="0"/>
              <a:t> in World History 2010</a:t>
            </a:r>
          </a:p>
          <a:p>
            <a:r>
              <a:rPr lang="en-US" dirty="0"/>
              <a:t>S. </a:t>
            </a:r>
            <a:r>
              <a:rPr lang="en-US" dirty="0" err="1"/>
              <a:t>Moyn</a:t>
            </a:r>
            <a:r>
              <a:rPr lang="en-US" dirty="0"/>
              <a:t> and A. Sartori (</a:t>
            </a:r>
            <a:r>
              <a:rPr lang="en-US" dirty="0" err="1"/>
              <a:t>eds</a:t>
            </a:r>
            <a:r>
              <a:rPr lang="en-US" dirty="0"/>
              <a:t>) </a:t>
            </a:r>
            <a:r>
              <a:rPr lang="en-US" i="1" dirty="0"/>
              <a:t>Global Intellectual History </a:t>
            </a:r>
            <a:r>
              <a:rPr lang="en-US" dirty="0"/>
              <a:t>2013</a:t>
            </a:r>
          </a:p>
          <a:p>
            <a:r>
              <a:rPr lang="en-US" dirty="0"/>
              <a:t>P. </a:t>
            </a:r>
            <a:r>
              <a:rPr lang="en-US" dirty="0" err="1"/>
              <a:t>Frankopan</a:t>
            </a:r>
            <a:r>
              <a:rPr lang="en-US" dirty="0"/>
              <a:t> </a:t>
            </a:r>
            <a:r>
              <a:rPr lang="en-US" i="1" dirty="0"/>
              <a:t>The Silk Roads </a:t>
            </a:r>
            <a:r>
              <a:rPr lang="en-US" dirty="0"/>
              <a:t>2015</a:t>
            </a:r>
          </a:p>
          <a:p>
            <a:r>
              <a:rPr lang="en-US" dirty="0"/>
              <a:t>M. Scott </a:t>
            </a:r>
            <a:r>
              <a:rPr lang="en-US" i="1" dirty="0"/>
              <a:t>Ancient Worlds </a:t>
            </a:r>
            <a:r>
              <a:rPr lang="en-US" dirty="0"/>
              <a:t>2016</a:t>
            </a:r>
          </a:p>
          <a:p>
            <a:r>
              <a:rPr lang="en-US" dirty="0"/>
              <a:t>I. Morris </a:t>
            </a:r>
            <a:r>
              <a:rPr lang="en-US" i="1" dirty="0"/>
              <a:t>Why the West Rules – for now </a:t>
            </a:r>
            <a:r>
              <a:rPr lang="en-US" dirty="0"/>
              <a:t>2010</a:t>
            </a:r>
          </a:p>
        </p:txBody>
      </p:sp>
    </p:spTree>
    <p:extLst>
      <p:ext uri="{BB962C8B-B14F-4D97-AF65-F5344CB8AC3E}">
        <p14:creationId xmlns:p14="http://schemas.microsoft.com/office/powerpoint/2010/main" val="17644833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903041-C36C-954F-B149-B98A5CEFA4A7}"/>
              </a:ext>
            </a:extLst>
          </p:cNvPr>
          <p:cNvSpPr>
            <a:spLocks noGrp="1"/>
          </p:cNvSpPr>
          <p:nvPr>
            <p:ph type="title"/>
          </p:nvPr>
        </p:nvSpPr>
        <p:spPr/>
        <p:txBody>
          <a:bodyPr/>
          <a:lstStyle/>
          <a:p>
            <a:pPr algn="ctr"/>
            <a:r>
              <a:rPr lang="en-US" dirty="0"/>
              <a:t>Rome in Every Direction – why we need global history</a:t>
            </a:r>
          </a:p>
        </p:txBody>
      </p:sp>
      <p:sp>
        <p:nvSpPr>
          <p:cNvPr id="3" name="Content Placeholder 2">
            <a:extLst>
              <a:ext uri="{FF2B5EF4-FFF2-40B4-BE49-F238E27FC236}">
                <a16:creationId xmlns:a16="http://schemas.microsoft.com/office/drawing/2014/main" id="{BAC13944-99C7-8A44-9E7B-57444C1FE750}"/>
              </a:ext>
            </a:extLst>
          </p:cNvPr>
          <p:cNvSpPr>
            <a:spLocks noGrp="1"/>
          </p:cNvSpPr>
          <p:nvPr>
            <p:ph idx="1"/>
          </p:nvPr>
        </p:nvSpPr>
        <p:spPr/>
        <p:txBody>
          <a:bodyPr/>
          <a:lstStyle/>
          <a:p>
            <a:r>
              <a:rPr lang="en-US" dirty="0"/>
              <a:t>‘X or Y in the ancient world’ (e.g. </a:t>
            </a:r>
            <a:r>
              <a:rPr lang="en-US" i="1" dirty="0"/>
              <a:t>Delphi: </a:t>
            </a:r>
            <a:r>
              <a:rPr lang="en-US" i="1" dirty="0" err="1"/>
              <a:t>centre</a:t>
            </a:r>
            <a:r>
              <a:rPr lang="en-US" i="1" dirty="0"/>
              <a:t> of the Ancient World </a:t>
            </a:r>
            <a:r>
              <a:rPr lang="en-US" dirty="0"/>
              <a:t>2014)</a:t>
            </a:r>
          </a:p>
          <a:p>
            <a:endParaRPr lang="en-US" dirty="0"/>
          </a:p>
        </p:txBody>
      </p:sp>
      <p:pic>
        <p:nvPicPr>
          <p:cNvPr id="4" name="Picture 3" descr="7ebf47b8d20d91fda21cee1269923933.gif">
            <a:extLst>
              <a:ext uri="{FF2B5EF4-FFF2-40B4-BE49-F238E27FC236}">
                <a16:creationId xmlns:a16="http://schemas.microsoft.com/office/drawing/2014/main" id="{A523D0A4-C6B9-A840-974E-5EC915E102AC}"/>
              </a:ext>
            </a:extLst>
          </p:cNvPr>
          <p:cNvPicPr>
            <a:picLocks noChangeAspect="1"/>
          </p:cNvPicPr>
          <p:nvPr/>
        </p:nvPicPr>
        <p:blipFill>
          <a:blip r:embed="rId2"/>
          <a:stretch>
            <a:fillRect/>
          </a:stretch>
        </p:blipFill>
        <p:spPr>
          <a:xfrm>
            <a:off x="3732549" y="2421732"/>
            <a:ext cx="4336255" cy="4306002"/>
          </a:xfrm>
          <a:prstGeom prst="rect">
            <a:avLst/>
          </a:prstGeom>
        </p:spPr>
      </p:pic>
    </p:spTree>
    <p:extLst>
      <p:ext uri="{BB962C8B-B14F-4D97-AF65-F5344CB8AC3E}">
        <p14:creationId xmlns:p14="http://schemas.microsoft.com/office/powerpoint/2010/main" val="41699192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19265" y="487251"/>
            <a:ext cx="9953469" cy="6138402"/>
          </a:xfrm>
        </p:spPr>
      </p:pic>
    </p:spTree>
    <p:extLst>
      <p:ext uri="{BB962C8B-B14F-4D97-AF65-F5344CB8AC3E}">
        <p14:creationId xmlns:p14="http://schemas.microsoft.com/office/powerpoint/2010/main" val="21271159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D9377D-F24B-5448-9897-DAEC98E17802}"/>
              </a:ext>
            </a:extLst>
          </p:cNvPr>
          <p:cNvSpPr>
            <a:spLocks noGrp="1"/>
          </p:cNvSpPr>
          <p:nvPr>
            <p:ph type="title"/>
          </p:nvPr>
        </p:nvSpPr>
        <p:spPr/>
        <p:txBody>
          <a:bodyPr/>
          <a:lstStyle/>
          <a:p>
            <a:pPr algn="ctr"/>
            <a:r>
              <a:rPr lang="en-US" dirty="0"/>
              <a:t>What is Global History?</a:t>
            </a:r>
            <a:br>
              <a:rPr lang="en-US" dirty="0"/>
            </a:br>
            <a:r>
              <a:rPr lang="en-US" i="1" dirty="0"/>
              <a:t>The history of Global history (and its opposite)</a:t>
            </a:r>
            <a:endParaRPr lang="en-US" dirty="0"/>
          </a:p>
        </p:txBody>
      </p:sp>
      <p:sp>
        <p:nvSpPr>
          <p:cNvPr id="3" name="Content Placeholder 2">
            <a:extLst>
              <a:ext uri="{FF2B5EF4-FFF2-40B4-BE49-F238E27FC236}">
                <a16:creationId xmlns:a16="http://schemas.microsoft.com/office/drawing/2014/main" id="{F38F5BF5-63E5-E046-929B-CD6D349AE9F0}"/>
              </a:ext>
            </a:extLst>
          </p:cNvPr>
          <p:cNvSpPr>
            <a:spLocks noGrp="1"/>
          </p:cNvSpPr>
          <p:nvPr>
            <p:ph idx="1"/>
          </p:nvPr>
        </p:nvSpPr>
        <p:spPr>
          <a:xfrm>
            <a:off x="838200" y="1825624"/>
            <a:ext cx="10515600" cy="4904959"/>
          </a:xfrm>
        </p:spPr>
        <p:txBody>
          <a:bodyPr>
            <a:normAutofit fontScale="70000" lnSpcReduction="20000"/>
          </a:bodyPr>
          <a:lstStyle/>
          <a:p>
            <a:pPr marL="0" indent="0">
              <a:buNone/>
            </a:pPr>
            <a:r>
              <a:rPr lang="en-US" dirty="0"/>
              <a:t>“this book [has been written] primarily to show that History as one whole is amenable to a more broad and comprehensive handling than is the history of special nations and periods”</a:t>
            </a:r>
          </a:p>
          <a:p>
            <a:pPr marL="0" indent="0">
              <a:buNone/>
            </a:pPr>
            <a:r>
              <a:rPr lang="en-US" dirty="0"/>
              <a:t>H G Wells, </a:t>
            </a:r>
            <a:r>
              <a:rPr lang="en-US" i="1" dirty="0"/>
              <a:t>The Outline of History </a:t>
            </a:r>
            <a:r>
              <a:rPr lang="en-US" dirty="0"/>
              <a:t>1920  [emerging out of WW1 – </a:t>
            </a:r>
            <a:r>
              <a:rPr lang="en-US" dirty="0" err="1"/>
              <a:t>cf</a:t>
            </a:r>
            <a:r>
              <a:rPr lang="en-US" dirty="0"/>
              <a:t> to concept of Axial Age generated after WWII by Karl Jaspers]</a:t>
            </a:r>
          </a:p>
          <a:p>
            <a:pPr marL="0" indent="0">
              <a:buNone/>
            </a:pPr>
            <a:endParaRPr lang="en-US" dirty="0"/>
          </a:p>
          <a:p>
            <a:pPr marL="0" indent="0">
              <a:buNone/>
            </a:pPr>
            <a:r>
              <a:rPr lang="en-US" dirty="0"/>
              <a:t>“It being the end and scope of all history to teach by example of times past such wisdom as may guide our desires and actions” </a:t>
            </a:r>
          </a:p>
          <a:p>
            <a:pPr marL="0" indent="0">
              <a:buNone/>
            </a:pPr>
            <a:r>
              <a:rPr lang="en-US" dirty="0"/>
              <a:t>Sir Walter Raleigh </a:t>
            </a:r>
            <a:r>
              <a:rPr lang="en-US" i="1" dirty="0"/>
              <a:t>History of the World </a:t>
            </a:r>
            <a:r>
              <a:rPr lang="en-US" dirty="0"/>
              <a:t>1614 (recommended by Oliver Cromwell to his on Richard ‘it’s a body of history, and will add much more to your understanding than fragments of story” But with the advent of the Nation State… </a:t>
            </a:r>
          </a:p>
          <a:p>
            <a:pPr marL="0" indent="0">
              <a:buNone/>
            </a:pPr>
            <a:endParaRPr lang="en-US" dirty="0"/>
          </a:p>
          <a:p>
            <a:pPr marL="0" indent="0">
              <a:buNone/>
            </a:pPr>
            <a:r>
              <a:rPr lang="en-US" dirty="0"/>
              <a:t>Texts about the ‘</a:t>
            </a:r>
            <a:r>
              <a:rPr lang="en-US" dirty="0" err="1"/>
              <a:t>Oikoumene</a:t>
            </a:r>
            <a:r>
              <a:rPr lang="en-US" dirty="0"/>
              <a:t>’ – the lived world (Strabo, </a:t>
            </a:r>
            <a:r>
              <a:rPr lang="en-US" dirty="0" err="1"/>
              <a:t>Diodorus</a:t>
            </a:r>
            <a:r>
              <a:rPr lang="en-US" dirty="0"/>
              <a:t>, Ptolemy) “the profit which history affords the reader lies in its embracing a vast number and variety of circumstances, yet most writers have recorded no more than isolated wars waged by a single nation or state” </a:t>
            </a:r>
            <a:r>
              <a:rPr lang="en-US" i="1" dirty="0" err="1"/>
              <a:t>Diodorus</a:t>
            </a:r>
            <a:r>
              <a:rPr lang="en-US" i="1" dirty="0"/>
              <a:t> Siculus </a:t>
            </a:r>
            <a:r>
              <a:rPr lang="en-US" dirty="0"/>
              <a:t>1.3.2</a:t>
            </a:r>
          </a:p>
          <a:p>
            <a:pPr marL="0" indent="0">
              <a:buNone/>
            </a:pPr>
            <a:r>
              <a:rPr lang="en-US" dirty="0"/>
              <a:t> but then:</a:t>
            </a:r>
          </a:p>
          <a:p>
            <a:pPr marL="0" indent="0">
              <a:buNone/>
            </a:pPr>
            <a:r>
              <a:rPr lang="en-US" dirty="0"/>
              <a:t>“Rome has organized the whole civilized world as if it were one family” Aelius </a:t>
            </a:r>
            <a:r>
              <a:rPr lang="en-US" dirty="0" err="1"/>
              <a:t>Aristeides</a:t>
            </a:r>
            <a:r>
              <a:rPr lang="en-US" dirty="0"/>
              <a:t> (</a:t>
            </a:r>
            <a:r>
              <a:rPr lang="en-US" dirty="0" err="1"/>
              <a:t>cf</a:t>
            </a:r>
            <a:r>
              <a:rPr lang="en-US" dirty="0"/>
              <a:t> also to China as </a:t>
            </a:r>
            <a:r>
              <a:rPr lang="en-US" dirty="0" err="1"/>
              <a:t>Zhongguo</a:t>
            </a:r>
            <a:r>
              <a:rPr lang="en-US" dirty="0"/>
              <a:t> ‘Middle Kingdom’)</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39591430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BEA7E3-4647-D742-AE6C-150F8EF1994A}"/>
              </a:ext>
            </a:extLst>
          </p:cNvPr>
          <p:cNvSpPr>
            <a:spLocks noGrp="1"/>
          </p:cNvSpPr>
          <p:nvPr>
            <p:ph type="title"/>
          </p:nvPr>
        </p:nvSpPr>
        <p:spPr/>
        <p:txBody>
          <a:bodyPr/>
          <a:lstStyle/>
          <a:p>
            <a:pPr algn="ctr"/>
            <a:r>
              <a:rPr lang="en-US" dirty="0"/>
              <a:t>What drives global history?</a:t>
            </a:r>
          </a:p>
        </p:txBody>
      </p:sp>
      <p:sp>
        <p:nvSpPr>
          <p:cNvPr id="3" name="Content Placeholder 2">
            <a:extLst>
              <a:ext uri="{FF2B5EF4-FFF2-40B4-BE49-F238E27FC236}">
                <a16:creationId xmlns:a16="http://schemas.microsoft.com/office/drawing/2014/main" id="{3DCF2DB1-4A7E-4E4F-8DF2-414971D4C472}"/>
              </a:ext>
            </a:extLst>
          </p:cNvPr>
          <p:cNvSpPr>
            <a:spLocks noGrp="1"/>
          </p:cNvSpPr>
          <p:nvPr>
            <p:ph idx="1"/>
          </p:nvPr>
        </p:nvSpPr>
        <p:spPr/>
        <p:txBody>
          <a:bodyPr>
            <a:normAutofit fontScale="92500" lnSpcReduction="20000"/>
          </a:bodyPr>
          <a:lstStyle/>
          <a:p>
            <a:r>
              <a:rPr lang="en-US" dirty="0"/>
              <a:t>Desire to understand the size, shape and nature of the world</a:t>
            </a:r>
          </a:p>
          <a:p>
            <a:r>
              <a:rPr lang="en-US" dirty="0"/>
              <a:t>Desire to avoid conflict</a:t>
            </a:r>
          </a:p>
          <a:p>
            <a:r>
              <a:rPr lang="en-US" dirty="0"/>
              <a:t>Desire to prioritize connections between cultures</a:t>
            </a:r>
          </a:p>
          <a:p>
            <a:r>
              <a:rPr lang="en-US" dirty="0"/>
              <a:t>Desire for ‘border-crossing perspectives”</a:t>
            </a:r>
          </a:p>
          <a:p>
            <a:r>
              <a:rPr lang="en-US" dirty="0"/>
              <a:t>Desire to ‘de-center’ certain cultures (e.g. Rome at the </a:t>
            </a:r>
            <a:r>
              <a:rPr lang="en-US" dirty="0" err="1"/>
              <a:t>centre</a:t>
            </a:r>
            <a:r>
              <a:rPr lang="en-US" dirty="0"/>
              <a:t> of the Mediterranean - and indeed more widely the ‘West’ as the </a:t>
            </a:r>
            <a:r>
              <a:rPr lang="en-US" dirty="0" err="1"/>
              <a:t>centre</a:t>
            </a:r>
            <a:r>
              <a:rPr lang="en-US" dirty="0"/>
              <a:t> of culture and civilization </a:t>
            </a:r>
            <a:r>
              <a:rPr lang="en-US" dirty="0" err="1"/>
              <a:t>cf</a:t>
            </a:r>
            <a:r>
              <a:rPr lang="en-US" dirty="0"/>
              <a:t> to the </a:t>
            </a:r>
            <a:r>
              <a:rPr lang="en-US" i="1" dirty="0"/>
              <a:t>Lazy History of </a:t>
            </a:r>
            <a:r>
              <a:rPr lang="en-US" i="1" dirty="0" err="1"/>
              <a:t>Civilisation</a:t>
            </a:r>
            <a:r>
              <a:rPr lang="en-US" i="1" dirty="0"/>
              <a:t> </a:t>
            </a:r>
            <a:r>
              <a:rPr lang="en-US" dirty="0"/>
              <a:t>)</a:t>
            </a:r>
          </a:p>
          <a:p>
            <a:r>
              <a:rPr lang="en-US" dirty="0"/>
              <a:t>Desire to understand uniqueness and an opportunity to ‘defamiliarize the deceptively familiar’</a:t>
            </a:r>
          </a:p>
          <a:p>
            <a:r>
              <a:rPr lang="en-US" dirty="0"/>
              <a:t>Desire to </a:t>
            </a:r>
            <a:r>
              <a:rPr lang="en-US" dirty="0" err="1"/>
              <a:t>contextualise</a:t>
            </a:r>
            <a:r>
              <a:rPr lang="en-US" dirty="0"/>
              <a:t> modern global existence (</a:t>
            </a:r>
            <a:r>
              <a:rPr lang="en-US" dirty="0" err="1"/>
              <a:t>cf</a:t>
            </a:r>
            <a:r>
              <a:rPr lang="en-US" dirty="0"/>
              <a:t> to OECD PISA assessment and its criteria of ‘global competency’, or ‘global history is human history’)</a:t>
            </a:r>
          </a:p>
        </p:txBody>
      </p:sp>
    </p:spTree>
    <p:extLst>
      <p:ext uri="{BB962C8B-B14F-4D97-AF65-F5344CB8AC3E}">
        <p14:creationId xmlns:p14="http://schemas.microsoft.com/office/powerpoint/2010/main" val="25416828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B50ABC-6ECB-8743-820B-85938D1B4928}"/>
              </a:ext>
            </a:extLst>
          </p:cNvPr>
          <p:cNvSpPr>
            <a:spLocks noGrp="1"/>
          </p:cNvSpPr>
          <p:nvPr>
            <p:ph type="title"/>
          </p:nvPr>
        </p:nvSpPr>
        <p:spPr/>
        <p:txBody>
          <a:bodyPr/>
          <a:lstStyle/>
          <a:p>
            <a:pPr algn="ctr"/>
            <a:r>
              <a:rPr lang="en-US" dirty="0"/>
              <a:t>How do you do global history?</a:t>
            </a:r>
          </a:p>
        </p:txBody>
      </p:sp>
      <p:sp>
        <p:nvSpPr>
          <p:cNvPr id="3" name="Content Placeholder 2">
            <a:extLst>
              <a:ext uri="{FF2B5EF4-FFF2-40B4-BE49-F238E27FC236}">
                <a16:creationId xmlns:a16="http://schemas.microsoft.com/office/drawing/2014/main" id="{7B86807F-BC27-BC42-B5FA-66F0EBA75CE4}"/>
              </a:ext>
            </a:extLst>
          </p:cNvPr>
          <p:cNvSpPr>
            <a:spLocks noGrp="1"/>
          </p:cNvSpPr>
          <p:nvPr>
            <p:ph idx="1"/>
          </p:nvPr>
        </p:nvSpPr>
        <p:spPr/>
        <p:txBody>
          <a:bodyPr>
            <a:normAutofit fontScale="85000" lnSpcReduction="20000"/>
          </a:bodyPr>
          <a:lstStyle/>
          <a:p>
            <a:pPr marL="0" indent="0">
              <a:buNone/>
            </a:pPr>
            <a:r>
              <a:rPr lang="en-US" dirty="0"/>
              <a:t>“Those doing global history draw on the research done by other historians, making comparisons, noting larger patterns, proposing ways of understanding change that will clarify the nature and meaning of all human history”</a:t>
            </a:r>
          </a:p>
          <a:p>
            <a:pPr marL="0" indent="0">
              <a:buNone/>
            </a:pPr>
            <a:r>
              <a:rPr lang="en-US" dirty="0"/>
              <a:t>P K Crossley </a:t>
            </a:r>
            <a:r>
              <a:rPr lang="en-US" i="1" dirty="0"/>
              <a:t>What is Global History? </a:t>
            </a:r>
            <a:r>
              <a:rPr lang="en-US" dirty="0"/>
              <a:t>2008.3</a:t>
            </a:r>
          </a:p>
          <a:p>
            <a:pPr marL="0" indent="0">
              <a:buNone/>
            </a:pPr>
            <a:endParaRPr lang="en-US" dirty="0"/>
          </a:p>
          <a:p>
            <a:pPr marL="0" indent="0">
              <a:buNone/>
            </a:pPr>
            <a:r>
              <a:rPr lang="en-US" dirty="0"/>
              <a:t>“The key motivating question for global history is ‘just how unique, how distinctive, is our current condition of an intense interlinking of economies and polities??</a:t>
            </a:r>
          </a:p>
          <a:p>
            <a:pPr marL="0" indent="0">
              <a:buNone/>
            </a:pPr>
            <a:r>
              <a:rPr lang="en-US" dirty="0"/>
              <a:t>Maxine Berg </a:t>
            </a:r>
            <a:r>
              <a:rPr lang="en-US" i="1" dirty="0"/>
              <a:t>Writing the History of the Global: challenges for the 21</a:t>
            </a:r>
            <a:r>
              <a:rPr lang="en-US" i="1" baseline="30000" dirty="0"/>
              <a:t>st</a:t>
            </a:r>
            <a:r>
              <a:rPr lang="en-US" i="1" dirty="0"/>
              <a:t> century </a:t>
            </a:r>
            <a:r>
              <a:rPr lang="en-US" dirty="0"/>
              <a:t>2013.1</a:t>
            </a:r>
          </a:p>
          <a:p>
            <a:pPr marL="0" indent="0">
              <a:buNone/>
            </a:pPr>
            <a:endParaRPr lang="en-US" dirty="0"/>
          </a:p>
          <a:p>
            <a:pPr marL="0" indent="0">
              <a:buNone/>
            </a:pPr>
            <a:r>
              <a:rPr lang="en-US" dirty="0"/>
              <a:t>“The key to global history is grasping the changing nature of connections and distinctive processes over time” P. </a:t>
            </a:r>
            <a:r>
              <a:rPr lang="en-US" dirty="0" err="1"/>
              <a:t>Duara</a:t>
            </a:r>
            <a:r>
              <a:rPr lang="en-US" dirty="0"/>
              <a:t> et al </a:t>
            </a:r>
            <a:r>
              <a:rPr lang="en-US" i="1" dirty="0"/>
              <a:t>A Companion to Global Historical Thought </a:t>
            </a:r>
            <a:r>
              <a:rPr lang="en-US" dirty="0"/>
              <a:t>2014.1</a:t>
            </a:r>
          </a:p>
          <a:p>
            <a:pPr marL="0" indent="0">
              <a:buNone/>
            </a:pPr>
            <a:endParaRPr lang="en-US" dirty="0"/>
          </a:p>
        </p:txBody>
      </p:sp>
    </p:spTree>
    <p:extLst>
      <p:ext uri="{BB962C8B-B14F-4D97-AF65-F5344CB8AC3E}">
        <p14:creationId xmlns:p14="http://schemas.microsoft.com/office/powerpoint/2010/main" val="18885307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D645C2-6AE1-B54D-9397-7BCE325FD5BD}"/>
              </a:ext>
            </a:extLst>
          </p:cNvPr>
          <p:cNvSpPr>
            <a:spLocks noGrp="1"/>
          </p:cNvSpPr>
          <p:nvPr>
            <p:ph type="title"/>
          </p:nvPr>
        </p:nvSpPr>
        <p:spPr/>
        <p:txBody>
          <a:bodyPr/>
          <a:lstStyle/>
          <a:p>
            <a:pPr algn="ctr"/>
            <a:r>
              <a:rPr lang="en-US" dirty="0"/>
              <a:t>When is </a:t>
            </a:r>
            <a:r>
              <a:rPr lang="en-US" i="1" dirty="0"/>
              <a:t>Global</a:t>
            </a:r>
            <a:r>
              <a:rPr lang="en-US" dirty="0"/>
              <a:t> History?</a:t>
            </a:r>
          </a:p>
        </p:txBody>
      </p:sp>
      <p:sp>
        <p:nvSpPr>
          <p:cNvPr id="3" name="Content Placeholder 2">
            <a:extLst>
              <a:ext uri="{FF2B5EF4-FFF2-40B4-BE49-F238E27FC236}">
                <a16:creationId xmlns:a16="http://schemas.microsoft.com/office/drawing/2014/main" id="{12DF63A5-7945-FF4E-83D1-9C65E1925C11}"/>
              </a:ext>
            </a:extLst>
          </p:cNvPr>
          <p:cNvSpPr>
            <a:spLocks noGrp="1"/>
          </p:cNvSpPr>
          <p:nvPr>
            <p:ph idx="1"/>
          </p:nvPr>
        </p:nvSpPr>
        <p:spPr/>
        <p:txBody>
          <a:bodyPr>
            <a:normAutofit lnSpcReduction="10000"/>
          </a:bodyPr>
          <a:lstStyle/>
          <a:p>
            <a:r>
              <a:rPr lang="en-US" dirty="0"/>
              <a:t>When can the world be considered ‘global’</a:t>
            </a:r>
          </a:p>
          <a:p>
            <a:r>
              <a:rPr lang="en-US" dirty="0"/>
              <a:t>From year dot? (</a:t>
            </a:r>
            <a:r>
              <a:rPr lang="en-US" dirty="0" err="1"/>
              <a:t>cf</a:t>
            </a:r>
            <a:r>
              <a:rPr lang="en-US" dirty="0"/>
              <a:t> to D. Christian 2005 </a:t>
            </a:r>
            <a:r>
              <a:rPr lang="en-US" i="1" dirty="0"/>
              <a:t>Maps of Time)</a:t>
            </a:r>
            <a:endParaRPr lang="en-US" dirty="0"/>
          </a:p>
          <a:p>
            <a:r>
              <a:rPr lang="en-US" dirty="0"/>
              <a:t>From the emergence of homo sapiens?</a:t>
            </a:r>
          </a:p>
          <a:p>
            <a:r>
              <a:rPr lang="en-US" dirty="0"/>
              <a:t>From the time the world was first circumnavigated?</a:t>
            </a:r>
          </a:p>
          <a:p>
            <a:r>
              <a:rPr lang="en-US" dirty="0"/>
              <a:t>From 1571 – Manila established as a Spanish trading emporium connecting Eastern Eurasia with Americas?</a:t>
            </a:r>
          </a:p>
          <a:p>
            <a:r>
              <a:rPr lang="en-US" dirty="0"/>
              <a:t>From 19</a:t>
            </a:r>
            <a:r>
              <a:rPr lang="en-US" baseline="30000" dirty="0"/>
              <a:t>th</a:t>
            </a:r>
            <a:r>
              <a:rPr lang="en-US" dirty="0"/>
              <a:t> century when global time zones were standardized?</a:t>
            </a:r>
          </a:p>
          <a:p>
            <a:r>
              <a:rPr lang="en-US" dirty="0"/>
              <a:t>From the era of global plane travel?</a:t>
            </a:r>
          </a:p>
          <a:p>
            <a:r>
              <a:rPr lang="en-US" dirty="0"/>
              <a:t>From the time of the creation of the world wide web?</a:t>
            </a:r>
          </a:p>
        </p:txBody>
      </p:sp>
    </p:spTree>
    <p:extLst>
      <p:ext uri="{BB962C8B-B14F-4D97-AF65-F5344CB8AC3E}">
        <p14:creationId xmlns:p14="http://schemas.microsoft.com/office/powerpoint/2010/main" val="4558642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EA25D2-EBF6-E748-A1A7-95845E9B22FC}"/>
              </a:ext>
            </a:extLst>
          </p:cNvPr>
          <p:cNvSpPr>
            <a:spLocks noGrp="1"/>
          </p:cNvSpPr>
          <p:nvPr>
            <p:ph type="title"/>
          </p:nvPr>
        </p:nvSpPr>
        <p:spPr/>
        <p:txBody>
          <a:bodyPr/>
          <a:lstStyle/>
          <a:p>
            <a:pPr algn="ctr"/>
            <a:r>
              <a:rPr lang="en-US" dirty="0"/>
              <a:t>Comparative Global History</a:t>
            </a:r>
          </a:p>
        </p:txBody>
      </p:sp>
      <p:sp>
        <p:nvSpPr>
          <p:cNvPr id="3" name="Content Placeholder 2">
            <a:extLst>
              <a:ext uri="{FF2B5EF4-FFF2-40B4-BE49-F238E27FC236}">
                <a16:creationId xmlns:a16="http://schemas.microsoft.com/office/drawing/2014/main" id="{35D809BA-1163-5540-B67D-99226BFE233E}"/>
              </a:ext>
            </a:extLst>
          </p:cNvPr>
          <p:cNvSpPr>
            <a:spLocks noGrp="1"/>
          </p:cNvSpPr>
          <p:nvPr>
            <p:ph idx="1"/>
          </p:nvPr>
        </p:nvSpPr>
        <p:spPr/>
        <p:txBody>
          <a:bodyPr/>
          <a:lstStyle/>
          <a:p>
            <a:r>
              <a:rPr lang="en-US" dirty="0"/>
              <a:t>“Only comparisons with other </a:t>
            </a:r>
            <a:r>
              <a:rPr lang="en-US" dirty="0" err="1"/>
              <a:t>civilisations</a:t>
            </a:r>
            <a:r>
              <a:rPr lang="en-US" dirty="0"/>
              <a:t> make it possible to distinguish common features from culturally specific or unique characteristics and developments, help us identify variables that were critical to particular historical outcomes, and allow us to assess the nature of any given ancient state or society within the wider context of premodern world history”</a:t>
            </a:r>
          </a:p>
          <a:p>
            <a:pPr marL="0" indent="0">
              <a:buNone/>
            </a:pPr>
            <a:endParaRPr lang="en-US" dirty="0"/>
          </a:p>
          <a:p>
            <a:pPr marL="0" indent="0">
              <a:buNone/>
            </a:pPr>
            <a:r>
              <a:rPr lang="en-US" dirty="0"/>
              <a:t>W. </a:t>
            </a:r>
            <a:r>
              <a:rPr lang="en-US" dirty="0" err="1"/>
              <a:t>Scheidel</a:t>
            </a:r>
            <a:r>
              <a:rPr lang="en-US" dirty="0"/>
              <a:t> </a:t>
            </a:r>
            <a:r>
              <a:rPr lang="en-US" i="1" dirty="0"/>
              <a:t>Rome and China: Comparative Perspectives on Ancient World Empires 2009 </a:t>
            </a:r>
            <a:r>
              <a:rPr lang="en-US" dirty="0"/>
              <a:t>p.5</a:t>
            </a:r>
          </a:p>
        </p:txBody>
      </p:sp>
    </p:spTree>
    <p:extLst>
      <p:ext uri="{BB962C8B-B14F-4D97-AF65-F5344CB8AC3E}">
        <p14:creationId xmlns:p14="http://schemas.microsoft.com/office/powerpoint/2010/main" val="39706977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C8A3C7-02C7-9741-A0AD-6ED36FB4D2AA}"/>
              </a:ext>
            </a:extLst>
          </p:cNvPr>
          <p:cNvSpPr>
            <a:spLocks noGrp="1"/>
          </p:cNvSpPr>
          <p:nvPr>
            <p:ph type="title"/>
          </p:nvPr>
        </p:nvSpPr>
        <p:spPr>
          <a:xfrm>
            <a:off x="673308" y="-48171"/>
            <a:ext cx="10515600" cy="1325563"/>
          </a:xfrm>
        </p:spPr>
        <p:txBody>
          <a:bodyPr/>
          <a:lstStyle/>
          <a:p>
            <a:endParaRPr lang="en-US"/>
          </a:p>
        </p:txBody>
      </p:sp>
      <p:sp>
        <p:nvSpPr>
          <p:cNvPr id="3" name="Content Placeholder 2">
            <a:extLst>
              <a:ext uri="{FF2B5EF4-FFF2-40B4-BE49-F238E27FC236}">
                <a16:creationId xmlns:a16="http://schemas.microsoft.com/office/drawing/2014/main" id="{58A94102-B827-FB4B-837E-B6D220BE77EF}"/>
              </a:ext>
            </a:extLst>
          </p:cNvPr>
          <p:cNvSpPr>
            <a:spLocks noGrp="1"/>
          </p:cNvSpPr>
          <p:nvPr>
            <p:ph idx="1"/>
          </p:nvPr>
        </p:nvSpPr>
        <p:spPr>
          <a:xfrm>
            <a:off x="673308" y="854439"/>
            <a:ext cx="10644266" cy="5352504"/>
          </a:xfrm>
        </p:spPr>
        <p:txBody>
          <a:bodyPr>
            <a:normAutofit fontScale="92500" lnSpcReduction="20000"/>
          </a:bodyPr>
          <a:lstStyle/>
          <a:p>
            <a:pPr marL="0" indent="0">
              <a:buNone/>
            </a:pPr>
            <a:endParaRPr lang="en-US" dirty="0"/>
          </a:p>
          <a:p>
            <a:r>
              <a:rPr lang="en-US" dirty="0"/>
              <a:t>Moses Finley </a:t>
            </a:r>
            <a:r>
              <a:rPr lang="en-US" i="1" dirty="0"/>
              <a:t>The Use and Abuse of History </a:t>
            </a:r>
            <a:r>
              <a:rPr lang="en-US" dirty="0"/>
              <a:t>1986.119</a:t>
            </a:r>
            <a:r>
              <a:rPr lang="en-US" i="1" dirty="0"/>
              <a:t>: </a:t>
            </a:r>
          </a:p>
          <a:p>
            <a:pPr marL="0" indent="0">
              <a:buNone/>
            </a:pPr>
            <a:endParaRPr lang="en-US" i="1" dirty="0"/>
          </a:p>
          <a:p>
            <a:pPr marL="0" indent="0">
              <a:buNone/>
            </a:pPr>
            <a:r>
              <a:rPr lang="en-US" i="1" dirty="0"/>
              <a:t>“ ideally we should create a third discipline – in addition to anthropology and sociology – the comparative study of literate, pre-industrial societies’ </a:t>
            </a:r>
          </a:p>
          <a:p>
            <a:pPr marL="0" indent="0">
              <a:buNone/>
            </a:pPr>
            <a:endParaRPr lang="en-US" i="1" dirty="0"/>
          </a:p>
          <a:p>
            <a:pPr marL="0" indent="0">
              <a:buNone/>
            </a:pPr>
            <a:r>
              <a:rPr lang="en-US" i="1" dirty="0"/>
              <a:t>Suggested comparing Greece and Rome with medieval Islam, pre-revolutionary Russia, pre-colonial India and pre Maoist China. </a:t>
            </a:r>
          </a:p>
          <a:p>
            <a:pPr marL="0" indent="0">
              <a:buNone/>
            </a:pPr>
            <a:endParaRPr lang="en-US" i="1" dirty="0"/>
          </a:p>
          <a:p>
            <a:pPr marL="0" indent="0">
              <a:buNone/>
            </a:pPr>
            <a:endParaRPr lang="en-US" i="1" dirty="0"/>
          </a:p>
          <a:p>
            <a:r>
              <a:rPr lang="en-US" dirty="0"/>
              <a:t>Gore Vidal </a:t>
            </a:r>
            <a:r>
              <a:rPr lang="en-US" i="1" dirty="0"/>
              <a:t>Creation </a:t>
            </a:r>
            <a:r>
              <a:rPr lang="en-US" dirty="0"/>
              <a:t>1981 – one character able to move around the ancient world between societies and meet with key figures (bending time a little)</a:t>
            </a:r>
          </a:p>
          <a:p>
            <a:endParaRPr lang="en-US" dirty="0"/>
          </a:p>
          <a:p>
            <a:r>
              <a:rPr lang="en-US" dirty="0"/>
              <a:t>Ancient War Video Games: Roman centurions v. Spartan hoplites</a:t>
            </a:r>
          </a:p>
        </p:txBody>
      </p:sp>
    </p:spTree>
    <p:extLst>
      <p:ext uri="{BB962C8B-B14F-4D97-AF65-F5344CB8AC3E}">
        <p14:creationId xmlns:p14="http://schemas.microsoft.com/office/powerpoint/2010/main" val="4258272085"/>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F46216B-77A9-411A-B9D3-5023FCB70208}"/>
    </a:ext>
  </a:extLst>
</a:theme>
</file>

<file path=docProps/app.xml><?xml version="1.0" encoding="utf-8"?>
<Properties xmlns="http://schemas.openxmlformats.org/officeDocument/2006/extended-properties" xmlns:vt="http://schemas.openxmlformats.org/officeDocument/2006/docPropsVTypes">
  <Template>Office Theme</Template>
  <TotalTime>517</TotalTime>
  <Words>1655</Words>
  <Application>Microsoft Macintosh PowerPoint</Application>
  <PresentationFormat>Widescreen</PresentationFormat>
  <Paragraphs>116</Paragraphs>
  <Slides>18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Arial</vt:lpstr>
      <vt:lpstr>Calibri</vt:lpstr>
      <vt:lpstr>Calibri Light</vt:lpstr>
      <vt:lpstr>Office Theme</vt:lpstr>
      <vt:lpstr>From Confucius to Constantine: Ancient Global History </vt:lpstr>
      <vt:lpstr>Rome in Every Direction – why we need global history</vt:lpstr>
      <vt:lpstr>PowerPoint Presentation</vt:lpstr>
      <vt:lpstr>What is Global History? The history of Global history (and its opposite)</vt:lpstr>
      <vt:lpstr>What drives global history?</vt:lpstr>
      <vt:lpstr>How do you do global history?</vt:lpstr>
      <vt:lpstr>When is Global History?</vt:lpstr>
      <vt:lpstr>Comparative Global History</vt:lpstr>
      <vt:lpstr>PowerPoint Presentation</vt:lpstr>
      <vt:lpstr>Connective Global History</vt:lpstr>
      <vt:lpstr>PowerPoint Presentation</vt:lpstr>
      <vt:lpstr>Global v. World History</vt:lpstr>
      <vt:lpstr>The problems of doing Global History</vt:lpstr>
      <vt:lpstr>Can you have ancient global history?</vt:lpstr>
      <vt:lpstr>This course and ancient global history</vt:lpstr>
      <vt:lpstr>PowerPoint Presentation</vt:lpstr>
      <vt:lpstr>Reading:</vt:lpstr>
      <vt:lpstr>PowerPoint Presentation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From Confucius to Constantine: Ancient Global History </dc:title>
  <dc:creator>Michael Scott</dc:creator>
  <cp:lastModifiedBy>Michael Scott</cp:lastModifiedBy>
  <cp:revision>17</cp:revision>
  <dcterms:created xsi:type="dcterms:W3CDTF">2018-09-13T09:52:26Z</dcterms:created>
  <dcterms:modified xsi:type="dcterms:W3CDTF">2018-09-13T18:30:24Z</dcterms:modified>
</cp:coreProperties>
</file>