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67" r:id="rId3"/>
    <p:sldId id="269" r:id="rId4"/>
    <p:sldId id="270" r:id="rId5"/>
    <p:sldId id="268" r:id="rId6"/>
    <p:sldId id="271" r:id="rId7"/>
    <p:sldId id="272" r:id="rId8"/>
    <p:sldId id="273" r:id="rId9"/>
    <p:sldId id="274" r:id="rId10"/>
    <p:sldId id="27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7"/>
    <p:restoredTop sz="94666"/>
  </p:normalViewPr>
  <p:slideViewPr>
    <p:cSldViewPr snapToGrid="0" snapToObjects="1">
      <p:cViewPr varScale="1">
        <p:scale>
          <a:sx n="102" d="100"/>
          <a:sy n="102" d="100"/>
        </p:scale>
        <p:origin x="24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18F4F-D719-654D-9988-A70BE04E8953}" type="datetimeFigureOut">
              <a:rPr lang="en-US" smtClean="0"/>
              <a:t>3/7/19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A27B4-CD33-564B-B53C-36AE4D72EE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256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18F4F-D719-654D-9988-A70BE04E8953}" type="datetimeFigureOut">
              <a:rPr lang="en-US" smtClean="0"/>
              <a:t>3/7/19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A27B4-CD33-564B-B53C-36AE4D72EE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346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18F4F-D719-654D-9988-A70BE04E8953}" type="datetimeFigureOut">
              <a:rPr lang="en-US" smtClean="0"/>
              <a:t>3/7/19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A27B4-CD33-564B-B53C-36AE4D72EE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898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18F4F-D719-654D-9988-A70BE04E8953}" type="datetimeFigureOut">
              <a:rPr lang="en-US" smtClean="0"/>
              <a:t>3/7/19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A27B4-CD33-564B-B53C-36AE4D72EE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770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18F4F-D719-654D-9988-A70BE04E8953}" type="datetimeFigureOut">
              <a:rPr lang="en-US" smtClean="0"/>
              <a:t>3/7/19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A27B4-CD33-564B-B53C-36AE4D72EE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473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18F4F-D719-654D-9988-A70BE04E8953}" type="datetimeFigureOut">
              <a:rPr lang="en-US" smtClean="0"/>
              <a:t>3/7/19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A27B4-CD33-564B-B53C-36AE4D72EE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508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18F4F-D719-654D-9988-A70BE04E8953}" type="datetimeFigureOut">
              <a:rPr lang="en-US" smtClean="0"/>
              <a:t>3/7/19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A27B4-CD33-564B-B53C-36AE4D72EE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110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18F4F-D719-654D-9988-A70BE04E8953}" type="datetimeFigureOut">
              <a:rPr lang="en-US" smtClean="0"/>
              <a:t>3/7/19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A27B4-CD33-564B-B53C-36AE4D72EE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737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18F4F-D719-654D-9988-A70BE04E8953}" type="datetimeFigureOut">
              <a:rPr lang="en-US" smtClean="0"/>
              <a:t>3/7/19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A27B4-CD33-564B-B53C-36AE4D72EE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795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18F4F-D719-654D-9988-A70BE04E8953}" type="datetimeFigureOut">
              <a:rPr lang="en-US" smtClean="0"/>
              <a:t>3/7/19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A27B4-CD33-564B-B53C-36AE4D72EE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274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18F4F-D719-654D-9988-A70BE04E8953}" type="datetimeFigureOut">
              <a:rPr lang="en-US" smtClean="0"/>
              <a:t>3/7/19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A27B4-CD33-564B-B53C-36AE4D72EE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866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218F4F-D719-654D-9988-A70BE04E8953}" type="datetimeFigureOut">
              <a:rPr lang="en-US" smtClean="0"/>
              <a:t>3/7/19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A27B4-CD33-564B-B53C-36AE4D72EE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91202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6EAAFF-E1A3-5E40-97D9-F0787FFFD0F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Ancient Global History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0F5E026-4B75-2842-9F95-B6677AE6D5F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Term 2: Week 10</a:t>
            </a:r>
          </a:p>
        </p:txBody>
      </p:sp>
    </p:spTree>
    <p:extLst>
      <p:ext uri="{BB962C8B-B14F-4D97-AF65-F5344CB8AC3E}">
        <p14:creationId xmlns:p14="http://schemas.microsoft.com/office/powerpoint/2010/main" val="11312689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30F5A3-B707-3E46-9CD3-B2262671F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7C3D41-1490-4B42-8821-59AB8A836D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‘The ports of ancient India were the most international places on the Silk Roads’ Discuss. </a:t>
            </a:r>
          </a:p>
          <a:p>
            <a:endParaRPr lang="en-US" dirty="0"/>
          </a:p>
          <a:p>
            <a:r>
              <a:rPr lang="en-US" dirty="0"/>
              <a:t>To what extent was ancient global connectivity the result of the work of individuals rather than states?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0559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3199DA-05AC-F249-ABB2-7080E3A13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Buddhist Art / Architecture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EDA21A-E32B-C643-8FD4-46A676FF16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093" y="1690688"/>
            <a:ext cx="5950907" cy="4351338"/>
          </a:xfrm>
        </p:spPr>
        <p:txBody>
          <a:bodyPr/>
          <a:lstStyle/>
          <a:p>
            <a:r>
              <a:rPr lang="en-US" dirty="0"/>
              <a:t>For discussion:</a:t>
            </a:r>
          </a:p>
          <a:p>
            <a:pPr lvl="1"/>
            <a:r>
              <a:rPr lang="en-US" dirty="0"/>
              <a:t>The development of the Chinese pagoda from the design of the Buddhist stupa: Great Wild Goose Pagoda built in 7</a:t>
            </a:r>
            <a:r>
              <a:rPr lang="en-US" baseline="30000" dirty="0"/>
              <a:t>th</a:t>
            </a:r>
            <a:r>
              <a:rPr lang="en-US" dirty="0"/>
              <a:t> century to commemorate return of a Chinese Buddhist monk from India (and house relics and manuscripts brought back by him). Many argue that Pagoda is fusion of Buddhist stupa (round) with Han-era watchtower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5266EB7-760B-ED4C-974B-B332251BA2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1890" y="1538438"/>
            <a:ext cx="5765017" cy="4321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9935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AD656-8885-864C-AA3D-091D2AB357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788068" cy="1488727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err="1"/>
              <a:t>Dunhuang</a:t>
            </a:r>
            <a:r>
              <a:rPr lang="en-US" dirty="0"/>
              <a:t> Caves (</a:t>
            </a:r>
            <a:r>
              <a:rPr lang="en-US" dirty="0" err="1"/>
              <a:t>Mogao</a:t>
            </a:r>
            <a:r>
              <a:rPr lang="en-US" dirty="0"/>
              <a:t> caves/Thousand Buddha Grottoes)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515235-A2B1-5540-BC65-33831CCCD0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401822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Architecture:</a:t>
            </a:r>
          </a:p>
          <a:p>
            <a:pPr lvl="1"/>
            <a:r>
              <a:rPr lang="en-US" dirty="0"/>
              <a:t>First cave built second half 4</a:t>
            </a:r>
            <a:r>
              <a:rPr lang="en-US" baseline="30000" dirty="0"/>
              <a:t>th</a:t>
            </a:r>
            <a:r>
              <a:rPr lang="en-US" dirty="0"/>
              <a:t> c CE. Early caves are argued to have been more influenced in design by Buddhist architecture in India. E.g. Meditation Caves – square main chamber, with meditation cell opening on both sides (e.g. cave 285). Comparable to vihara style in India (e.g. Ajanta caves). Caves at </a:t>
            </a:r>
            <a:r>
              <a:rPr lang="en-US" dirty="0" err="1"/>
              <a:t>Dunhuang</a:t>
            </a:r>
            <a:r>
              <a:rPr lang="en-US" dirty="0"/>
              <a:t> (</a:t>
            </a:r>
            <a:r>
              <a:rPr lang="en-US" dirty="0" err="1"/>
              <a:t>e.g</a:t>
            </a:r>
            <a:r>
              <a:rPr lang="en-US" dirty="0"/>
              <a:t> cave 428) also copy the chaitya (prayer hall) style of Indian Buddhist architecture (e.g. Ajanta caves).  But later caves (from 7</a:t>
            </a:r>
            <a:r>
              <a:rPr lang="en-US" baseline="30000" dirty="0"/>
              <a:t>th</a:t>
            </a:r>
            <a:r>
              <a:rPr lang="en-US" dirty="0"/>
              <a:t> c CE) tend to follow Assembly Hall style (e.g. cave 429), a style not known in India.</a:t>
            </a:r>
          </a:p>
          <a:p>
            <a:r>
              <a:rPr lang="en-US" dirty="0"/>
              <a:t>Statues:</a:t>
            </a:r>
          </a:p>
          <a:p>
            <a:pPr lvl="1"/>
            <a:r>
              <a:rPr lang="en-US" dirty="0"/>
              <a:t>Carved in sandstone – fine sculpting not so easy - so often overlaid in clay stucco to allow for more details effects. Influenced by both Gandharan and </a:t>
            </a:r>
            <a:r>
              <a:rPr lang="en-US" dirty="0" err="1"/>
              <a:t>Mathuran</a:t>
            </a:r>
            <a:r>
              <a:rPr lang="en-US" dirty="0"/>
              <a:t> schools, as well as by later Gupta art (4</a:t>
            </a:r>
            <a:r>
              <a:rPr lang="en-US" baseline="30000" dirty="0"/>
              <a:t>th</a:t>
            </a:r>
            <a:r>
              <a:rPr lang="en-US" dirty="0"/>
              <a:t> century CE).</a:t>
            </a:r>
          </a:p>
          <a:p>
            <a:pPr lvl="1"/>
            <a:r>
              <a:rPr lang="en-US" dirty="0"/>
              <a:t>Cf. S. Whitfield (ed.) </a:t>
            </a:r>
            <a:r>
              <a:rPr lang="en-US" i="1" dirty="0"/>
              <a:t>The Caves of </a:t>
            </a:r>
            <a:r>
              <a:rPr lang="en-US" i="1" dirty="0" err="1"/>
              <a:t>Dunhuang</a:t>
            </a:r>
            <a:r>
              <a:rPr lang="en-US" i="1" dirty="0"/>
              <a:t> </a:t>
            </a:r>
            <a:r>
              <a:rPr lang="en-US" dirty="0"/>
              <a:t>2010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E8FEA46-F763-C948-BC49-22D891EDD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0147" y="-106554"/>
            <a:ext cx="4901853" cy="2904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7972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ABB1B1-7212-BC48-BC17-B0545980D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6C9B0E6-8A7B-3145-A22F-CEF4225766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5465" y="365125"/>
            <a:ext cx="3988887" cy="5579228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52DFB9E-287A-7941-9A66-E784DD5A96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65125"/>
            <a:ext cx="3876153" cy="559888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A45C04B-D409-9348-B614-46F8C2B78E38}"/>
              </a:ext>
            </a:extLst>
          </p:cNvPr>
          <p:cNvSpPr txBox="1"/>
          <p:nvPr/>
        </p:nvSpPr>
        <p:spPr>
          <a:xfrm>
            <a:off x="5961345" y="6200384"/>
            <a:ext cx="447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Cave 259: Northern Wei Statue (5</a:t>
            </a:r>
            <a:r>
              <a:rPr lang="en-US" baseline="30000" dirty="0"/>
              <a:t>th</a:t>
            </a:r>
            <a:r>
              <a:rPr lang="en-US" dirty="0"/>
              <a:t>-6</a:t>
            </a:r>
            <a:r>
              <a:rPr lang="en-US" baseline="30000" dirty="0"/>
              <a:t>th</a:t>
            </a:r>
            <a:r>
              <a:rPr lang="en-US" dirty="0"/>
              <a:t> c CE)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E6F029A-215D-9143-B4A9-EF96D5AD7D00}"/>
              </a:ext>
            </a:extLst>
          </p:cNvPr>
          <p:cNvSpPr txBox="1"/>
          <p:nvPr/>
        </p:nvSpPr>
        <p:spPr>
          <a:xfrm>
            <a:off x="725465" y="6200384"/>
            <a:ext cx="39888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Cave 275: Early Buddha with central Asian influence</a:t>
            </a:r>
          </a:p>
        </p:txBody>
      </p:sp>
    </p:spTree>
    <p:extLst>
      <p:ext uri="{BB962C8B-B14F-4D97-AF65-F5344CB8AC3E}">
        <p14:creationId xmlns:p14="http://schemas.microsoft.com/office/powerpoint/2010/main" val="26438052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A55FE8-8171-AD40-9D9C-A223526E52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Terracotta Army: an example of earlier influence?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F8B3DC-98C0-5A4B-B86A-9110841481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See article by L. Nickel ‘The First Emperor and Sculpture in China’  </a:t>
            </a:r>
            <a:r>
              <a:rPr lang="en-US" i="1" dirty="0"/>
              <a:t>Bulletin of the School of Oriental and African Studies 76.3 (2013) p.412-47.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8011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5AB51C-6637-BE48-9E5E-9003650F4A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Thinking towards the exam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5961FA-C1A9-7F48-B7F9-C7027A4B22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Format:</a:t>
            </a:r>
          </a:p>
          <a:p>
            <a:pPr lvl="1"/>
            <a:r>
              <a:rPr lang="en-US" dirty="0"/>
              <a:t>Gobbets (text and images) – from texts and images we have discussed in class/seminars</a:t>
            </a:r>
          </a:p>
          <a:p>
            <a:pPr lvl="1"/>
            <a:r>
              <a:rPr lang="en-US" dirty="0"/>
              <a:t>Essays</a:t>
            </a:r>
          </a:p>
          <a:p>
            <a:r>
              <a:rPr lang="en-US" dirty="0"/>
              <a:t>Requirements:	</a:t>
            </a:r>
          </a:p>
          <a:p>
            <a:pPr lvl="1"/>
            <a:r>
              <a:rPr lang="en-US" dirty="0"/>
              <a:t>Respond to 1 text gobbet and 1 image gobbet “Comment on points of interest/difficulty…”</a:t>
            </a:r>
          </a:p>
          <a:p>
            <a:pPr lvl="1"/>
            <a:r>
              <a:rPr lang="en-US" dirty="0"/>
              <a:t>Respond to 2 essay questions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9060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F379B1-84D1-8145-B50E-C07770361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Gobbets (we will do more of these next term)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BA0D3-0B82-9E49-8418-6EE0F9B67D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8203" y="1440492"/>
            <a:ext cx="11448789" cy="503546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b="1" dirty="0"/>
              <a:t>(For) </a:t>
            </a:r>
            <a:r>
              <a:rPr lang="en-GB" b="1" dirty="0" err="1"/>
              <a:t>Soados</a:t>
            </a:r>
            <a:r>
              <a:rPr lang="en-GB" b="1" dirty="0"/>
              <a:t> son of </a:t>
            </a:r>
            <a:r>
              <a:rPr lang="en-GB" b="1" dirty="0" err="1"/>
              <a:t>Boliades</a:t>
            </a:r>
            <a:r>
              <a:rPr lang="en-GB" b="1" dirty="0"/>
              <a:t>, son of </a:t>
            </a:r>
            <a:r>
              <a:rPr lang="en-GB" b="1" dirty="0" err="1"/>
              <a:t>Soados</a:t>
            </a:r>
            <a:r>
              <a:rPr lang="en-GB" b="1" dirty="0"/>
              <a:t>, a [pious man and] friend of his</a:t>
            </a:r>
            <a:endParaRPr lang="en-GB" dirty="0"/>
          </a:p>
          <a:p>
            <a:pPr marL="0" indent="0">
              <a:buNone/>
            </a:pPr>
            <a:r>
              <a:rPr lang="en-GB" b="1" dirty="0"/>
              <a:t>city, who has nobly a[</a:t>
            </a:r>
            <a:r>
              <a:rPr lang="en-GB" b="1" dirty="0" err="1"/>
              <a:t>nd</a:t>
            </a:r>
            <a:r>
              <a:rPr lang="en-GB" b="1" dirty="0"/>
              <a:t> generously] rendered assistance on many [important]</a:t>
            </a:r>
            <a:endParaRPr lang="en-GB" dirty="0"/>
          </a:p>
          <a:p>
            <a:pPr marL="0" indent="0">
              <a:buNone/>
            </a:pPr>
            <a:r>
              <a:rPr lang="en-GB" b="1" dirty="0"/>
              <a:t>occasions to the </a:t>
            </a:r>
            <a:r>
              <a:rPr lang="en-GB" b="1" dirty="0" err="1"/>
              <a:t>mercha</a:t>
            </a:r>
            <a:r>
              <a:rPr lang="en-GB" b="1" dirty="0"/>
              <a:t>[</a:t>
            </a:r>
            <a:r>
              <a:rPr lang="en-GB" b="1" dirty="0" err="1"/>
              <a:t>nts</a:t>
            </a:r>
            <a:r>
              <a:rPr lang="en-GB" b="1" dirty="0"/>
              <a:t> and the] </a:t>
            </a:r>
            <a:r>
              <a:rPr lang="en-GB" b="1" dirty="0" err="1"/>
              <a:t>cara</a:t>
            </a:r>
            <a:r>
              <a:rPr lang="en-GB" b="1" dirty="0"/>
              <a:t>[</a:t>
            </a:r>
            <a:r>
              <a:rPr lang="en-GB" b="1" dirty="0" err="1"/>
              <a:t>va</a:t>
            </a:r>
            <a:r>
              <a:rPr lang="en-GB" b="1" dirty="0"/>
              <a:t>]ns and his fellow-citizens at</a:t>
            </a:r>
            <a:endParaRPr lang="en-GB" dirty="0"/>
          </a:p>
          <a:p>
            <a:pPr marL="0" indent="0">
              <a:buNone/>
            </a:pPr>
            <a:r>
              <a:rPr lang="en-GB" b="1" dirty="0" err="1"/>
              <a:t>Vologesia</a:t>
            </a:r>
            <a:r>
              <a:rPr lang="en-GB" b="1" dirty="0"/>
              <a:t>[s]. He was a[l]ways unsparing of his [l]</a:t>
            </a:r>
            <a:r>
              <a:rPr lang="en-GB" b="1" dirty="0" err="1"/>
              <a:t>ife</a:t>
            </a:r>
            <a:r>
              <a:rPr lang="en-GB" b="1" dirty="0"/>
              <a:t> and fortune in matters of</a:t>
            </a:r>
            <a:endParaRPr lang="en-GB" dirty="0"/>
          </a:p>
          <a:p>
            <a:pPr marL="0" indent="0">
              <a:buNone/>
            </a:pPr>
            <a:r>
              <a:rPr lang="en-GB" b="1" dirty="0" err="1"/>
              <a:t>im</a:t>
            </a:r>
            <a:r>
              <a:rPr lang="en-GB" b="1" dirty="0"/>
              <a:t>[p]or[t]</a:t>
            </a:r>
            <a:r>
              <a:rPr lang="en-GB" b="1" dirty="0" err="1"/>
              <a:t>ance</a:t>
            </a:r>
            <a:r>
              <a:rPr lang="en-GB" b="1" dirty="0"/>
              <a:t> to his city and for this was [honour]</a:t>
            </a:r>
            <a:r>
              <a:rPr lang="en-GB" b="1" dirty="0" err="1"/>
              <a:t>ed</a:t>
            </a:r>
            <a:r>
              <a:rPr lang="en-GB" b="1" dirty="0"/>
              <a:t> by decrees and </a:t>
            </a:r>
            <a:r>
              <a:rPr lang="en-GB" b="1" dirty="0" err="1"/>
              <a:t>popu</a:t>
            </a:r>
            <a:r>
              <a:rPr lang="en-GB" b="1" dirty="0"/>
              <a:t>[lar </a:t>
            </a:r>
            <a:r>
              <a:rPr lang="en-GB" b="1" dirty="0" err="1"/>
              <a:t>vot</a:t>
            </a:r>
            <a:r>
              <a:rPr lang="en-GB" b="1" dirty="0"/>
              <a:t>]</a:t>
            </a:r>
            <a:r>
              <a:rPr lang="en-GB" b="1" dirty="0" err="1"/>
              <a:t>es</a:t>
            </a:r>
            <a:endParaRPr lang="en-GB" dirty="0"/>
          </a:p>
          <a:p>
            <a:pPr marL="0" indent="0">
              <a:buNone/>
            </a:pPr>
            <a:r>
              <a:rPr lang="en-GB" b="1" dirty="0"/>
              <a:t>and public statues and letters and by an edict (read by) </a:t>
            </a:r>
            <a:r>
              <a:rPr lang="en-GB" b="1" dirty="0" err="1"/>
              <a:t>Publicius</a:t>
            </a:r>
            <a:r>
              <a:rPr lang="en-GB" b="1" dirty="0"/>
              <a:t> Marc[</a:t>
            </a:r>
            <a:r>
              <a:rPr lang="en-GB" b="1" dirty="0" err="1"/>
              <a:t>ellus</a:t>
            </a:r>
            <a:r>
              <a:rPr lang="en-GB" b="1" dirty="0"/>
              <a:t>] [the]</a:t>
            </a:r>
            <a:endParaRPr lang="en-GB" dirty="0"/>
          </a:p>
          <a:p>
            <a:pPr marL="0" indent="0">
              <a:buNone/>
            </a:pPr>
            <a:r>
              <a:rPr lang="en-GB" b="1" dirty="0"/>
              <a:t>most </a:t>
            </a:r>
            <a:r>
              <a:rPr lang="en-GB" b="1" dirty="0" err="1"/>
              <a:t>illu</a:t>
            </a:r>
            <a:r>
              <a:rPr lang="en-GB" b="1" dirty="0"/>
              <a:t>[</a:t>
            </a:r>
            <a:r>
              <a:rPr lang="en-GB" b="1" dirty="0" err="1"/>
              <a:t>strious</a:t>
            </a:r>
            <a:r>
              <a:rPr lang="en-GB" b="1" dirty="0"/>
              <a:t>] consul[</a:t>
            </a:r>
            <a:r>
              <a:rPr lang="en-GB" b="1" dirty="0" err="1"/>
              <a:t>ar</a:t>
            </a:r>
            <a:r>
              <a:rPr lang="en-GB" b="1" dirty="0"/>
              <a:t>] governor. In that he saved the caravan which had</a:t>
            </a:r>
            <a:endParaRPr lang="en-GB" dirty="0"/>
          </a:p>
          <a:p>
            <a:pPr marL="0" indent="0">
              <a:buNone/>
            </a:pPr>
            <a:r>
              <a:rPr lang="en-GB" b="1" dirty="0"/>
              <a:t>[</a:t>
            </a:r>
            <a:r>
              <a:rPr lang="en-GB" b="1" dirty="0" err="1"/>
              <a:t>rece</a:t>
            </a:r>
            <a:r>
              <a:rPr lang="en-GB" b="1" dirty="0"/>
              <a:t>]</a:t>
            </a:r>
            <a:r>
              <a:rPr lang="en-GB" b="1" dirty="0" err="1"/>
              <a:t>ntly</a:t>
            </a:r>
            <a:r>
              <a:rPr lang="en-GB" b="1" dirty="0"/>
              <a:t> arrived from </a:t>
            </a:r>
            <a:r>
              <a:rPr lang="en-GB" b="1" dirty="0" err="1"/>
              <a:t>Vologesia</a:t>
            </a:r>
            <a:r>
              <a:rPr lang="en-GB" b="1" dirty="0"/>
              <a:t>[s] from the great danger that surrounded </a:t>
            </a:r>
            <a:r>
              <a:rPr lang="en-GB" b="1" dirty="0" err="1"/>
              <a:t>i</a:t>
            </a:r>
            <a:r>
              <a:rPr lang="en-GB" b="1" dirty="0"/>
              <a:t>[t], the</a:t>
            </a:r>
            <a:endParaRPr lang="en-GB" dirty="0"/>
          </a:p>
          <a:p>
            <a:pPr marL="0" indent="0">
              <a:buNone/>
            </a:pPr>
            <a:r>
              <a:rPr lang="en-GB" b="1" dirty="0"/>
              <a:t>same caravan, [in recognition] of his [</a:t>
            </a:r>
            <a:r>
              <a:rPr lang="en-GB" b="1" dirty="0" err="1"/>
              <a:t>valo</a:t>
            </a:r>
            <a:r>
              <a:rPr lang="en-GB" b="1" dirty="0"/>
              <a:t>]</a:t>
            </a:r>
            <a:r>
              <a:rPr lang="en-GB" b="1" dirty="0" err="1"/>
              <a:t>ur</a:t>
            </a:r>
            <a:r>
              <a:rPr lang="en-GB" b="1" dirty="0"/>
              <a:t>, magnanimity [and piety] set up [four</a:t>
            </a:r>
            <a:endParaRPr lang="en-GB" dirty="0"/>
          </a:p>
          <a:p>
            <a:pPr marL="0" indent="0">
              <a:buNone/>
            </a:pPr>
            <a:r>
              <a:rPr lang="en-GB" b="1" dirty="0"/>
              <a:t>stat]</a:t>
            </a:r>
            <a:r>
              <a:rPr lang="en-GB" b="1" dirty="0" err="1"/>
              <a:t>ues</a:t>
            </a:r>
            <a:r>
              <a:rPr lang="en-GB" b="1" dirty="0"/>
              <a:t> of him, one here in the sanctuary of Zeus (i.e. </a:t>
            </a:r>
            <a:r>
              <a:rPr lang="en-GB" b="1" dirty="0" err="1"/>
              <a:t>Baalshamin</a:t>
            </a:r>
            <a:r>
              <a:rPr lang="en-GB" b="1" dirty="0"/>
              <a:t>), one in the sacred</a:t>
            </a:r>
            <a:endParaRPr lang="en-GB" dirty="0"/>
          </a:p>
          <a:p>
            <a:pPr marL="0" indent="0">
              <a:buNone/>
            </a:pPr>
            <a:r>
              <a:rPr lang="en-GB" b="1" dirty="0"/>
              <a:t>grove, one [</a:t>
            </a:r>
            <a:r>
              <a:rPr lang="en-GB" b="1" dirty="0" err="1"/>
              <a:t>i</a:t>
            </a:r>
            <a:r>
              <a:rPr lang="en-GB" b="1" dirty="0"/>
              <a:t>]n the </a:t>
            </a:r>
            <a:r>
              <a:rPr lang="en-GB" b="1" dirty="0" err="1"/>
              <a:t>sa</a:t>
            </a:r>
            <a:r>
              <a:rPr lang="en-GB" b="1" dirty="0"/>
              <a:t>[</a:t>
            </a:r>
            <a:r>
              <a:rPr lang="en-GB" b="1" dirty="0" err="1"/>
              <a:t>nctua</a:t>
            </a:r>
            <a:r>
              <a:rPr lang="en-GB" b="1" dirty="0"/>
              <a:t>]</a:t>
            </a:r>
            <a:r>
              <a:rPr lang="en-GB" b="1" dirty="0" err="1"/>
              <a:t>ry</a:t>
            </a:r>
            <a:r>
              <a:rPr lang="en-GB" b="1" dirty="0"/>
              <a:t> of Ares and the fourth in the sanctuary of </a:t>
            </a:r>
            <a:r>
              <a:rPr lang="en-GB" b="1" dirty="0" err="1"/>
              <a:t>Atargatis</a:t>
            </a:r>
            <a:r>
              <a:rPr lang="en-GB" b="1" dirty="0"/>
              <a:t>,</a:t>
            </a:r>
            <a:endParaRPr lang="en-GB" dirty="0"/>
          </a:p>
          <a:p>
            <a:pPr marL="0" indent="0">
              <a:buNone/>
            </a:pPr>
            <a:r>
              <a:rPr lang="en-GB" b="1" dirty="0"/>
              <a:t>through the services of </a:t>
            </a:r>
            <a:r>
              <a:rPr lang="en-GB" b="1" dirty="0" err="1"/>
              <a:t>Agegos</a:t>
            </a:r>
            <a:r>
              <a:rPr lang="en-GB" b="1" dirty="0"/>
              <a:t> son of </a:t>
            </a:r>
            <a:r>
              <a:rPr lang="en-GB" b="1" dirty="0" err="1"/>
              <a:t>IaribPlOs</a:t>
            </a:r>
            <a:r>
              <a:rPr lang="en-GB" b="1" dirty="0"/>
              <a:t> and </a:t>
            </a:r>
            <a:r>
              <a:rPr lang="en-GB" b="1" dirty="0" err="1"/>
              <a:t>Thaimarsos</a:t>
            </a:r>
            <a:r>
              <a:rPr lang="en-GB" b="1" dirty="0"/>
              <a:t> son of </a:t>
            </a:r>
            <a:r>
              <a:rPr lang="en-GB" b="1" dirty="0" err="1"/>
              <a:t>Thaimarsos</a:t>
            </a:r>
            <a:r>
              <a:rPr lang="en-GB" b="1" dirty="0"/>
              <a:t>,</a:t>
            </a:r>
            <a:endParaRPr lang="en-GB" dirty="0"/>
          </a:p>
          <a:p>
            <a:pPr marL="0" indent="0">
              <a:buNone/>
            </a:pPr>
            <a:r>
              <a:rPr lang="en-GB" b="1" dirty="0"/>
              <a:t>caravan leaders. In the year 443, the month </a:t>
            </a:r>
            <a:r>
              <a:rPr lang="en-GB" b="1" dirty="0" err="1"/>
              <a:t>Peritios</a:t>
            </a:r>
            <a:r>
              <a:rPr lang="en-GB" b="1" dirty="0"/>
              <a:t> (February, 132 CE/AD).  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/>
              <a:t>Palmyrene Honorific Inscription G14.</a:t>
            </a:r>
            <a:endParaRPr lang="en-GB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2136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29A725-1EF4-2144-978B-752065E83E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15EADB-F0AC-004E-A6B4-978985BF6E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E1EA3A4-AB0E-2246-90AB-622896D02F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2776" y="1378635"/>
            <a:ext cx="8586448" cy="4095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7966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7C5277-CC2E-CF44-99A6-94A1BAC99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73494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Essay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477543-8499-9446-9FF3-1B1781924D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677" y="1440493"/>
            <a:ext cx="11028123" cy="4736470"/>
          </a:xfrm>
        </p:spPr>
        <p:txBody>
          <a:bodyPr>
            <a:normAutofit/>
          </a:bodyPr>
          <a:lstStyle/>
          <a:p>
            <a:r>
              <a:rPr lang="en-US" dirty="0"/>
              <a:t>Will focus on key topics/ themes/ ideas/ moments covered in lectures.</a:t>
            </a:r>
          </a:p>
          <a:p>
            <a:r>
              <a:rPr lang="en-US" dirty="0"/>
              <a:t>Will often be formatted as a statement or idea, which you are asked to discuss/ respond to with your own choice of case studies.</a:t>
            </a:r>
          </a:p>
          <a:p>
            <a:r>
              <a:rPr lang="en-US" dirty="0"/>
              <a:t>Best way to revise:</a:t>
            </a:r>
          </a:p>
          <a:p>
            <a:pPr lvl="1"/>
            <a:r>
              <a:rPr lang="en-US" dirty="0"/>
              <a:t>Work out key themes and issues of the course + key moments in the story of connections between cultures + key debates about how we study it. </a:t>
            </a:r>
          </a:p>
          <a:p>
            <a:pPr lvl="1"/>
            <a:r>
              <a:rPr lang="en-US" dirty="0"/>
              <a:t>Develop a series of case studies that interest you involving interaction between a number of different cultures from different times. Make sure you have good primary evidence to hand (from lectures/seminars) and think about what each of your case study could be used to exemplify. </a:t>
            </a:r>
          </a:p>
        </p:txBody>
      </p:sp>
    </p:spTree>
    <p:extLst>
      <p:ext uri="{BB962C8B-B14F-4D97-AF65-F5344CB8AC3E}">
        <p14:creationId xmlns:p14="http://schemas.microsoft.com/office/powerpoint/2010/main" val="796045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812</Words>
  <Application>Microsoft Macintosh PowerPoint</Application>
  <PresentationFormat>Widescreen</PresentationFormat>
  <Paragraphs>47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Ancient Global History </vt:lpstr>
      <vt:lpstr>Buddhist Art / Architecture</vt:lpstr>
      <vt:lpstr>Dunhuang Caves (Mogao caves/Thousand Buddha Grottoes)</vt:lpstr>
      <vt:lpstr>PowerPoint Presentation</vt:lpstr>
      <vt:lpstr>The Terracotta Army: an example of earlier influence?</vt:lpstr>
      <vt:lpstr>Thinking towards the exam</vt:lpstr>
      <vt:lpstr>Gobbets (we will do more of these next term)</vt:lpstr>
      <vt:lpstr>PowerPoint Presentation</vt:lpstr>
      <vt:lpstr>Essay Questions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Ancient Global History </dc:title>
  <dc:creator>Michael Scott</dc:creator>
  <cp:lastModifiedBy>Michael Scott</cp:lastModifiedBy>
  <cp:revision>4</cp:revision>
  <dcterms:created xsi:type="dcterms:W3CDTF">2019-03-07T11:37:45Z</dcterms:created>
  <dcterms:modified xsi:type="dcterms:W3CDTF">2019-03-07T11:52:47Z</dcterms:modified>
</cp:coreProperties>
</file>