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6" r:id="rId3"/>
    <p:sldId id="265" r:id="rId4"/>
    <p:sldId id="267" r:id="rId5"/>
    <p:sldId id="270" r:id="rId6"/>
    <p:sldId id="268" r:id="rId7"/>
    <p:sldId id="26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/>
    <p:restoredTop sz="94677"/>
  </p:normalViewPr>
  <p:slideViewPr>
    <p:cSldViewPr snapToGrid="0" snapToObjects="1">
      <p:cViewPr varScale="1">
        <p:scale>
          <a:sx n="89" d="100"/>
          <a:sy n="89" d="100"/>
        </p:scale>
        <p:origin x="16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1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30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1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7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10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1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1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3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6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2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4D8BE-E299-C74B-8DF0-9AC0AF6FC04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E6592-80F5-C346-A7EB-9E8CBA4EF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26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BEBBE-2448-ED4C-B166-57879C78F1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Ancient Global History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1D5CE1-E2AB-1043-B161-E23C816825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Term 2: Week 2</a:t>
            </a:r>
          </a:p>
        </p:txBody>
      </p:sp>
    </p:spTree>
    <p:extLst>
      <p:ext uri="{BB962C8B-B14F-4D97-AF65-F5344CB8AC3E}">
        <p14:creationId xmlns:p14="http://schemas.microsoft.com/office/powerpoint/2010/main" val="100088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23F91-9F9F-B846-B70D-23669544E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does Comparative history need to look like?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BBE23-1BDF-354D-AAA9-5D334508A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its objective? Explaining difference or explaining the properties of each case? </a:t>
            </a:r>
          </a:p>
          <a:p>
            <a:r>
              <a:rPr lang="en-US" dirty="0"/>
              <a:t>How do you frame the comparison? Or ‘Why don’t they have that…’</a:t>
            </a:r>
          </a:p>
          <a:p>
            <a:r>
              <a:rPr lang="en-US" dirty="0"/>
              <a:t>How do you frame the outcome?  ‘Better of worse… or just different?’</a:t>
            </a:r>
          </a:p>
          <a:p>
            <a:r>
              <a:rPr lang="en-US" dirty="0"/>
              <a:t>What kind of conclusions do you draw? ‘so what…’</a:t>
            </a:r>
          </a:p>
        </p:txBody>
      </p:sp>
    </p:spTree>
    <p:extLst>
      <p:ext uri="{BB962C8B-B14F-4D97-AF65-F5344CB8AC3E}">
        <p14:creationId xmlns:p14="http://schemas.microsoft.com/office/powerpoint/2010/main" val="4267041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8139E-F73A-3944-9A45-493F348F5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work of Prof Sir Geoffrey Lloyd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18C5B-3A9E-3446-8860-E5B0C38B4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“The chief prize is a way out of parochialism”</a:t>
            </a:r>
          </a:p>
          <a:p>
            <a:r>
              <a:rPr lang="en-US" dirty="0"/>
              <a:t>E.g. G. Lloyd 1996 </a:t>
            </a:r>
            <a:r>
              <a:rPr lang="en-US" i="1" dirty="0"/>
              <a:t>Adversaries and Authorities: Investigations into ancient Greek and Chinese science</a:t>
            </a:r>
          </a:p>
          <a:p>
            <a:pPr lvl="1"/>
            <a:r>
              <a:rPr lang="en-US" dirty="0"/>
              <a:t>See attached text (conclusions)</a:t>
            </a:r>
          </a:p>
          <a:p>
            <a:pPr lvl="1"/>
            <a:r>
              <a:rPr lang="en-US" dirty="0"/>
              <a:t>Central Argument: difference in context of learning between Greece and China: Greece as competitive where leaders debate, students follow more than 1 teacher v. China where usual practice is following of one master and learning from him.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83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CE41E-0888-A945-9F42-B2791FE06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H. Kim </a:t>
            </a:r>
            <a:r>
              <a:rPr lang="en-US" i="1" dirty="0"/>
              <a:t>Ethnicity and Foreigners in Ancient Greece and China </a:t>
            </a:r>
            <a:r>
              <a:rPr lang="en-US" dirty="0"/>
              <a:t>2009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E8104-06D9-9748-A7C3-0CABAE92F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“to determine the historical, political and cultural factors that determined the Greek and also Chinese perception of foreigners” (p.2)</a:t>
            </a:r>
          </a:p>
          <a:p>
            <a:r>
              <a:rPr lang="en-US" dirty="0"/>
              <a:t>Key insights (see attached text)</a:t>
            </a:r>
          </a:p>
          <a:p>
            <a:r>
              <a:rPr lang="en-US" dirty="0"/>
              <a:t>Central argument: Greece, lacking material differences from its near ‘barbarian’ rivals, sought to distinguish between themselves as different peoples. China, confronted with such obvious different in style of civilization, did not need such a difference, and defined difference in terms of ritual and customs – which could be changed and with it the ‘foreign’ status of the group.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7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D767-5CB1-D643-B6A4-8938E22F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Module </a:t>
            </a:r>
            <a:r>
              <a:rPr lang="en-US"/>
              <a:t>Feedback (Thank you!!)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E49A7-A78B-2E43-8D40-711158342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7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FF030-7FBF-3949-8C17-CA59C4AD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K. </a:t>
            </a:r>
            <a:r>
              <a:rPr lang="en-US" dirty="0" err="1"/>
              <a:t>Raaflaub</a:t>
            </a:r>
            <a:r>
              <a:rPr lang="en-US" dirty="0"/>
              <a:t> (</a:t>
            </a:r>
            <a:r>
              <a:rPr lang="en-US" dirty="0" err="1"/>
              <a:t>ed</a:t>
            </a:r>
            <a:r>
              <a:rPr lang="en-US" dirty="0"/>
              <a:t>) </a:t>
            </a:r>
            <a:r>
              <a:rPr lang="en-US" i="1" dirty="0"/>
              <a:t>The Adventures of the Human Intellect: Self, Society and the Divine in Ancient World Cultures </a:t>
            </a:r>
            <a:r>
              <a:rPr lang="en-US" dirty="0"/>
              <a:t>2016 (Wiley Blackwell)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18421-3664-B749-A37C-D34BB87C5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5963"/>
            <a:ext cx="10515600" cy="4191000"/>
          </a:xfrm>
        </p:spPr>
        <p:txBody>
          <a:bodyPr/>
          <a:lstStyle/>
          <a:p>
            <a:r>
              <a:rPr lang="en-US" dirty="0"/>
              <a:t>Edited volume bringing together scholars writing on different topics (advantages/ disadvantages?)</a:t>
            </a:r>
          </a:p>
          <a:p>
            <a:r>
              <a:rPr lang="en-US" dirty="0"/>
              <a:t>Part of a wider Ancient World Comparative History series (see outline of other titles in this series – to what extent is this world history?) </a:t>
            </a:r>
          </a:p>
          <a:p>
            <a:r>
              <a:rPr lang="en-US" dirty="0"/>
              <a:t>The book has an introduction + series of essays but no conclusion – difficulties of bringing this kind of work together?</a:t>
            </a:r>
          </a:p>
          <a:p>
            <a:r>
              <a:rPr lang="en-US" dirty="0"/>
              <a:t>Introduction (see attached text) – in particular the key questions each scholar was asked to address (p.4)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07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CB120-4D6D-A04A-BAA9-5046AC421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E9F210-CA36-4C4E-908D-2F8428AF1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799" y="57966"/>
            <a:ext cx="5387497" cy="6800034"/>
          </a:xfrm>
        </p:spPr>
      </p:pic>
    </p:spTree>
    <p:extLst>
      <p:ext uri="{BB962C8B-B14F-4D97-AF65-F5344CB8AC3E}">
        <p14:creationId xmlns:p14="http://schemas.microsoft.com/office/powerpoint/2010/main" val="321870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A113C-0F81-DD4A-91F2-090190C57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Comparing Kinship and Friendship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F0F6D-AC2B-AD4B-A36B-B625D4268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Y. Zhou </a:t>
            </a:r>
            <a:r>
              <a:rPr lang="en-US" i="1" dirty="0"/>
              <a:t>Festivals, Feasts and Gender Relations in Ancient Greece and China </a:t>
            </a:r>
            <a:r>
              <a:rPr lang="en-US" dirty="0"/>
              <a:t>2010</a:t>
            </a:r>
          </a:p>
          <a:p>
            <a:pPr lvl="1"/>
            <a:r>
              <a:rPr lang="en-US" dirty="0"/>
              <a:t>Researches the social solidarity that was pursued within different institutions – festivals, symposia and gymnasia in Greece; ancestral sacrifice, family banquets and communal drinking parties in China (see p. 2-5)</a:t>
            </a:r>
          </a:p>
          <a:p>
            <a:pPr lvl="1"/>
            <a:r>
              <a:rPr lang="en-US" dirty="0"/>
              <a:t>Argues for a contrast between peer group and kinship </a:t>
            </a:r>
            <a:r>
              <a:rPr lang="en-US" dirty="0" err="1"/>
              <a:t>centred</a:t>
            </a:r>
            <a:r>
              <a:rPr lang="en-US" dirty="0"/>
              <a:t> relations.</a:t>
            </a:r>
          </a:p>
          <a:p>
            <a:pPr lvl="1"/>
            <a:r>
              <a:rPr lang="en-US" dirty="0"/>
              <a:t>The Greek tradition emphasizes extrafamilial homosocial bonds, the Chinese tradition revolves around patrilineal family and kinship. </a:t>
            </a:r>
          </a:p>
          <a:p>
            <a:pPr lvl="1"/>
            <a:r>
              <a:rPr lang="en-US" dirty="0"/>
              <a:t>In Results: also focuses on gender relations and equality, comparing mother-son bonds and female homosocial ties. pages 322-3</a:t>
            </a:r>
          </a:p>
          <a:p>
            <a:pPr lvl="1"/>
            <a:r>
              <a:rPr lang="en-US" dirty="0"/>
              <a:t>Analysis: pages 325-327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72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504</Words>
  <Application>Microsoft Macintosh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Ancient Global History</vt:lpstr>
      <vt:lpstr>What does Comparative history need to look like?</vt:lpstr>
      <vt:lpstr>The work of Prof Sir Geoffrey Lloyd</vt:lpstr>
      <vt:lpstr>H. Kim Ethnicity and Foreigners in Ancient Greece and China 2009 </vt:lpstr>
      <vt:lpstr>Module Feedback (Thank you!!)</vt:lpstr>
      <vt:lpstr>K. Raaflaub (ed) The Adventures of the Human Intellect: Self, Society and the Divine in Ancient World Cultures 2016 (Wiley Blackwell)</vt:lpstr>
      <vt:lpstr>PowerPoint Presentation</vt:lpstr>
      <vt:lpstr>Comparing Kinship and Friendship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Global History</dc:title>
  <dc:creator>Michael Scott</dc:creator>
  <cp:lastModifiedBy>Michael Scott</cp:lastModifiedBy>
  <cp:revision>3</cp:revision>
  <dcterms:created xsi:type="dcterms:W3CDTF">2019-01-11T09:25:07Z</dcterms:created>
  <dcterms:modified xsi:type="dcterms:W3CDTF">2019-01-11T09:37:20Z</dcterms:modified>
</cp:coreProperties>
</file>