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handoutMasterIdLst>
    <p:handoutMasterId r:id="rId50"/>
  </p:handoutMasterIdLst>
  <p:sldIdLst>
    <p:sldId id="256" r:id="rId2"/>
    <p:sldId id="270" r:id="rId3"/>
    <p:sldId id="326" r:id="rId4"/>
    <p:sldId id="360" r:id="rId5"/>
    <p:sldId id="355" r:id="rId6"/>
    <p:sldId id="327" r:id="rId7"/>
    <p:sldId id="330" r:id="rId8"/>
    <p:sldId id="329" r:id="rId9"/>
    <p:sldId id="328" r:id="rId10"/>
    <p:sldId id="331" r:id="rId11"/>
    <p:sldId id="332" r:id="rId12"/>
    <p:sldId id="362" r:id="rId13"/>
    <p:sldId id="363" r:id="rId14"/>
    <p:sldId id="333" r:id="rId15"/>
    <p:sldId id="334" r:id="rId16"/>
    <p:sldId id="335" r:id="rId17"/>
    <p:sldId id="336" r:id="rId18"/>
    <p:sldId id="338" r:id="rId19"/>
    <p:sldId id="339" r:id="rId20"/>
    <p:sldId id="340" r:id="rId21"/>
    <p:sldId id="352" r:id="rId22"/>
    <p:sldId id="350" r:id="rId23"/>
    <p:sldId id="353" r:id="rId24"/>
    <p:sldId id="364" r:id="rId25"/>
    <p:sldId id="337" r:id="rId26"/>
    <p:sldId id="349" r:id="rId27"/>
    <p:sldId id="365" r:id="rId28"/>
    <p:sldId id="351" r:id="rId29"/>
    <p:sldId id="341" r:id="rId30"/>
    <p:sldId id="344" r:id="rId31"/>
    <p:sldId id="347" r:id="rId32"/>
    <p:sldId id="354" r:id="rId33"/>
    <p:sldId id="366" r:id="rId34"/>
    <p:sldId id="367" r:id="rId35"/>
    <p:sldId id="342" r:id="rId36"/>
    <p:sldId id="346" r:id="rId37"/>
    <p:sldId id="343" r:id="rId38"/>
    <p:sldId id="356" r:id="rId39"/>
    <p:sldId id="359" r:id="rId40"/>
    <p:sldId id="361" r:id="rId41"/>
    <p:sldId id="357" r:id="rId42"/>
    <p:sldId id="358" r:id="rId43"/>
    <p:sldId id="269" r:id="rId44"/>
    <p:sldId id="348" r:id="rId45"/>
    <p:sldId id="282" r:id="rId46"/>
    <p:sldId id="345" r:id="rId47"/>
    <p:sldId id="325" r:id="rId48"/>
    <p:sldId id="257" r:id="rId4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41"/>
    <p:restoredTop sz="94677"/>
  </p:normalViewPr>
  <p:slideViewPr>
    <p:cSldViewPr snapToGrid="0" snapToObjects="1">
      <p:cViewPr varScale="1">
        <p:scale>
          <a:sx n="85" d="100"/>
          <a:sy n="85" d="100"/>
        </p:scale>
        <p:origin x="200" y="3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D7B95DE-59F8-6A4D-AD31-62B632795C7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A422876-B12D-0049-B577-47217F29992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CED1342-D5FB-DF4D-839D-3B58AE892A1F}" type="datetimeFigureOut">
              <a:rPr lang="en-US" smtClean="0"/>
              <a:t>10/17/18</a:t>
            </a:fld>
            <a:endParaRPr lang="en-US"/>
          </a:p>
        </p:txBody>
      </p:sp>
      <p:sp>
        <p:nvSpPr>
          <p:cNvPr id="4" name="Footer Placeholder 3">
            <a:extLst>
              <a:ext uri="{FF2B5EF4-FFF2-40B4-BE49-F238E27FC236}">
                <a16:creationId xmlns:a16="http://schemas.microsoft.com/office/drawing/2014/main" id="{9D0CE986-D394-1447-B7E4-FF8A7AB0DDA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9BF837A1-CD13-A541-A8AC-75A72B9B6B4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AA770A8-694F-4540-992D-92C4D126FFD1}" type="slidenum">
              <a:rPr lang="en-US" smtClean="0"/>
              <a:t>‹#›</a:t>
            </a:fld>
            <a:endParaRPr lang="en-US"/>
          </a:p>
        </p:txBody>
      </p:sp>
    </p:spTree>
    <p:extLst>
      <p:ext uri="{BB962C8B-B14F-4D97-AF65-F5344CB8AC3E}">
        <p14:creationId xmlns:p14="http://schemas.microsoft.com/office/powerpoint/2010/main" val="25367231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5AF9B52-813D-F041-B341-55C521FA3CC6}" type="datetimeFigureOut">
              <a:rPr lang="en-US" smtClean="0"/>
              <a:t>10/17/18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AE7080-259A-7B43-87C0-B7D25B3B82E3}" type="slidenum">
              <a:rPr lang="en-US" smtClean="0"/>
              <a:t>‹#›</a:t>
            </a:fld>
            <a:endParaRPr lang="en-US"/>
          </a:p>
        </p:txBody>
      </p:sp>
    </p:spTree>
    <p:extLst>
      <p:ext uri="{BB962C8B-B14F-4D97-AF65-F5344CB8AC3E}">
        <p14:creationId xmlns:p14="http://schemas.microsoft.com/office/powerpoint/2010/main" val="37917533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5AF9B52-813D-F041-B341-55C521FA3CC6}" type="datetimeFigureOut">
              <a:rPr lang="en-US" smtClean="0"/>
              <a:t>10/17/18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AE7080-259A-7B43-87C0-B7D25B3B82E3}" type="slidenum">
              <a:rPr lang="en-US" smtClean="0"/>
              <a:t>‹#›</a:t>
            </a:fld>
            <a:endParaRPr lang="en-US"/>
          </a:p>
        </p:txBody>
      </p:sp>
    </p:spTree>
    <p:extLst>
      <p:ext uri="{BB962C8B-B14F-4D97-AF65-F5344CB8AC3E}">
        <p14:creationId xmlns:p14="http://schemas.microsoft.com/office/powerpoint/2010/main" val="26744005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5AF9B52-813D-F041-B341-55C521FA3CC6}" type="datetimeFigureOut">
              <a:rPr lang="en-US" smtClean="0"/>
              <a:t>10/17/18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AE7080-259A-7B43-87C0-B7D25B3B82E3}" type="slidenum">
              <a:rPr lang="en-US" smtClean="0"/>
              <a:t>‹#›</a:t>
            </a:fld>
            <a:endParaRPr lang="en-US"/>
          </a:p>
        </p:txBody>
      </p:sp>
    </p:spTree>
    <p:extLst>
      <p:ext uri="{BB962C8B-B14F-4D97-AF65-F5344CB8AC3E}">
        <p14:creationId xmlns:p14="http://schemas.microsoft.com/office/powerpoint/2010/main" val="28978273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5AF9B52-813D-F041-B341-55C521FA3CC6}" type="datetimeFigureOut">
              <a:rPr lang="en-US" smtClean="0"/>
              <a:t>10/17/18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AE7080-259A-7B43-87C0-B7D25B3B82E3}" type="slidenum">
              <a:rPr lang="en-US" smtClean="0"/>
              <a:t>‹#›</a:t>
            </a:fld>
            <a:endParaRPr lang="en-US"/>
          </a:p>
        </p:txBody>
      </p:sp>
    </p:spTree>
    <p:extLst>
      <p:ext uri="{BB962C8B-B14F-4D97-AF65-F5344CB8AC3E}">
        <p14:creationId xmlns:p14="http://schemas.microsoft.com/office/powerpoint/2010/main" val="1201745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5AF9B52-813D-F041-B341-55C521FA3CC6}" type="datetimeFigureOut">
              <a:rPr lang="en-US" smtClean="0"/>
              <a:t>10/17/18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AE7080-259A-7B43-87C0-B7D25B3B82E3}" type="slidenum">
              <a:rPr lang="en-US" smtClean="0"/>
              <a:t>‹#›</a:t>
            </a:fld>
            <a:endParaRPr lang="en-US"/>
          </a:p>
        </p:txBody>
      </p:sp>
    </p:spTree>
    <p:extLst>
      <p:ext uri="{BB962C8B-B14F-4D97-AF65-F5344CB8AC3E}">
        <p14:creationId xmlns:p14="http://schemas.microsoft.com/office/powerpoint/2010/main" val="31660964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5AF9B52-813D-F041-B341-55C521FA3CC6}" type="datetimeFigureOut">
              <a:rPr lang="en-US" smtClean="0"/>
              <a:t>10/17/18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AE7080-259A-7B43-87C0-B7D25B3B82E3}" type="slidenum">
              <a:rPr lang="en-US" smtClean="0"/>
              <a:t>‹#›</a:t>
            </a:fld>
            <a:endParaRPr lang="en-US"/>
          </a:p>
        </p:txBody>
      </p:sp>
    </p:spTree>
    <p:extLst>
      <p:ext uri="{BB962C8B-B14F-4D97-AF65-F5344CB8AC3E}">
        <p14:creationId xmlns:p14="http://schemas.microsoft.com/office/powerpoint/2010/main" val="23604768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5AF9B52-813D-F041-B341-55C521FA3CC6}" type="datetimeFigureOut">
              <a:rPr lang="en-US" smtClean="0"/>
              <a:t>10/17/18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CAE7080-259A-7B43-87C0-B7D25B3B82E3}" type="slidenum">
              <a:rPr lang="en-US" smtClean="0"/>
              <a:t>‹#›</a:t>
            </a:fld>
            <a:endParaRPr lang="en-US"/>
          </a:p>
        </p:txBody>
      </p:sp>
    </p:spTree>
    <p:extLst>
      <p:ext uri="{BB962C8B-B14F-4D97-AF65-F5344CB8AC3E}">
        <p14:creationId xmlns:p14="http://schemas.microsoft.com/office/powerpoint/2010/main" val="40217122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5AF9B52-813D-F041-B341-55C521FA3CC6}" type="datetimeFigureOut">
              <a:rPr lang="en-US" smtClean="0"/>
              <a:t>10/17/18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CAE7080-259A-7B43-87C0-B7D25B3B82E3}" type="slidenum">
              <a:rPr lang="en-US" smtClean="0"/>
              <a:t>‹#›</a:t>
            </a:fld>
            <a:endParaRPr lang="en-US"/>
          </a:p>
        </p:txBody>
      </p:sp>
    </p:spTree>
    <p:extLst>
      <p:ext uri="{BB962C8B-B14F-4D97-AF65-F5344CB8AC3E}">
        <p14:creationId xmlns:p14="http://schemas.microsoft.com/office/powerpoint/2010/main" val="40759744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AF9B52-813D-F041-B341-55C521FA3CC6}" type="datetimeFigureOut">
              <a:rPr lang="en-US" smtClean="0"/>
              <a:t>10/17/18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CAE7080-259A-7B43-87C0-B7D25B3B82E3}" type="slidenum">
              <a:rPr lang="en-US" smtClean="0"/>
              <a:t>‹#›</a:t>
            </a:fld>
            <a:endParaRPr lang="en-US"/>
          </a:p>
        </p:txBody>
      </p:sp>
    </p:spTree>
    <p:extLst>
      <p:ext uri="{BB962C8B-B14F-4D97-AF65-F5344CB8AC3E}">
        <p14:creationId xmlns:p14="http://schemas.microsoft.com/office/powerpoint/2010/main" val="30234810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5AF9B52-813D-F041-B341-55C521FA3CC6}" type="datetimeFigureOut">
              <a:rPr lang="en-US" smtClean="0"/>
              <a:t>10/17/18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AE7080-259A-7B43-87C0-B7D25B3B82E3}" type="slidenum">
              <a:rPr lang="en-US" smtClean="0"/>
              <a:t>‹#›</a:t>
            </a:fld>
            <a:endParaRPr lang="en-US"/>
          </a:p>
        </p:txBody>
      </p:sp>
    </p:spTree>
    <p:extLst>
      <p:ext uri="{BB962C8B-B14F-4D97-AF65-F5344CB8AC3E}">
        <p14:creationId xmlns:p14="http://schemas.microsoft.com/office/powerpoint/2010/main" val="4209565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5AF9B52-813D-F041-B341-55C521FA3CC6}" type="datetimeFigureOut">
              <a:rPr lang="en-US" smtClean="0"/>
              <a:t>10/17/18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AE7080-259A-7B43-87C0-B7D25B3B82E3}" type="slidenum">
              <a:rPr lang="en-US" smtClean="0"/>
              <a:t>‹#›</a:t>
            </a:fld>
            <a:endParaRPr lang="en-US"/>
          </a:p>
        </p:txBody>
      </p:sp>
    </p:spTree>
    <p:extLst>
      <p:ext uri="{BB962C8B-B14F-4D97-AF65-F5344CB8AC3E}">
        <p14:creationId xmlns:p14="http://schemas.microsoft.com/office/powerpoint/2010/main" val="4322816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AF9B52-813D-F041-B341-55C521FA3CC6}" type="datetimeFigureOut">
              <a:rPr lang="en-US" smtClean="0"/>
              <a:t>10/17/18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AE7080-259A-7B43-87C0-B7D25B3B82E3}" type="slidenum">
              <a:rPr lang="en-US" smtClean="0"/>
              <a:t>‹#›</a:t>
            </a:fld>
            <a:endParaRPr lang="en-US"/>
          </a:p>
        </p:txBody>
      </p:sp>
    </p:spTree>
    <p:extLst>
      <p:ext uri="{BB962C8B-B14F-4D97-AF65-F5344CB8AC3E}">
        <p14:creationId xmlns:p14="http://schemas.microsoft.com/office/powerpoint/2010/main" val="2965148549"/>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4.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gi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3.gi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DB8112-1A0E-ED40-93AF-6F2F4D4D90BB}"/>
              </a:ext>
            </a:extLst>
          </p:cNvPr>
          <p:cNvSpPr>
            <a:spLocks noGrp="1"/>
          </p:cNvSpPr>
          <p:nvPr>
            <p:ph type="ctrTitle"/>
          </p:nvPr>
        </p:nvSpPr>
        <p:spPr/>
        <p:txBody>
          <a:bodyPr/>
          <a:lstStyle/>
          <a:p>
            <a:r>
              <a:rPr lang="en-US" dirty="0"/>
              <a:t>Ancient Global History</a:t>
            </a:r>
          </a:p>
        </p:txBody>
      </p:sp>
      <p:sp>
        <p:nvSpPr>
          <p:cNvPr id="3" name="Subtitle 2">
            <a:extLst>
              <a:ext uri="{FF2B5EF4-FFF2-40B4-BE49-F238E27FC236}">
                <a16:creationId xmlns:a16="http://schemas.microsoft.com/office/drawing/2014/main" id="{1891C6B4-5811-EB48-9066-489F88744C26}"/>
              </a:ext>
            </a:extLst>
          </p:cNvPr>
          <p:cNvSpPr>
            <a:spLocks noGrp="1"/>
          </p:cNvSpPr>
          <p:nvPr>
            <p:ph type="subTitle" idx="1"/>
          </p:nvPr>
        </p:nvSpPr>
        <p:spPr/>
        <p:txBody>
          <a:bodyPr/>
          <a:lstStyle/>
          <a:p>
            <a:r>
              <a:rPr lang="en-US" dirty="0"/>
              <a:t>Term 1, Week 3</a:t>
            </a:r>
          </a:p>
        </p:txBody>
      </p:sp>
    </p:spTree>
    <p:extLst>
      <p:ext uri="{BB962C8B-B14F-4D97-AF65-F5344CB8AC3E}">
        <p14:creationId xmlns:p14="http://schemas.microsoft.com/office/powerpoint/2010/main" val="19760446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F2432-4D84-7A45-8E63-71D7421A18FE}"/>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862BB68F-FF34-F141-B63C-8EFB2F8177FE}"/>
              </a:ext>
            </a:extLst>
          </p:cNvPr>
          <p:cNvPicPr>
            <a:picLocks noGrp="1" noChangeAspect="1"/>
          </p:cNvPicPr>
          <p:nvPr>
            <p:ph idx="1"/>
          </p:nvPr>
        </p:nvPicPr>
        <p:blipFill>
          <a:blip r:embed="rId2"/>
          <a:stretch>
            <a:fillRect/>
          </a:stretch>
        </p:blipFill>
        <p:spPr>
          <a:xfrm>
            <a:off x="1993691" y="0"/>
            <a:ext cx="7405141" cy="7010819"/>
          </a:xfrm>
        </p:spPr>
      </p:pic>
    </p:spTree>
    <p:extLst>
      <p:ext uri="{BB962C8B-B14F-4D97-AF65-F5344CB8AC3E}">
        <p14:creationId xmlns:p14="http://schemas.microsoft.com/office/powerpoint/2010/main" val="42277686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8A2715-5543-3F4E-903F-D1775D9DDC04}"/>
              </a:ext>
            </a:extLst>
          </p:cNvPr>
          <p:cNvSpPr>
            <a:spLocks noGrp="1"/>
          </p:cNvSpPr>
          <p:nvPr>
            <p:ph type="title"/>
          </p:nvPr>
        </p:nvSpPr>
        <p:spPr/>
        <p:txBody>
          <a:bodyPr/>
          <a:lstStyle/>
          <a:p>
            <a:pPr algn="ctr"/>
            <a:r>
              <a:rPr lang="en-US" dirty="0"/>
              <a:t>Nature of the challenge</a:t>
            </a:r>
          </a:p>
        </p:txBody>
      </p:sp>
      <p:sp>
        <p:nvSpPr>
          <p:cNvPr id="3" name="Content Placeholder 2">
            <a:extLst>
              <a:ext uri="{FF2B5EF4-FFF2-40B4-BE49-F238E27FC236}">
                <a16:creationId xmlns:a16="http://schemas.microsoft.com/office/drawing/2014/main" id="{AEB89FA5-D7A6-224C-9EAB-E9BCE8883ED1}"/>
              </a:ext>
            </a:extLst>
          </p:cNvPr>
          <p:cNvSpPr>
            <a:spLocks noGrp="1"/>
          </p:cNvSpPr>
          <p:nvPr>
            <p:ph idx="1"/>
          </p:nvPr>
        </p:nvSpPr>
        <p:spPr/>
        <p:txBody>
          <a:bodyPr>
            <a:normAutofit fontScale="92500"/>
          </a:bodyPr>
          <a:lstStyle/>
          <a:p>
            <a:r>
              <a:rPr lang="en-US" dirty="0"/>
              <a:t>A vast empire – bigger than any previously in history, spanning 5.5 million </a:t>
            </a:r>
            <a:r>
              <a:rPr lang="en-US" dirty="0" err="1"/>
              <a:t>kms</a:t>
            </a:r>
            <a:r>
              <a:rPr lang="en-US" dirty="0"/>
              <a:t>.</a:t>
            </a:r>
          </a:p>
          <a:p>
            <a:r>
              <a:rPr lang="en-US" dirty="0"/>
              <a:t>Unlike Assyrian, did not stamp its central authority at will (e.g. moving populations around) but encouraged decentralization and diversity</a:t>
            </a:r>
          </a:p>
          <a:p>
            <a:pPr lvl="1"/>
            <a:r>
              <a:rPr lang="en-US" dirty="0"/>
              <a:t>Local elites kept in power, local traditions, languages and gods respected.</a:t>
            </a:r>
          </a:p>
          <a:p>
            <a:pPr lvl="1"/>
            <a:r>
              <a:rPr lang="en-US" dirty="0"/>
              <a:t>Division of empire into 20+ provinces (satrapies) each with governor chosen by King from ranks of Persian nobility. Ruled province with held of indigenous upper class, tasked with maintaining peace + sending tribute to king. Had to be taken to Persepolis and presented as symbol of submission to King.</a:t>
            </a:r>
          </a:p>
          <a:p>
            <a:pPr lvl="1"/>
            <a:r>
              <a:rPr lang="en-US" dirty="0"/>
              <a:t>“the peoples who lived within days of walking, even months, as well as others who had never seen him (the King), and others who knew very well that they would never see him, and yet were willing to submit to him” Xenophon </a:t>
            </a:r>
            <a:r>
              <a:rPr lang="en-US" dirty="0" err="1"/>
              <a:t>Cyropaedia</a:t>
            </a:r>
            <a:r>
              <a:rPr lang="en-US" dirty="0"/>
              <a:t> 1.1.4-5.</a:t>
            </a:r>
          </a:p>
        </p:txBody>
      </p:sp>
    </p:spTree>
    <p:extLst>
      <p:ext uri="{BB962C8B-B14F-4D97-AF65-F5344CB8AC3E}">
        <p14:creationId xmlns:p14="http://schemas.microsoft.com/office/powerpoint/2010/main" val="34867482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D5CDA9-2A7F-FE40-B3D1-855D22438BA4}"/>
              </a:ext>
            </a:extLst>
          </p:cNvPr>
          <p:cNvSpPr>
            <a:spLocks noGrp="1"/>
          </p:cNvSpPr>
          <p:nvPr>
            <p:ph type="title"/>
          </p:nvPr>
        </p:nvSpPr>
        <p:spPr/>
        <p:txBody>
          <a:bodyPr/>
          <a:lstStyle/>
          <a:p>
            <a:pPr algn="ctr"/>
            <a:r>
              <a:rPr lang="en-US" dirty="0" err="1"/>
              <a:t>Behistun</a:t>
            </a:r>
            <a:r>
              <a:rPr lang="en-US" dirty="0"/>
              <a:t> Inscription</a:t>
            </a:r>
          </a:p>
        </p:txBody>
      </p:sp>
      <p:sp>
        <p:nvSpPr>
          <p:cNvPr id="3" name="Content Placeholder 2">
            <a:extLst>
              <a:ext uri="{FF2B5EF4-FFF2-40B4-BE49-F238E27FC236}">
                <a16:creationId xmlns:a16="http://schemas.microsoft.com/office/drawing/2014/main" id="{093DDAFB-31E0-6748-B4F3-F4892570D2E3}"/>
              </a:ext>
            </a:extLst>
          </p:cNvPr>
          <p:cNvSpPr>
            <a:spLocks noGrp="1"/>
          </p:cNvSpPr>
          <p:nvPr>
            <p:ph idx="1"/>
          </p:nvPr>
        </p:nvSpPr>
        <p:spPr>
          <a:xfrm>
            <a:off x="838200" y="1825625"/>
            <a:ext cx="5712502" cy="4351338"/>
          </a:xfrm>
        </p:spPr>
        <p:txBody>
          <a:bodyPr>
            <a:normAutofit fontScale="92500"/>
          </a:bodyPr>
          <a:lstStyle/>
          <a:p>
            <a:r>
              <a:rPr lang="en-US" dirty="0"/>
              <a:t>15m x 25m wide inscription set 100 m up on a cliff face at Mt </a:t>
            </a:r>
            <a:r>
              <a:rPr lang="en-US" dirty="0" err="1"/>
              <a:t>Behistun</a:t>
            </a:r>
            <a:r>
              <a:rPr lang="en-US" dirty="0"/>
              <a:t> near Kermanshah on a major road connecting Babylon and Ecbatana.</a:t>
            </a:r>
          </a:p>
          <a:p>
            <a:r>
              <a:rPr lang="en-US" dirty="0"/>
              <a:t>Inscribed by Darius the Great at record of the achievements of his family. Written in Old Persian, Elamite and Babylonian.</a:t>
            </a:r>
          </a:p>
          <a:p>
            <a:r>
              <a:rPr lang="en-US" dirty="0"/>
              <a:t>Accompanied by enormous relief of Darius holding bow of authority, with his foot over pretender to the throne.</a:t>
            </a:r>
          </a:p>
        </p:txBody>
      </p:sp>
      <p:pic>
        <p:nvPicPr>
          <p:cNvPr id="5" name="Picture 4">
            <a:extLst>
              <a:ext uri="{FF2B5EF4-FFF2-40B4-BE49-F238E27FC236}">
                <a16:creationId xmlns:a16="http://schemas.microsoft.com/office/drawing/2014/main" id="{586B07C3-B94E-024C-A779-B7062D13D173}"/>
              </a:ext>
            </a:extLst>
          </p:cNvPr>
          <p:cNvPicPr>
            <a:picLocks noChangeAspect="1"/>
          </p:cNvPicPr>
          <p:nvPr/>
        </p:nvPicPr>
        <p:blipFill>
          <a:blip r:embed="rId2"/>
          <a:stretch>
            <a:fillRect/>
          </a:stretch>
        </p:blipFill>
        <p:spPr>
          <a:xfrm>
            <a:off x="6445771" y="1969619"/>
            <a:ext cx="5417800" cy="4063350"/>
          </a:xfrm>
          <a:prstGeom prst="rect">
            <a:avLst/>
          </a:prstGeom>
        </p:spPr>
      </p:pic>
    </p:spTree>
    <p:extLst>
      <p:ext uri="{BB962C8B-B14F-4D97-AF65-F5344CB8AC3E}">
        <p14:creationId xmlns:p14="http://schemas.microsoft.com/office/powerpoint/2010/main" val="25244155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859732-FE19-D54A-BD36-6C993805ED76}"/>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99D26B42-1CE8-1F4C-903E-9809C11A56E2}"/>
              </a:ext>
            </a:extLst>
          </p:cNvPr>
          <p:cNvSpPr>
            <a:spLocks noGrp="1"/>
          </p:cNvSpPr>
          <p:nvPr>
            <p:ph idx="1"/>
          </p:nvPr>
        </p:nvSpPr>
        <p:spPr>
          <a:xfrm>
            <a:off x="0" y="0"/>
            <a:ext cx="12192000" cy="6858000"/>
          </a:xfrm>
        </p:spPr>
        <p:txBody>
          <a:bodyPr>
            <a:normAutofit fontScale="70000" lnSpcReduction="20000"/>
          </a:bodyPr>
          <a:lstStyle/>
          <a:p>
            <a:r>
              <a:rPr lang="en-GB" dirty="0"/>
              <a:t>1.1] I (am) Darius, the great king, the king of kings, the king in Persia, the king of countries, the son of </a:t>
            </a:r>
            <a:r>
              <a:rPr lang="en-GB" dirty="0" err="1"/>
              <a:t>Hystaspes</a:t>
            </a:r>
            <a:r>
              <a:rPr lang="en-GB" dirty="0"/>
              <a:t>, the grandson of </a:t>
            </a:r>
            <a:r>
              <a:rPr lang="en-GB" dirty="0" err="1"/>
              <a:t>Arsames</a:t>
            </a:r>
            <a:r>
              <a:rPr lang="en-GB" dirty="0"/>
              <a:t>, the </a:t>
            </a:r>
            <a:r>
              <a:rPr lang="en-GB" dirty="0" err="1"/>
              <a:t>Achaemenide</a:t>
            </a:r>
            <a:r>
              <a:rPr lang="en-GB" dirty="0"/>
              <a:t>. </a:t>
            </a:r>
          </a:p>
          <a:p>
            <a:r>
              <a:rPr lang="en-GB" dirty="0"/>
              <a:t>[1.2] Says Darius the king: My father (is) </a:t>
            </a:r>
            <a:r>
              <a:rPr lang="en-GB" dirty="0" err="1"/>
              <a:t>Hystaspes</a:t>
            </a:r>
            <a:r>
              <a:rPr lang="en-GB" dirty="0"/>
              <a:t>, the father of </a:t>
            </a:r>
            <a:r>
              <a:rPr lang="en-GB" dirty="0" err="1"/>
              <a:t>Hystaspes</a:t>
            </a:r>
            <a:r>
              <a:rPr lang="en-GB" dirty="0"/>
              <a:t> (is) </a:t>
            </a:r>
            <a:r>
              <a:rPr lang="en-GB" dirty="0" err="1"/>
              <a:t>Arsames</a:t>
            </a:r>
            <a:r>
              <a:rPr lang="en-GB" dirty="0"/>
              <a:t>, the father of </a:t>
            </a:r>
            <a:r>
              <a:rPr lang="en-GB" dirty="0" err="1"/>
              <a:t>Arsames</a:t>
            </a:r>
            <a:r>
              <a:rPr lang="en-GB" dirty="0"/>
              <a:t> (is) </a:t>
            </a:r>
            <a:r>
              <a:rPr lang="en-GB" dirty="0" err="1"/>
              <a:t>Ariaramnes</a:t>
            </a:r>
            <a:r>
              <a:rPr lang="en-GB" dirty="0"/>
              <a:t>, the father of </a:t>
            </a:r>
            <a:r>
              <a:rPr lang="en-GB" dirty="0" err="1"/>
              <a:t>Ariaramnes</a:t>
            </a:r>
            <a:r>
              <a:rPr lang="en-GB" dirty="0"/>
              <a:t> (is </a:t>
            </a:r>
            <a:r>
              <a:rPr lang="en-GB" dirty="0" err="1"/>
              <a:t>Teispes</a:t>
            </a:r>
            <a:r>
              <a:rPr lang="en-GB" dirty="0"/>
              <a:t>), the father of </a:t>
            </a:r>
            <a:r>
              <a:rPr lang="en-GB" dirty="0" err="1"/>
              <a:t>Teispes</a:t>
            </a:r>
            <a:r>
              <a:rPr lang="en-GB" dirty="0"/>
              <a:t> (is) Achaemenes. </a:t>
            </a:r>
          </a:p>
          <a:p>
            <a:r>
              <a:rPr lang="en-GB" dirty="0"/>
              <a:t>[1.3] Says Darius the king: Therefore we are called the </a:t>
            </a:r>
            <a:r>
              <a:rPr lang="en-GB" dirty="0" err="1"/>
              <a:t>Achaemenides</a:t>
            </a:r>
            <a:r>
              <a:rPr lang="en-GB" dirty="0"/>
              <a:t>; from long ago we have extended; from long ago our family have been kings. </a:t>
            </a:r>
          </a:p>
          <a:p>
            <a:r>
              <a:rPr lang="en-GB" dirty="0"/>
              <a:t>[1.4] Says Darius the king: 8 of my family (there were) who were formerly kings; I am the ninth (9); long </a:t>
            </a:r>
            <a:r>
              <a:rPr lang="en-GB" dirty="0" err="1"/>
              <a:t>aforetime</a:t>
            </a:r>
            <a:r>
              <a:rPr lang="en-GB" dirty="0"/>
              <a:t> we were (lit. are) kings. </a:t>
            </a:r>
          </a:p>
          <a:p>
            <a:r>
              <a:rPr lang="en-GB" dirty="0"/>
              <a:t>[1.5] Says Darius the king: By the grace of </a:t>
            </a:r>
            <a:r>
              <a:rPr lang="en-GB" dirty="0" err="1"/>
              <a:t>Auramazda</a:t>
            </a:r>
            <a:r>
              <a:rPr lang="en-GB" dirty="0"/>
              <a:t> I am king; </a:t>
            </a:r>
            <a:r>
              <a:rPr lang="en-GB" dirty="0" err="1"/>
              <a:t>Auramazda</a:t>
            </a:r>
            <a:r>
              <a:rPr lang="en-GB" dirty="0"/>
              <a:t> gave me the kingdom. </a:t>
            </a:r>
          </a:p>
          <a:p>
            <a:r>
              <a:rPr lang="en-GB" dirty="0"/>
              <a:t>[1.6] Says Darius the king: These are the countries which came to me; by the grace of </a:t>
            </a:r>
            <a:r>
              <a:rPr lang="en-GB" dirty="0" err="1"/>
              <a:t>Auramazda</a:t>
            </a:r>
            <a:r>
              <a:rPr lang="en-GB" dirty="0"/>
              <a:t> I became king of them; Persia, Susiana, Babylonia, Assyria, Arabia, Egypt, the (lands) which are on the sea, </a:t>
            </a:r>
            <a:r>
              <a:rPr lang="en-GB" dirty="0" err="1"/>
              <a:t>Sparda</a:t>
            </a:r>
            <a:r>
              <a:rPr lang="en-GB" dirty="0"/>
              <a:t>, Ionia, [Media], Armenia, Cappadocia, Parthia, </a:t>
            </a:r>
            <a:r>
              <a:rPr lang="en-GB" dirty="0" err="1"/>
              <a:t>Drangiana</a:t>
            </a:r>
            <a:r>
              <a:rPr lang="en-GB" dirty="0"/>
              <a:t>, Aria, </a:t>
            </a:r>
            <a:r>
              <a:rPr lang="en-GB" dirty="0" err="1"/>
              <a:t>Chorasmia</a:t>
            </a:r>
            <a:r>
              <a:rPr lang="en-GB" dirty="0"/>
              <a:t>, Bactria, Sogdiana, Ga(n)</a:t>
            </a:r>
            <a:r>
              <a:rPr lang="en-GB" dirty="0" err="1"/>
              <a:t>dara</a:t>
            </a:r>
            <a:r>
              <a:rPr lang="en-GB" dirty="0"/>
              <a:t>, Scythia, </a:t>
            </a:r>
            <a:r>
              <a:rPr lang="en-GB" dirty="0" err="1"/>
              <a:t>Sattagydia</a:t>
            </a:r>
            <a:r>
              <a:rPr lang="en-GB" dirty="0"/>
              <a:t>, </a:t>
            </a:r>
            <a:r>
              <a:rPr lang="en-GB" dirty="0" err="1"/>
              <a:t>Arachosia</a:t>
            </a:r>
            <a:r>
              <a:rPr lang="en-GB" dirty="0"/>
              <a:t>, </a:t>
            </a:r>
            <a:r>
              <a:rPr lang="en-GB" dirty="0" err="1"/>
              <a:t>Maka</a:t>
            </a:r>
            <a:r>
              <a:rPr lang="en-GB" dirty="0"/>
              <a:t>; in all (there are) 23 countries. </a:t>
            </a:r>
          </a:p>
          <a:p>
            <a:r>
              <a:rPr lang="en-GB" dirty="0"/>
              <a:t>[1.7] Says Darius the king: These (are) the countries which came to me; by the grace of </a:t>
            </a:r>
            <a:r>
              <a:rPr lang="en-GB" dirty="0" err="1"/>
              <a:t>Auramazda</a:t>
            </a:r>
            <a:r>
              <a:rPr lang="en-GB" dirty="0"/>
              <a:t> they became subject to me; they bore tribute to me; what was commanded to them by me this was done night and (lit. or) day. </a:t>
            </a:r>
          </a:p>
          <a:p>
            <a:r>
              <a:rPr lang="en-GB" dirty="0"/>
              <a:t>[1.8] Says Darius the king: Within these countries what man was watchful, him who should be well esteemed I esteemed; who was an enemy, him who should be well punished I punished; by the grace of </a:t>
            </a:r>
            <a:r>
              <a:rPr lang="en-GB" dirty="0" err="1"/>
              <a:t>Auramazda</a:t>
            </a:r>
            <a:r>
              <a:rPr lang="en-GB" dirty="0"/>
              <a:t> these countries respected my laws; as it was commanded by me to them, so it was done. </a:t>
            </a:r>
          </a:p>
          <a:p>
            <a:r>
              <a:rPr lang="en-GB" dirty="0"/>
              <a:t>[1.9] Says Darius the king: </a:t>
            </a:r>
            <a:r>
              <a:rPr lang="en-GB" dirty="0" err="1"/>
              <a:t>Auramazda</a:t>
            </a:r>
            <a:r>
              <a:rPr lang="en-GB" dirty="0"/>
              <a:t> gave me this kingdom; </a:t>
            </a:r>
            <a:r>
              <a:rPr lang="en-GB" dirty="0" err="1"/>
              <a:t>Auramazda</a:t>
            </a:r>
            <a:r>
              <a:rPr lang="en-GB" dirty="0"/>
              <a:t> bore me aid until I obtained this kingdom; by the grace of </a:t>
            </a:r>
            <a:r>
              <a:rPr lang="en-GB" dirty="0" err="1"/>
              <a:t>Auramazda</a:t>
            </a:r>
            <a:r>
              <a:rPr lang="en-GB" dirty="0"/>
              <a:t> I hold this kingdom. </a:t>
            </a:r>
          </a:p>
          <a:p>
            <a:r>
              <a:rPr lang="en-GB" dirty="0"/>
              <a:t>[1.10] Says Darius the king: This (is) what (was) done by me after that I became king; Cambyses by name, the son of Cyrus (was) of our family; he was king here; of this Cambyses there was a brother </a:t>
            </a:r>
            <a:r>
              <a:rPr lang="en-GB" dirty="0" err="1"/>
              <a:t>Bardiya</a:t>
            </a:r>
            <a:r>
              <a:rPr lang="en-GB" dirty="0"/>
              <a:t> (</a:t>
            </a:r>
            <a:r>
              <a:rPr lang="en-GB" dirty="0" err="1"/>
              <a:t>i</a:t>
            </a:r>
            <a:r>
              <a:rPr lang="en-GB" dirty="0"/>
              <a:t>. e. </a:t>
            </a:r>
            <a:r>
              <a:rPr lang="en-GB" dirty="0" err="1"/>
              <a:t>Smerdis</a:t>
            </a:r>
            <a:r>
              <a:rPr lang="en-GB" dirty="0"/>
              <a:t>) by name possessing a common mother and the same father with Cambyses; afterwards Cambyses slew that </a:t>
            </a:r>
            <a:r>
              <a:rPr lang="en-GB" dirty="0" err="1"/>
              <a:t>Bardiya</a:t>
            </a:r>
            <a:r>
              <a:rPr lang="en-GB" dirty="0"/>
              <a:t>; when Cambyses slew </a:t>
            </a:r>
            <a:r>
              <a:rPr lang="en-GB" dirty="0" err="1"/>
              <a:t>Bardiya</a:t>
            </a:r>
            <a:r>
              <a:rPr lang="en-GB" dirty="0"/>
              <a:t>, it was not known to the people that </a:t>
            </a:r>
            <a:r>
              <a:rPr lang="en-GB" dirty="0" err="1"/>
              <a:t>Bardiya</a:t>
            </a:r>
            <a:r>
              <a:rPr lang="en-GB" dirty="0"/>
              <a:t> was slain; afterwards Cambyses went to Egypt; when Cambyses went to Egypt, after that the people became hostile; after that there was Deceit to a great extent in the provinces, both in Persia and in Media and in the other provinces. </a:t>
            </a:r>
            <a:endParaRPr lang="en-US" dirty="0"/>
          </a:p>
        </p:txBody>
      </p:sp>
    </p:spTree>
    <p:extLst>
      <p:ext uri="{BB962C8B-B14F-4D97-AF65-F5344CB8AC3E}">
        <p14:creationId xmlns:p14="http://schemas.microsoft.com/office/powerpoint/2010/main" val="6615596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CF1D40-195E-8B4C-8C23-B3CF4F19A153}"/>
              </a:ext>
            </a:extLst>
          </p:cNvPr>
          <p:cNvSpPr>
            <a:spLocks noGrp="1"/>
          </p:cNvSpPr>
          <p:nvPr>
            <p:ph type="title"/>
          </p:nvPr>
        </p:nvSpPr>
        <p:spPr/>
        <p:txBody>
          <a:bodyPr/>
          <a:lstStyle/>
          <a:p>
            <a:pPr algn="ctr"/>
            <a:r>
              <a:rPr lang="en-US" dirty="0"/>
              <a:t>Communicating across such distance</a:t>
            </a:r>
          </a:p>
        </p:txBody>
      </p:sp>
      <p:sp>
        <p:nvSpPr>
          <p:cNvPr id="3" name="Content Placeholder 2">
            <a:extLst>
              <a:ext uri="{FF2B5EF4-FFF2-40B4-BE49-F238E27FC236}">
                <a16:creationId xmlns:a16="http://schemas.microsoft.com/office/drawing/2014/main" id="{FD07C99B-A0E0-6747-85CC-4298004F2B98}"/>
              </a:ext>
            </a:extLst>
          </p:cNvPr>
          <p:cNvSpPr>
            <a:spLocks noGrp="1"/>
          </p:cNvSpPr>
          <p:nvPr>
            <p:ph idx="1"/>
          </p:nvPr>
        </p:nvSpPr>
        <p:spPr/>
        <p:txBody>
          <a:bodyPr>
            <a:normAutofit fontScale="85000" lnSpcReduction="20000"/>
          </a:bodyPr>
          <a:lstStyle/>
          <a:p>
            <a:r>
              <a:rPr lang="en-US" dirty="0"/>
              <a:t>Construction of a system of Royal Roads with posting stations at regular intervals. </a:t>
            </a:r>
          </a:p>
          <a:p>
            <a:r>
              <a:rPr lang="en-US" dirty="0"/>
              <a:t>Most famous ran from Sardis to Susa (2500 km – covered in 90 days)</a:t>
            </a:r>
          </a:p>
          <a:p>
            <a:r>
              <a:rPr lang="en-US" dirty="0"/>
              <a:t>“There is nothing in the world that travels faster than these Persians couriers… men and horses are stationed along the road, equal in number to the number of days which the journey takes – a man and a horse for each day. Nothing stops the couriers from covering their allotted stage in the quickest possible time – neither snow, rain, heat nor darkness” Herodotus 8.98.</a:t>
            </a:r>
          </a:p>
          <a:p>
            <a:r>
              <a:rPr lang="en-US" dirty="0"/>
              <a:t>Use of the roads required permission of satraps (also to use the relay stations and warehouses along the routes) – see Sealed </a:t>
            </a:r>
            <a:r>
              <a:rPr lang="en-US" dirty="0" err="1"/>
              <a:t>Authorisation</a:t>
            </a:r>
            <a:r>
              <a:rPr lang="en-US" dirty="0"/>
              <a:t> Tablets (</a:t>
            </a:r>
            <a:r>
              <a:rPr lang="en-US" dirty="0" err="1"/>
              <a:t>halmi</a:t>
            </a:r>
            <a:r>
              <a:rPr lang="en-US" dirty="0"/>
              <a:t>). Stocking of the warehouses a concern of central and local government.</a:t>
            </a:r>
          </a:p>
          <a:p>
            <a:r>
              <a:rPr lang="en-US" dirty="0"/>
              <a:t>The royal court was ‘nomadic’ in that it too used the roads to move between its capitals through the year (summer and winter residences)</a:t>
            </a:r>
          </a:p>
          <a:p>
            <a:r>
              <a:rPr lang="en-US" dirty="0"/>
              <a:t>But also using sea routes: Persians construct a man-made canal linking Nile to the Red Sea</a:t>
            </a:r>
          </a:p>
        </p:txBody>
      </p:sp>
    </p:spTree>
    <p:extLst>
      <p:ext uri="{BB962C8B-B14F-4D97-AF65-F5344CB8AC3E}">
        <p14:creationId xmlns:p14="http://schemas.microsoft.com/office/powerpoint/2010/main" val="23852503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BA8083-1EC9-6A47-8429-981825014C30}"/>
              </a:ext>
            </a:extLst>
          </p:cNvPr>
          <p:cNvSpPr>
            <a:spLocks noGrp="1"/>
          </p:cNvSpPr>
          <p:nvPr>
            <p:ph type="title"/>
          </p:nvPr>
        </p:nvSpPr>
        <p:spPr/>
        <p:txBody>
          <a:bodyPr/>
          <a:lstStyle/>
          <a:p>
            <a:pPr algn="ctr"/>
            <a:r>
              <a:rPr lang="en-US" dirty="0"/>
              <a:t>Royal Road Network</a:t>
            </a:r>
          </a:p>
        </p:txBody>
      </p:sp>
      <p:pic>
        <p:nvPicPr>
          <p:cNvPr id="5" name="Content Placeholder 4">
            <a:extLst>
              <a:ext uri="{FF2B5EF4-FFF2-40B4-BE49-F238E27FC236}">
                <a16:creationId xmlns:a16="http://schemas.microsoft.com/office/drawing/2014/main" id="{1EB42885-6826-3645-A430-53A8524B8DE7}"/>
              </a:ext>
            </a:extLst>
          </p:cNvPr>
          <p:cNvPicPr>
            <a:picLocks noGrp="1" noChangeAspect="1"/>
          </p:cNvPicPr>
          <p:nvPr>
            <p:ph idx="1"/>
          </p:nvPr>
        </p:nvPicPr>
        <p:blipFill>
          <a:blip r:embed="rId2"/>
          <a:stretch>
            <a:fillRect/>
          </a:stretch>
        </p:blipFill>
        <p:spPr>
          <a:xfrm>
            <a:off x="838200" y="119778"/>
            <a:ext cx="10515600" cy="7176059"/>
          </a:xfrm>
        </p:spPr>
      </p:pic>
    </p:spTree>
    <p:extLst>
      <p:ext uri="{BB962C8B-B14F-4D97-AF65-F5344CB8AC3E}">
        <p14:creationId xmlns:p14="http://schemas.microsoft.com/office/powerpoint/2010/main" val="36658458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61F81B-6A14-C842-8D7C-F5F35AABB18E}"/>
              </a:ext>
            </a:extLst>
          </p:cNvPr>
          <p:cNvSpPr>
            <a:spLocks noGrp="1"/>
          </p:cNvSpPr>
          <p:nvPr>
            <p:ph type="title"/>
          </p:nvPr>
        </p:nvSpPr>
        <p:spPr>
          <a:xfrm>
            <a:off x="179881" y="365125"/>
            <a:ext cx="11767279" cy="1325563"/>
          </a:xfrm>
        </p:spPr>
        <p:txBody>
          <a:bodyPr/>
          <a:lstStyle/>
          <a:p>
            <a:pPr algn="ctr"/>
            <a:r>
              <a:rPr lang="en-US" dirty="0"/>
              <a:t>The coming (and going) of Alexander the Great</a:t>
            </a:r>
          </a:p>
        </p:txBody>
      </p:sp>
      <p:sp>
        <p:nvSpPr>
          <p:cNvPr id="3" name="Content Placeholder 2">
            <a:extLst>
              <a:ext uri="{FF2B5EF4-FFF2-40B4-BE49-F238E27FC236}">
                <a16:creationId xmlns:a16="http://schemas.microsoft.com/office/drawing/2014/main" id="{8B5C5545-14F6-DB4F-B63B-8FD552C4CC2B}"/>
              </a:ext>
            </a:extLst>
          </p:cNvPr>
          <p:cNvSpPr>
            <a:spLocks noGrp="1"/>
          </p:cNvSpPr>
          <p:nvPr>
            <p:ph idx="1"/>
          </p:nvPr>
        </p:nvSpPr>
        <p:spPr>
          <a:xfrm>
            <a:off x="314793" y="1394085"/>
            <a:ext cx="11632368" cy="5261548"/>
          </a:xfrm>
        </p:spPr>
        <p:txBody>
          <a:bodyPr>
            <a:normAutofit fontScale="85000" lnSpcReduction="20000"/>
          </a:bodyPr>
          <a:lstStyle/>
          <a:p>
            <a:r>
              <a:rPr lang="en-US" dirty="0"/>
              <a:t>Alexander as the last ‘King of Persia’ – ironically the royal road network used by Alexander to move quickly across the Empire.</a:t>
            </a:r>
          </a:p>
          <a:p>
            <a:r>
              <a:rPr lang="en-US" dirty="0"/>
              <a:t>Sweeping conquest of Achaemenid empire 334-323 BCE, assumption of royal title (and burial of his dead predecessor, Darius), continuation of Persian style of respecting local customs and traditions, use of local governors and satrapies. </a:t>
            </a:r>
          </a:p>
          <a:p>
            <a:r>
              <a:rPr lang="en-US" dirty="0"/>
              <a:t>Death led to the breaking up of that empire into monarchies created by his generals. </a:t>
            </a:r>
          </a:p>
          <a:p>
            <a:r>
              <a:rPr lang="en-US" dirty="0"/>
              <a:t>Seleucid Empire: </a:t>
            </a:r>
            <a:r>
              <a:rPr lang="en-US" dirty="0" err="1"/>
              <a:t>Seleucos</a:t>
            </a:r>
            <a:r>
              <a:rPr lang="en-US" dirty="0"/>
              <a:t> receiving Babylon and surrounding area in 320s, subsequently set out to enlarge his empire in West and East:</a:t>
            </a:r>
          </a:p>
          <a:p>
            <a:pPr marL="0" indent="0">
              <a:buNone/>
            </a:pPr>
            <a:r>
              <a:rPr lang="en-US" dirty="0"/>
              <a:t>“</a:t>
            </a:r>
            <a:r>
              <a:rPr lang="en-GB" dirty="0"/>
              <a:t>Always lying in wait for the </a:t>
            </a:r>
            <a:r>
              <a:rPr lang="en-GB" dirty="0" err="1"/>
              <a:t>neighboring</a:t>
            </a:r>
            <a:r>
              <a:rPr lang="en-GB" dirty="0"/>
              <a:t> nations, strong in arms and persuasive in council, he [</a:t>
            </a:r>
            <a:r>
              <a:rPr lang="en-GB" dirty="0" err="1"/>
              <a:t>Seleucus</a:t>
            </a:r>
            <a:r>
              <a:rPr lang="en-GB" dirty="0"/>
              <a:t>] acquired Mesopotamia, Armenia, 'Seleucid' Cappadocia, Persis, Parthia, Bactria, Arabia, </a:t>
            </a:r>
            <a:r>
              <a:rPr lang="en-GB" dirty="0" err="1"/>
              <a:t>Tapouria</a:t>
            </a:r>
            <a:r>
              <a:rPr lang="en-GB" dirty="0"/>
              <a:t>, </a:t>
            </a:r>
            <a:r>
              <a:rPr lang="en-GB" dirty="0" err="1"/>
              <a:t>Sogdia</a:t>
            </a:r>
            <a:r>
              <a:rPr lang="en-GB" dirty="0"/>
              <a:t>, </a:t>
            </a:r>
            <a:r>
              <a:rPr lang="en-GB" dirty="0" err="1"/>
              <a:t>Arachosia</a:t>
            </a:r>
            <a:r>
              <a:rPr lang="en-GB" dirty="0"/>
              <a:t>, </a:t>
            </a:r>
            <a:r>
              <a:rPr lang="en-GB" dirty="0" err="1"/>
              <a:t>Hyrcania</a:t>
            </a:r>
            <a:r>
              <a:rPr lang="en-GB" dirty="0"/>
              <a:t>, and other adjacent peoples that had been subdued by Alexander, as far as the river Indus, so that the boundaries of his empire were the most extensive in Asia after that of Alexander. The whole region from Phrygia to the Indus was subject to </a:t>
            </a:r>
            <a:r>
              <a:rPr lang="en-GB" dirty="0" err="1"/>
              <a:t>Seleucus</a:t>
            </a:r>
            <a:r>
              <a:rPr lang="en-GB" dirty="0"/>
              <a:t>” Appian </a:t>
            </a:r>
            <a:r>
              <a:rPr lang="en-GB" i="1" dirty="0"/>
              <a:t>The Syrian Wars </a:t>
            </a:r>
            <a:r>
              <a:rPr lang="en-GB" dirty="0"/>
              <a:t>55.</a:t>
            </a:r>
            <a:endParaRPr lang="en-US" dirty="0"/>
          </a:p>
          <a:p>
            <a:r>
              <a:rPr lang="en-US" dirty="0"/>
              <a:t> But as a result, he had the greatest difficulty in maintaining its integrity stretched over the greatest distance (1.5 million square miles – population 20-30 million)</a:t>
            </a:r>
          </a:p>
        </p:txBody>
      </p:sp>
    </p:spTree>
    <p:extLst>
      <p:ext uri="{BB962C8B-B14F-4D97-AF65-F5344CB8AC3E}">
        <p14:creationId xmlns:p14="http://schemas.microsoft.com/office/powerpoint/2010/main" val="20434941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EB9A47-839D-B049-A9C9-3DBC0CB838BA}"/>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A06A4A9F-1B42-0B41-967E-B2704CE39487}"/>
              </a:ext>
            </a:extLst>
          </p:cNvPr>
          <p:cNvPicPr>
            <a:picLocks noGrp="1" noChangeAspect="1"/>
          </p:cNvPicPr>
          <p:nvPr>
            <p:ph idx="1"/>
          </p:nvPr>
        </p:nvPicPr>
        <p:blipFill>
          <a:blip r:embed="rId2"/>
          <a:stretch>
            <a:fillRect/>
          </a:stretch>
        </p:blipFill>
        <p:spPr>
          <a:xfrm>
            <a:off x="1798820" y="-209862"/>
            <a:ext cx="7659973" cy="7350018"/>
          </a:xfrm>
        </p:spPr>
      </p:pic>
    </p:spTree>
    <p:extLst>
      <p:ext uri="{BB962C8B-B14F-4D97-AF65-F5344CB8AC3E}">
        <p14:creationId xmlns:p14="http://schemas.microsoft.com/office/powerpoint/2010/main" val="1702616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7E6FC2-430D-AA42-880E-C2BC22DA2385}"/>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5374074F-12E2-F345-B30E-CE9144C7817F}"/>
              </a:ext>
            </a:extLst>
          </p:cNvPr>
          <p:cNvPicPr>
            <a:picLocks noGrp="1" noChangeAspect="1"/>
          </p:cNvPicPr>
          <p:nvPr>
            <p:ph idx="1"/>
          </p:nvPr>
        </p:nvPicPr>
        <p:blipFill>
          <a:blip r:embed="rId2"/>
          <a:stretch>
            <a:fillRect/>
          </a:stretch>
        </p:blipFill>
        <p:spPr>
          <a:xfrm>
            <a:off x="0" y="313471"/>
            <a:ext cx="12456420" cy="6544529"/>
          </a:xfrm>
        </p:spPr>
      </p:pic>
    </p:spTree>
    <p:extLst>
      <p:ext uri="{BB962C8B-B14F-4D97-AF65-F5344CB8AC3E}">
        <p14:creationId xmlns:p14="http://schemas.microsoft.com/office/powerpoint/2010/main" val="12494252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A14B1E-EDDE-2A4A-B6CF-65315CDB28A3}"/>
              </a:ext>
            </a:extLst>
          </p:cNvPr>
          <p:cNvSpPr>
            <a:spLocks noGrp="1"/>
          </p:cNvSpPr>
          <p:nvPr>
            <p:ph type="title"/>
          </p:nvPr>
        </p:nvSpPr>
        <p:spPr/>
        <p:txBody>
          <a:bodyPr/>
          <a:lstStyle/>
          <a:p>
            <a:pPr algn="ctr"/>
            <a:r>
              <a:rPr lang="en-US" dirty="0"/>
              <a:t>Seleucid difficulties in maintaining their realm</a:t>
            </a:r>
          </a:p>
        </p:txBody>
      </p:sp>
      <p:sp>
        <p:nvSpPr>
          <p:cNvPr id="3" name="Content Placeholder 2">
            <a:extLst>
              <a:ext uri="{FF2B5EF4-FFF2-40B4-BE49-F238E27FC236}">
                <a16:creationId xmlns:a16="http://schemas.microsoft.com/office/drawing/2014/main" id="{0062A07B-558A-2F40-B5BD-C7B20D06D3A4}"/>
              </a:ext>
            </a:extLst>
          </p:cNvPr>
          <p:cNvSpPr>
            <a:spLocks noGrp="1"/>
          </p:cNvSpPr>
          <p:nvPr>
            <p:ph idx="1"/>
          </p:nvPr>
        </p:nvSpPr>
        <p:spPr>
          <a:xfrm>
            <a:off x="344773" y="1409075"/>
            <a:ext cx="11302583" cy="5051686"/>
          </a:xfrm>
        </p:spPr>
        <p:txBody>
          <a:bodyPr>
            <a:normAutofit fontScale="77500" lnSpcReduction="20000"/>
          </a:bodyPr>
          <a:lstStyle/>
          <a:p>
            <a:r>
              <a:rPr lang="en-US" dirty="0"/>
              <a:t>Between 308 and 305 </a:t>
            </a:r>
            <a:r>
              <a:rPr lang="en-US" dirty="0" err="1"/>
              <a:t>Seleucus</a:t>
            </a:r>
            <a:r>
              <a:rPr lang="en-US" dirty="0"/>
              <a:t> took control in Bactria and in 293 he embarked on a more intrusive phase of royal control through extensive Greek colonization.</a:t>
            </a:r>
          </a:p>
          <a:p>
            <a:r>
              <a:rPr lang="en-US" dirty="0"/>
              <a:t>In 303 BCE </a:t>
            </a:r>
            <a:r>
              <a:rPr lang="en-US" dirty="0" err="1"/>
              <a:t>Seleucus</a:t>
            </a:r>
            <a:r>
              <a:rPr lang="en-US" dirty="0"/>
              <a:t> agreed to cede </a:t>
            </a:r>
            <a:r>
              <a:rPr lang="en-US" dirty="0" err="1"/>
              <a:t>Gedrosia</a:t>
            </a:r>
            <a:r>
              <a:rPr lang="en-US" dirty="0"/>
              <a:t>, </a:t>
            </a:r>
            <a:r>
              <a:rPr lang="en-US" dirty="0" err="1"/>
              <a:t>Paropamisadae</a:t>
            </a:r>
            <a:r>
              <a:rPr lang="en-US" dirty="0"/>
              <a:t> and all territory beyond Indus to King Chandragupta</a:t>
            </a:r>
            <a:r>
              <a:rPr lang="en-GB" dirty="0"/>
              <a:t>   (and sent Ambassadors – </a:t>
            </a:r>
            <a:r>
              <a:rPr lang="en-GB" dirty="0" err="1"/>
              <a:t>Megasthenes</a:t>
            </a:r>
            <a:r>
              <a:rPr lang="en-GB" dirty="0"/>
              <a:t>)</a:t>
            </a:r>
          </a:p>
          <a:p>
            <a:r>
              <a:rPr lang="en-US" dirty="0"/>
              <a:t>Successors Antiochus I and Antiochus II faced with push back by Ptolemies, and also nomadic invasions from north.</a:t>
            </a:r>
          </a:p>
          <a:p>
            <a:r>
              <a:rPr lang="en-US" dirty="0"/>
              <a:t>Led to, after 250 BCE, the declaration of independence by Bactria, Parthia and Cappadocia.</a:t>
            </a:r>
          </a:p>
          <a:p>
            <a:r>
              <a:rPr lang="en-US" dirty="0"/>
              <a:t>Successors </a:t>
            </a:r>
            <a:r>
              <a:rPr lang="en-US" dirty="0" err="1"/>
              <a:t>Seleucus</a:t>
            </a:r>
            <a:r>
              <a:rPr lang="en-US" dirty="0"/>
              <a:t> II not able to re-capture, but faced with even more pushback from Egypt, another round of break-away states (</a:t>
            </a:r>
            <a:r>
              <a:rPr lang="en-US" dirty="0" err="1"/>
              <a:t>eg.</a:t>
            </a:r>
            <a:r>
              <a:rPr lang="en-US" dirty="0"/>
              <a:t> </a:t>
            </a:r>
            <a:r>
              <a:rPr lang="en-US" dirty="0" err="1"/>
              <a:t>Attalids</a:t>
            </a:r>
            <a:r>
              <a:rPr lang="en-US" dirty="0"/>
              <a:t>) as well as civil wars + rivals for throne.</a:t>
            </a:r>
          </a:p>
          <a:p>
            <a:r>
              <a:rPr lang="en-US" dirty="0"/>
              <a:t>Antiochus III from 223 to 187 BC: initial failures against Egypt, from 215-205 BC absented himself from the Mediterranean and campaigned to re-assert authority over Bactria + make new agreements with India King. Came back to Mediterranean in 205 calling himself ‘Antiochus the Great’ in imitation of Alexander. </a:t>
            </a:r>
          </a:p>
          <a:p>
            <a:r>
              <a:rPr lang="en-US" dirty="0"/>
              <a:t>Polybius 11.34.15-6: All in all he secured his kingdom, stunning all his subjects with his audacity and tenacity. Through this campaign, he proved himself wealthy of the kingship, not only to the inhabitants of Asia, but to those also living in Europe.”</a:t>
            </a:r>
            <a:endParaRPr lang="en-GB" dirty="0"/>
          </a:p>
          <a:p>
            <a:endParaRPr lang="en-US" dirty="0"/>
          </a:p>
        </p:txBody>
      </p:sp>
    </p:spTree>
    <p:extLst>
      <p:ext uri="{BB962C8B-B14F-4D97-AF65-F5344CB8AC3E}">
        <p14:creationId xmlns:p14="http://schemas.microsoft.com/office/powerpoint/2010/main" val="12813754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843690-85AB-1144-A5B6-0322ECC8A601}"/>
              </a:ext>
            </a:extLst>
          </p:cNvPr>
          <p:cNvSpPr>
            <a:spLocks noGrp="1"/>
          </p:cNvSpPr>
          <p:nvPr>
            <p:ph type="title"/>
          </p:nvPr>
        </p:nvSpPr>
        <p:spPr/>
        <p:txBody>
          <a:bodyPr/>
          <a:lstStyle/>
          <a:p>
            <a:pPr algn="ctr"/>
            <a:r>
              <a:rPr lang="en-US" dirty="0"/>
              <a:t>Western and Central Asia</a:t>
            </a:r>
          </a:p>
        </p:txBody>
      </p:sp>
      <p:sp>
        <p:nvSpPr>
          <p:cNvPr id="3" name="Content Placeholder 2">
            <a:extLst>
              <a:ext uri="{FF2B5EF4-FFF2-40B4-BE49-F238E27FC236}">
                <a16:creationId xmlns:a16="http://schemas.microsoft.com/office/drawing/2014/main" id="{1D0FA0C5-FD24-9B43-8C05-E601472533B1}"/>
              </a:ext>
            </a:extLst>
          </p:cNvPr>
          <p:cNvSpPr>
            <a:spLocks noGrp="1"/>
          </p:cNvSpPr>
          <p:nvPr>
            <p:ph idx="1"/>
          </p:nvPr>
        </p:nvSpPr>
        <p:spPr/>
        <p:txBody>
          <a:bodyPr>
            <a:normAutofit lnSpcReduction="10000"/>
          </a:bodyPr>
          <a:lstStyle/>
          <a:p>
            <a:r>
              <a:rPr lang="en-US" dirty="0"/>
              <a:t>Western Asia:</a:t>
            </a:r>
          </a:p>
          <a:p>
            <a:pPr lvl="1"/>
            <a:r>
              <a:rPr lang="en-US" dirty="0"/>
              <a:t>Eastern Mediterranean / Asia Minor</a:t>
            </a:r>
          </a:p>
          <a:p>
            <a:pPr lvl="1"/>
            <a:r>
              <a:rPr lang="en-US" dirty="0"/>
              <a:t>Iranian Plateau</a:t>
            </a:r>
          </a:p>
          <a:p>
            <a:pPr lvl="1"/>
            <a:r>
              <a:rPr lang="en-US" dirty="0"/>
              <a:t>Realm of Achaemenid, Persian Empires, Conquest of Alexander the Great and Seleucids, Parthians, Sassanids</a:t>
            </a:r>
          </a:p>
          <a:p>
            <a:pPr lvl="1"/>
            <a:r>
              <a:rPr lang="en-US" dirty="0"/>
              <a:t>Up to borders of the river Indus</a:t>
            </a:r>
          </a:p>
          <a:p>
            <a:pPr marL="457200" lvl="1" indent="0">
              <a:buNone/>
            </a:pPr>
            <a:endParaRPr lang="en-US" dirty="0"/>
          </a:p>
          <a:p>
            <a:r>
              <a:rPr lang="en-US" dirty="0"/>
              <a:t>Central Asia</a:t>
            </a:r>
          </a:p>
          <a:p>
            <a:pPr lvl="1"/>
            <a:r>
              <a:rPr lang="en-US" dirty="0"/>
              <a:t>Covering Greco-Bactria, Pamir mountains, Hindu Kush</a:t>
            </a:r>
          </a:p>
          <a:p>
            <a:pPr lvl="1"/>
            <a:r>
              <a:rPr lang="en-US" dirty="0"/>
              <a:t>Realms of rapidly changing communities: Greco-Bactrians, Indo-Greeks, Kushans, as well as migrating nomadic tribes coming from East</a:t>
            </a:r>
          </a:p>
          <a:p>
            <a:pPr lvl="1"/>
            <a:r>
              <a:rPr lang="en-US" dirty="0"/>
              <a:t>Incredibly challenging geography</a:t>
            </a:r>
          </a:p>
        </p:txBody>
      </p:sp>
    </p:spTree>
    <p:extLst>
      <p:ext uri="{BB962C8B-B14F-4D97-AF65-F5344CB8AC3E}">
        <p14:creationId xmlns:p14="http://schemas.microsoft.com/office/powerpoint/2010/main" val="35394148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7E23D6-2F0E-1645-A78F-8EC5D332F927}"/>
              </a:ext>
            </a:extLst>
          </p:cNvPr>
          <p:cNvSpPr>
            <a:spLocks noGrp="1"/>
          </p:cNvSpPr>
          <p:nvPr>
            <p:ph type="title"/>
          </p:nvPr>
        </p:nvSpPr>
        <p:spPr/>
        <p:txBody>
          <a:bodyPr/>
          <a:lstStyle/>
          <a:p>
            <a:pPr algn="ctr"/>
            <a:r>
              <a:rPr lang="en-US" dirty="0"/>
              <a:t>Greco-Bactria (relationships East and West)</a:t>
            </a:r>
          </a:p>
        </p:txBody>
      </p:sp>
      <p:sp>
        <p:nvSpPr>
          <p:cNvPr id="3" name="Content Placeholder 2">
            <a:extLst>
              <a:ext uri="{FF2B5EF4-FFF2-40B4-BE49-F238E27FC236}">
                <a16:creationId xmlns:a16="http://schemas.microsoft.com/office/drawing/2014/main" id="{2DE9135B-76A2-0046-8E8C-2DEA1C7A3D9A}"/>
              </a:ext>
            </a:extLst>
          </p:cNvPr>
          <p:cNvSpPr>
            <a:spLocks noGrp="1"/>
          </p:cNvSpPr>
          <p:nvPr>
            <p:ph idx="1"/>
          </p:nvPr>
        </p:nvSpPr>
        <p:spPr>
          <a:xfrm>
            <a:off x="250723" y="1401097"/>
            <a:ext cx="11533238" cy="5117690"/>
          </a:xfrm>
        </p:spPr>
        <p:txBody>
          <a:bodyPr>
            <a:normAutofit fontScale="92500" lnSpcReduction="10000"/>
          </a:bodyPr>
          <a:lstStyle/>
          <a:p>
            <a:r>
              <a:rPr lang="en-US" dirty="0"/>
              <a:t>The region of Bactria to mid 3</a:t>
            </a:r>
            <a:r>
              <a:rPr lang="en-US" baseline="30000" dirty="0"/>
              <a:t>rd</a:t>
            </a:r>
            <a:r>
              <a:rPr lang="en-US" dirty="0"/>
              <a:t> century BCE:</a:t>
            </a:r>
          </a:p>
          <a:p>
            <a:pPr lvl="1"/>
            <a:r>
              <a:rPr lang="en-US" dirty="0" err="1"/>
              <a:t>Ctesias</a:t>
            </a:r>
            <a:r>
              <a:rPr lang="en-US" dirty="0"/>
              <a:t> of </a:t>
            </a:r>
            <a:r>
              <a:rPr lang="en-US" dirty="0" err="1"/>
              <a:t>Cnidos</a:t>
            </a:r>
            <a:r>
              <a:rPr lang="en-US" dirty="0"/>
              <a:t> – writing a history of Persia in 23 books – spoke of attempts to conquer Bactria by King </a:t>
            </a:r>
            <a:r>
              <a:rPr lang="en-US" dirty="0" err="1"/>
              <a:t>Ninus</a:t>
            </a:r>
            <a:r>
              <a:rPr lang="en-US" dirty="0"/>
              <a:t> of Assyria – difficult because of its inaccessibility and being full of warlike men,  </a:t>
            </a:r>
            <a:r>
              <a:rPr lang="en-US" dirty="0" err="1"/>
              <a:t>Cf</a:t>
            </a:r>
            <a:r>
              <a:rPr lang="en-US" dirty="0"/>
              <a:t> </a:t>
            </a:r>
            <a:r>
              <a:rPr lang="en-US" dirty="0" err="1"/>
              <a:t>Diodorus</a:t>
            </a:r>
            <a:r>
              <a:rPr lang="en-US" dirty="0"/>
              <a:t> 2.5.5-7. </a:t>
            </a:r>
            <a:r>
              <a:rPr lang="en-US" dirty="0" err="1"/>
              <a:t>Cf</a:t>
            </a:r>
            <a:r>
              <a:rPr lang="en-US" dirty="0"/>
              <a:t> Herodotus 1.153.4 </a:t>
            </a:r>
          </a:p>
          <a:p>
            <a:pPr lvl="1"/>
            <a:r>
              <a:rPr lang="en-US" dirty="0"/>
              <a:t>Cyrus the Great wanted to conquer the Bactrians – Cyrus secures Bactria by defeating the nomadic </a:t>
            </a:r>
            <a:r>
              <a:rPr lang="en-US" dirty="0" err="1"/>
              <a:t>Massagetae</a:t>
            </a:r>
            <a:r>
              <a:rPr lang="en-US" dirty="0"/>
              <a:t> (</a:t>
            </a:r>
            <a:r>
              <a:rPr lang="en-US" dirty="0" err="1"/>
              <a:t>Hdt</a:t>
            </a:r>
            <a:r>
              <a:rPr lang="en-US" dirty="0"/>
              <a:t> 1.201-216)</a:t>
            </a:r>
            <a:endParaRPr lang="en-GB" dirty="0"/>
          </a:p>
          <a:p>
            <a:pPr lvl="1"/>
            <a:r>
              <a:rPr lang="en-US" dirty="0"/>
              <a:t>Bactria under Darius, Xerxes and Artaxerxes (522-424 BC). Bactria had an important role to play in Empire even perhaps link to family of Darius himself.  Persians culture well implanted – use of Aramaic. </a:t>
            </a:r>
          </a:p>
          <a:p>
            <a:pPr lvl="1"/>
            <a:r>
              <a:rPr lang="en-US" dirty="0"/>
              <a:t>Alexander established command over Bactria + founded 8-10 cities there. But area in turmoil by time of death + after with many rival plots + attempts to break away.</a:t>
            </a:r>
          </a:p>
          <a:p>
            <a:pPr lvl="1"/>
            <a:r>
              <a:rPr lang="en-GB" dirty="0"/>
              <a:t>Reconquered by </a:t>
            </a:r>
            <a:r>
              <a:rPr lang="en-GB" dirty="0" err="1"/>
              <a:t>Seleucus</a:t>
            </a:r>
            <a:r>
              <a:rPr lang="en-GB" dirty="0"/>
              <a:t> I – based his son here (Father and Son rule from West and East). </a:t>
            </a:r>
          </a:p>
          <a:p>
            <a:pPr lvl="1"/>
            <a:r>
              <a:rPr lang="en-GB" dirty="0"/>
              <a:t>Establishment of new settlements including Ai-Khanoum</a:t>
            </a:r>
          </a:p>
          <a:p>
            <a:pPr lvl="1"/>
            <a:r>
              <a:rPr lang="en-GB" dirty="0"/>
              <a:t>Establishment of fixed silver coinage based on Attic standard</a:t>
            </a:r>
          </a:p>
          <a:p>
            <a:pPr lvl="1"/>
            <a:r>
              <a:rPr lang="en-GB" dirty="0"/>
              <a:t>Bactria becomes a land of 1000 cities (</a:t>
            </a:r>
            <a:r>
              <a:rPr lang="en-GB" dirty="0" err="1"/>
              <a:t>cf</a:t>
            </a:r>
            <a:r>
              <a:rPr lang="en-GB" dirty="0"/>
              <a:t> Strabo 15.1.13)</a:t>
            </a:r>
          </a:p>
          <a:p>
            <a:pPr lvl="1"/>
            <a:endParaRPr lang="en-GB" dirty="0"/>
          </a:p>
          <a:p>
            <a:pPr lvl="1"/>
            <a:endParaRPr lang="en-US" dirty="0"/>
          </a:p>
          <a:p>
            <a:endParaRPr lang="en-US" dirty="0"/>
          </a:p>
        </p:txBody>
      </p:sp>
    </p:spTree>
    <p:extLst>
      <p:ext uri="{BB962C8B-B14F-4D97-AF65-F5344CB8AC3E}">
        <p14:creationId xmlns:p14="http://schemas.microsoft.com/office/powerpoint/2010/main" val="38994162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2910A-53F0-3F4B-BF77-E01C331FA035}"/>
              </a:ext>
            </a:extLst>
          </p:cNvPr>
          <p:cNvSpPr>
            <a:spLocks noGrp="1"/>
          </p:cNvSpPr>
          <p:nvPr>
            <p:ph type="title"/>
          </p:nvPr>
        </p:nvSpPr>
        <p:spPr>
          <a:xfrm>
            <a:off x="7450556" y="-179257"/>
            <a:ext cx="2271251" cy="2109019"/>
          </a:xfrm>
        </p:spPr>
        <p:txBody>
          <a:bodyPr>
            <a:normAutofit/>
          </a:bodyPr>
          <a:lstStyle/>
          <a:p>
            <a:pPr algn="ctr"/>
            <a:r>
              <a:rPr lang="en-US" dirty="0"/>
              <a:t>Bactria </a:t>
            </a:r>
          </a:p>
        </p:txBody>
      </p:sp>
      <p:pic>
        <p:nvPicPr>
          <p:cNvPr id="6" name="Content Placeholder 5">
            <a:extLst>
              <a:ext uri="{FF2B5EF4-FFF2-40B4-BE49-F238E27FC236}">
                <a16:creationId xmlns:a16="http://schemas.microsoft.com/office/drawing/2014/main" id="{B8A3BB73-8033-FB4F-AF8E-923BE6470A56}"/>
              </a:ext>
            </a:extLst>
          </p:cNvPr>
          <p:cNvPicPr>
            <a:picLocks noGrp="1" noChangeAspect="1"/>
          </p:cNvPicPr>
          <p:nvPr>
            <p:ph idx="1"/>
          </p:nvPr>
        </p:nvPicPr>
        <p:blipFill>
          <a:blip r:embed="rId2"/>
          <a:stretch>
            <a:fillRect/>
          </a:stretch>
        </p:blipFill>
        <p:spPr>
          <a:xfrm>
            <a:off x="4572000" y="2660612"/>
            <a:ext cx="7620000" cy="4000500"/>
          </a:xfrm>
        </p:spPr>
      </p:pic>
      <p:pic>
        <p:nvPicPr>
          <p:cNvPr id="4" name="Content Placeholder 4">
            <a:extLst>
              <a:ext uri="{FF2B5EF4-FFF2-40B4-BE49-F238E27FC236}">
                <a16:creationId xmlns:a16="http://schemas.microsoft.com/office/drawing/2014/main" id="{9C5DE7DD-64AD-D746-AD7A-A66BADC73866}"/>
              </a:ext>
            </a:extLst>
          </p:cNvPr>
          <p:cNvPicPr>
            <a:picLocks noChangeAspect="1"/>
          </p:cNvPicPr>
          <p:nvPr/>
        </p:nvPicPr>
        <p:blipFill>
          <a:blip r:embed="rId3"/>
          <a:stretch>
            <a:fillRect/>
          </a:stretch>
        </p:blipFill>
        <p:spPr>
          <a:xfrm>
            <a:off x="-6078792" y="-6908737"/>
            <a:ext cx="12673941" cy="12161100"/>
          </a:xfrm>
          <a:prstGeom prst="rect">
            <a:avLst/>
          </a:prstGeom>
        </p:spPr>
      </p:pic>
    </p:spTree>
    <p:extLst>
      <p:ext uri="{BB962C8B-B14F-4D97-AF65-F5344CB8AC3E}">
        <p14:creationId xmlns:p14="http://schemas.microsoft.com/office/powerpoint/2010/main" val="31648074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DC1E23-FEB0-6342-87CE-43766D29DFD7}"/>
              </a:ext>
            </a:extLst>
          </p:cNvPr>
          <p:cNvSpPr>
            <a:spLocks noGrp="1"/>
          </p:cNvSpPr>
          <p:nvPr>
            <p:ph type="title"/>
          </p:nvPr>
        </p:nvSpPr>
        <p:spPr/>
        <p:txBody>
          <a:bodyPr/>
          <a:lstStyle/>
          <a:p>
            <a:pPr algn="ctr"/>
            <a:r>
              <a:rPr lang="en-US" dirty="0"/>
              <a:t>Ai Khanoum</a:t>
            </a:r>
          </a:p>
        </p:txBody>
      </p:sp>
      <p:sp>
        <p:nvSpPr>
          <p:cNvPr id="3" name="Content Placeholder 2">
            <a:extLst>
              <a:ext uri="{FF2B5EF4-FFF2-40B4-BE49-F238E27FC236}">
                <a16:creationId xmlns:a16="http://schemas.microsoft.com/office/drawing/2014/main" id="{916CB625-97E2-4946-8C55-4670C9A95840}"/>
              </a:ext>
            </a:extLst>
          </p:cNvPr>
          <p:cNvSpPr>
            <a:spLocks noGrp="1"/>
          </p:cNvSpPr>
          <p:nvPr>
            <p:ph idx="1"/>
          </p:nvPr>
        </p:nvSpPr>
        <p:spPr/>
        <p:txBody>
          <a:bodyPr>
            <a:normAutofit lnSpcReduction="10000"/>
          </a:bodyPr>
          <a:lstStyle/>
          <a:p>
            <a:r>
              <a:rPr lang="en-US" dirty="0"/>
              <a:t>Ai Khanoum  sits at the junction of the Amu Darya (Oxus) and </a:t>
            </a:r>
            <a:r>
              <a:rPr lang="en-US" dirty="0" err="1"/>
              <a:t>Kokcha</a:t>
            </a:r>
            <a:r>
              <a:rPr lang="en-US" dirty="0"/>
              <a:t> rivers in Eastern Bactria.</a:t>
            </a:r>
            <a:endParaRPr lang="en-GB" dirty="0"/>
          </a:p>
          <a:p>
            <a:r>
              <a:rPr lang="en-US" dirty="0"/>
              <a:t>Remains of a </a:t>
            </a:r>
            <a:r>
              <a:rPr lang="en-US" dirty="0" err="1"/>
              <a:t>heroon</a:t>
            </a:r>
            <a:r>
              <a:rPr lang="en-US" dirty="0"/>
              <a:t>, a gymnasium, a theatre for 6000 people, two temples, private dwellings, administrative area, and a palace complex, as well as inscriptions, coins, and abundant ceramic evidence. The site, with a natural acropolis, c. 60 m high, was secured by strong fortification walls. </a:t>
            </a:r>
            <a:endParaRPr lang="en-GB" dirty="0"/>
          </a:p>
          <a:p>
            <a:r>
              <a:rPr lang="en-US" dirty="0"/>
              <a:t>In </a:t>
            </a:r>
            <a:r>
              <a:rPr lang="en-US" dirty="0" err="1"/>
              <a:t>heroon</a:t>
            </a:r>
            <a:r>
              <a:rPr lang="en-US" dirty="0"/>
              <a:t> – Clearchus inscription was found from 275 BC – transcript of old wisdom attributed to Seven Wise Men of Greece (taken from Delphi). The second text is the copy of one of the series of these so-called </a:t>
            </a:r>
            <a:r>
              <a:rPr lang="en-US" dirty="0" err="1"/>
              <a:t>Delphix</a:t>
            </a:r>
            <a:r>
              <a:rPr lang="en-US" dirty="0"/>
              <a:t> maxims. More than 5000 km from Delphi</a:t>
            </a:r>
            <a:endParaRPr lang="en-GB" dirty="0"/>
          </a:p>
          <a:p>
            <a:endParaRPr lang="en-US" dirty="0"/>
          </a:p>
        </p:txBody>
      </p:sp>
    </p:spTree>
    <p:extLst>
      <p:ext uri="{BB962C8B-B14F-4D97-AF65-F5344CB8AC3E}">
        <p14:creationId xmlns:p14="http://schemas.microsoft.com/office/powerpoint/2010/main" val="9179489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61BAE1-EDAB-984E-BC6D-8FC78D33AEB3}"/>
              </a:ext>
            </a:extLst>
          </p:cNvPr>
          <p:cNvSpPr>
            <a:spLocks noGrp="1"/>
          </p:cNvSpPr>
          <p:nvPr>
            <p:ph type="title"/>
          </p:nvPr>
        </p:nvSpPr>
        <p:spPr>
          <a:xfrm>
            <a:off x="-2878394" y="365125"/>
            <a:ext cx="10515600" cy="1325563"/>
          </a:xfrm>
        </p:spPr>
        <p:txBody>
          <a:bodyPr/>
          <a:lstStyle/>
          <a:p>
            <a:pPr algn="ctr"/>
            <a:r>
              <a:rPr lang="en-US" dirty="0"/>
              <a:t>Ai Khanoum</a:t>
            </a:r>
          </a:p>
        </p:txBody>
      </p:sp>
      <p:pic>
        <p:nvPicPr>
          <p:cNvPr id="5" name="Content Placeholder 4">
            <a:extLst>
              <a:ext uri="{FF2B5EF4-FFF2-40B4-BE49-F238E27FC236}">
                <a16:creationId xmlns:a16="http://schemas.microsoft.com/office/drawing/2014/main" id="{7816D354-5BA8-BF4F-928A-B012530AFC40}"/>
              </a:ext>
            </a:extLst>
          </p:cNvPr>
          <p:cNvPicPr>
            <a:picLocks noGrp="1" noChangeAspect="1"/>
          </p:cNvPicPr>
          <p:nvPr>
            <p:ph idx="1"/>
          </p:nvPr>
        </p:nvPicPr>
        <p:blipFill>
          <a:blip r:embed="rId2"/>
          <a:stretch>
            <a:fillRect/>
          </a:stretch>
        </p:blipFill>
        <p:spPr>
          <a:xfrm>
            <a:off x="7267772" y="0"/>
            <a:ext cx="4924228" cy="3282819"/>
          </a:xfrm>
        </p:spPr>
      </p:pic>
      <p:pic>
        <p:nvPicPr>
          <p:cNvPr id="7" name="Picture 6">
            <a:extLst>
              <a:ext uri="{FF2B5EF4-FFF2-40B4-BE49-F238E27FC236}">
                <a16:creationId xmlns:a16="http://schemas.microsoft.com/office/drawing/2014/main" id="{9DDF5965-0145-BF40-8E77-66D842701B52}"/>
              </a:ext>
            </a:extLst>
          </p:cNvPr>
          <p:cNvPicPr>
            <a:picLocks noChangeAspect="1"/>
          </p:cNvPicPr>
          <p:nvPr/>
        </p:nvPicPr>
        <p:blipFill>
          <a:blip r:embed="rId3"/>
          <a:stretch>
            <a:fillRect/>
          </a:stretch>
        </p:blipFill>
        <p:spPr>
          <a:xfrm>
            <a:off x="4018935" y="2964426"/>
            <a:ext cx="5331849" cy="3554566"/>
          </a:xfrm>
          <a:prstGeom prst="rect">
            <a:avLst/>
          </a:prstGeom>
        </p:spPr>
      </p:pic>
      <p:pic>
        <p:nvPicPr>
          <p:cNvPr id="9" name="Picture 8">
            <a:extLst>
              <a:ext uri="{FF2B5EF4-FFF2-40B4-BE49-F238E27FC236}">
                <a16:creationId xmlns:a16="http://schemas.microsoft.com/office/drawing/2014/main" id="{D9C6D38C-462F-6B4D-8698-7439D11FF037}"/>
              </a:ext>
            </a:extLst>
          </p:cNvPr>
          <p:cNvPicPr>
            <a:picLocks noChangeAspect="1"/>
          </p:cNvPicPr>
          <p:nvPr/>
        </p:nvPicPr>
        <p:blipFill>
          <a:blip r:embed="rId4"/>
          <a:stretch>
            <a:fillRect/>
          </a:stretch>
        </p:blipFill>
        <p:spPr>
          <a:xfrm>
            <a:off x="356956" y="1690688"/>
            <a:ext cx="3524265" cy="3684459"/>
          </a:xfrm>
          <a:prstGeom prst="rect">
            <a:avLst/>
          </a:prstGeom>
        </p:spPr>
      </p:pic>
    </p:spTree>
    <p:extLst>
      <p:ext uri="{BB962C8B-B14F-4D97-AF65-F5344CB8AC3E}">
        <p14:creationId xmlns:p14="http://schemas.microsoft.com/office/powerpoint/2010/main" val="32555427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2C79-56FB-5544-BD66-4F87DA0D09C1}"/>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0B706835-7E37-9647-B231-281C4035F36F}"/>
              </a:ext>
            </a:extLst>
          </p:cNvPr>
          <p:cNvSpPr>
            <a:spLocks noGrp="1"/>
          </p:cNvSpPr>
          <p:nvPr>
            <p:ph idx="1"/>
          </p:nvPr>
        </p:nvSpPr>
        <p:spPr>
          <a:xfrm>
            <a:off x="958121" y="2784996"/>
            <a:ext cx="10515600" cy="4351338"/>
          </a:xfrm>
        </p:spPr>
        <p:txBody>
          <a:bodyPr>
            <a:normAutofit/>
          </a:bodyPr>
          <a:lstStyle/>
          <a:p>
            <a:pPr marL="0" indent="0">
              <a:buNone/>
            </a:pPr>
            <a:r>
              <a:rPr lang="en-GB" dirty="0"/>
              <a:t>“These wise sayings of older men, far-famed, are dedicated in holy </a:t>
            </a:r>
            <a:r>
              <a:rPr lang="en-GB" dirty="0" err="1"/>
              <a:t>Pytho</a:t>
            </a:r>
            <a:r>
              <a:rPr lang="en-GB" dirty="0"/>
              <a:t>; from where </a:t>
            </a:r>
            <a:r>
              <a:rPr lang="en-GB" dirty="0" err="1"/>
              <a:t>Clearhus</a:t>
            </a:r>
            <a:r>
              <a:rPr lang="en-GB" dirty="0"/>
              <a:t> assiduously copied these things and set them up in the temenos of </a:t>
            </a:r>
            <a:r>
              <a:rPr lang="en-GB" dirty="0" err="1"/>
              <a:t>Cineas</a:t>
            </a:r>
            <a:r>
              <a:rPr lang="en-GB" dirty="0"/>
              <a:t> to shine out far and wide.”</a:t>
            </a:r>
          </a:p>
          <a:p>
            <a:pPr marL="0" indent="0">
              <a:buNone/>
            </a:pPr>
            <a:br>
              <a:rPr lang="en-GB" dirty="0"/>
            </a:br>
            <a:br>
              <a:rPr lang="en-GB" dirty="0"/>
            </a:br>
            <a:r>
              <a:rPr lang="en-GB" dirty="0"/>
              <a:t>"As children, learn good manners</a:t>
            </a:r>
            <a:br>
              <a:rPr lang="en-GB" dirty="0"/>
            </a:br>
            <a:r>
              <a:rPr lang="en-GB" dirty="0"/>
              <a:t>as young men, learn to control the passions</a:t>
            </a:r>
            <a:br>
              <a:rPr lang="en-GB" dirty="0"/>
            </a:br>
            <a:r>
              <a:rPr lang="en-GB" dirty="0"/>
              <a:t>in middle age, be just</a:t>
            </a:r>
            <a:br>
              <a:rPr lang="en-GB" dirty="0"/>
            </a:br>
            <a:r>
              <a:rPr lang="en-GB" dirty="0"/>
              <a:t>in old age, give good advice</a:t>
            </a:r>
            <a:br>
              <a:rPr lang="en-GB" dirty="0"/>
            </a:br>
            <a:r>
              <a:rPr lang="en-GB" dirty="0"/>
              <a:t>then die, without regret."</a:t>
            </a:r>
          </a:p>
          <a:p>
            <a:endParaRPr lang="en-US" dirty="0"/>
          </a:p>
        </p:txBody>
      </p:sp>
      <p:pic>
        <p:nvPicPr>
          <p:cNvPr id="5" name="Picture 4">
            <a:extLst>
              <a:ext uri="{FF2B5EF4-FFF2-40B4-BE49-F238E27FC236}">
                <a16:creationId xmlns:a16="http://schemas.microsoft.com/office/drawing/2014/main" id="{00374D0F-D8D3-9146-8E56-6D45FA9C1F2E}"/>
              </a:ext>
            </a:extLst>
          </p:cNvPr>
          <p:cNvPicPr>
            <a:picLocks noChangeAspect="1"/>
          </p:cNvPicPr>
          <p:nvPr/>
        </p:nvPicPr>
        <p:blipFill>
          <a:blip r:embed="rId2"/>
          <a:stretch>
            <a:fillRect/>
          </a:stretch>
        </p:blipFill>
        <p:spPr>
          <a:xfrm>
            <a:off x="3671756" y="479685"/>
            <a:ext cx="4529099" cy="2015449"/>
          </a:xfrm>
          <a:prstGeom prst="rect">
            <a:avLst/>
          </a:prstGeom>
        </p:spPr>
      </p:pic>
    </p:spTree>
    <p:extLst>
      <p:ext uri="{BB962C8B-B14F-4D97-AF65-F5344CB8AC3E}">
        <p14:creationId xmlns:p14="http://schemas.microsoft.com/office/powerpoint/2010/main" val="28097242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ABA4D4-211C-5041-8983-6680FB51BFC9}"/>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A1C21E78-0A1F-A845-8D2F-88B2585F7B4A}"/>
              </a:ext>
            </a:extLst>
          </p:cNvPr>
          <p:cNvPicPr>
            <a:picLocks noGrp="1" noChangeAspect="1"/>
          </p:cNvPicPr>
          <p:nvPr>
            <p:ph idx="1"/>
          </p:nvPr>
        </p:nvPicPr>
        <p:blipFill>
          <a:blip r:embed="rId2"/>
          <a:stretch>
            <a:fillRect/>
          </a:stretch>
        </p:blipFill>
        <p:spPr>
          <a:xfrm>
            <a:off x="1169234" y="0"/>
            <a:ext cx="9623685" cy="7126637"/>
          </a:xfrm>
        </p:spPr>
      </p:pic>
    </p:spTree>
    <p:extLst>
      <p:ext uri="{BB962C8B-B14F-4D97-AF65-F5344CB8AC3E}">
        <p14:creationId xmlns:p14="http://schemas.microsoft.com/office/powerpoint/2010/main" val="11168636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AF4FA-2281-4945-B9C9-48F73B246B85}"/>
              </a:ext>
            </a:extLst>
          </p:cNvPr>
          <p:cNvSpPr>
            <a:spLocks noGrp="1"/>
          </p:cNvSpPr>
          <p:nvPr>
            <p:ph type="title"/>
          </p:nvPr>
        </p:nvSpPr>
        <p:spPr/>
        <p:txBody>
          <a:bodyPr/>
          <a:lstStyle/>
          <a:p>
            <a:pPr algn="ctr"/>
            <a:r>
              <a:rPr lang="en-US" dirty="0"/>
              <a:t>Greco-Bactria as independent power</a:t>
            </a:r>
          </a:p>
        </p:txBody>
      </p:sp>
      <p:sp>
        <p:nvSpPr>
          <p:cNvPr id="3" name="Content Placeholder 2">
            <a:extLst>
              <a:ext uri="{FF2B5EF4-FFF2-40B4-BE49-F238E27FC236}">
                <a16:creationId xmlns:a16="http://schemas.microsoft.com/office/drawing/2014/main" id="{0E0F485B-1D2F-F145-AF53-F3590FAC6748}"/>
              </a:ext>
            </a:extLst>
          </p:cNvPr>
          <p:cNvSpPr>
            <a:spLocks noGrp="1"/>
          </p:cNvSpPr>
          <p:nvPr>
            <p:ph idx="1"/>
          </p:nvPr>
        </p:nvSpPr>
        <p:spPr>
          <a:xfrm>
            <a:off x="368710" y="1445342"/>
            <a:ext cx="11533238" cy="5220929"/>
          </a:xfrm>
        </p:spPr>
        <p:txBody>
          <a:bodyPr>
            <a:normAutofit fontScale="77500" lnSpcReduction="20000"/>
          </a:bodyPr>
          <a:lstStyle/>
          <a:p>
            <a:r>
              <a:rPr lang="en-US" dirty="0"/>
              <a:t>In 245 BC, </a:t>
            </a:r>
            <a:r>
              <a:rPr lang="en-US" dirty="0" err="1"/>
              <a:t>Diodotus</a:t>
            </a:r>
            <a:r>
              <a:rPr lang="en-US" dirty="0"/>
              <a:t> the satrap of Bactria proclaimed himself independent</a:t>
            </a:r>
          </a:p>
          <a:p>
            <a:r>
              <a:rPr lang="en-US" dirty="0"/>
              <a:t>Key reasons: Personal ambition; Greek resentment of Macedonian political dominance; impatience with increasing demands for resources to fight wars in West; need to defend their own boundaries against nomad threat.</a:t>
            </a:r>
          </a:p>
          <a:p>
            <a:r>
              <a:rPr lang="en-US" dirty="0"/>
              <a:t>Over next 130 years, Greco-Bactria would thrive as independent kingdom, encompassing Sogdiana, </a:t>
            </a:r>
            <a:r>
              <a:rPr lang="en-US" dirty="0" err="1"/>
              <a:t>Margiana</a:t>
            </a:r>
            <a:r>
              <a:rPr lang="en-US" dirty="0"/>
              <a:t> and Aria.</a:t>
            </a:r>
          </a:p>
          <a:p>
            <a:r>
              <a:rPr lang="en-US" dirty="0"/>
              <a:t>Antiochus III returns to Bactria 215-202, and eventually conquers Euthydemus (who had usurped power from sons of </a:t>
            </a:r>
            <a:r>
              <a:rPr lang="en-US" dirty="0" err="1"/>
              <a:t>Diodotus</a:t>
            </a:r>
            <a:r>
              <a:rPr lang="en-US" dirty="0"/>
              <a:t>). Euthydemus claims Antiochus II needs him to keep safe his eastern borders (Polybius 10.49.15)</a:t>
            </a:r>
          </a:p>
          <a:p>
            <a:r>
              <a:rPr lang="en-US" dirty="0"/>
              <a:t>Euthydemus (and son Demetrius) expanded rule of Greco-Bactria northwards into Ferghana and </a:t>
            </a:r>
            <a:r>
              <a:rPr lang="en-US" dirty="0" err="1"/>
              <a:t>Tarim</a:t>
            </a:r>
            <a:r>
              <a:rPr lang="en-US" dirty="0"/>
              <a:t> Basin, but also southwards in 190s, over Hindu Kush, to take over areas, which had been given by Seleucids to Mauryan India. </a:t>
            </a:r>
          </a:p>
          <a:p>
            <a:r>
              <a:rPr lang="en-US" dirty="0"/>
              <a:t>“The Greeks who caused Bactria to revolt grew so powerful on account of the fertility of the country that they became masters, not only of Ariana, but also of India, as </a:t>
            </a:r>
            <a:r>
              <a:rPr lang="en-US" dirty="0" err="1"/>
              <a:t>Apollodorus</a:t>
            </a:r>
            <a:r>
              <a:rPr lang="en-US" dirty="0"/>
              <a:t> of </a:t>
            </a:r>
            <a:r>
              <a:rPr lang="en-US" dirty="0" err="1"/>
              <a:t>Artemita</a:t>
            </a:r>
            <a:r>
              <a:rPr lang="en-US" dirty="0"/>
              <a:t> says, and more tribes were subdued by them than by Alexander” Strabo  11.10.1.</a:t>
            </a:r>
          </a:p>
          <a:p>
            <a:r>
              <a:rPr lang="en-US" dirty="0"/>
              <a:t>Successor King was </a:t>
            </a:r>
            <a:r>
              <a:rPr lang="en-US" dirty="0" err="1"/>
              <a:t>Eucratides</a:t>
            </a:r>
            <a:r>
              <a:rPr lang="en-US" dirty="0"/>
              <a:t>. To commemorate his achievements – </a:t>
            </a:r>
            <a:r>
              <a:rPr lang="en-US" dirty="0" err="1"/>
              <a:t>Eucratides</a:t>
            </a:r>
            <a:r>
              <a:rPr lang="en-US" dirty="0"/>
              <a:t> had struck a twenty </a:t>
            </a:r>
            <a:r>
              <a:rPr lang="en-US" dirty="0" err="1"/>
              <a:t>stater</a:t>
            </a:r>
            <a:r>
              <a:rPr lang="en-US" dirty="0"/>
              <a:t> gold coin – the largest and most valuable gold coin ever to be struck in the Hellenistic world.</a:t>
            </a:r>
            <a:r>
              <a:rPr lang="en-GB" dirty="0"/>
              <a:t> </a:t>
            </a:r>
            <a:endParaRPr lang="en-US" dirty="0"/>
          </a:p>
          <a:p>
            <a:endParaRPr lang="en-US" dirty="0"/>
          </a:p>
        </p:txBody>
      </p:sp>
    </p:spTree>
    <p:extLst>
      <p:ext uri="{BB962C8B-B14F-4D97-AF65-F5344CB8AC3E}">
        <p14:creationId xmlns:p14="http://schemas.microsoft.com/office/powerpoint/2010/main" val="14211755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33F2CD-B635-BC4D-98E9-FF9777C93AC0}"/>
              </a:ext>
            </a:extLst>
          </p:cNvPr>
          <p:cNvSpPr>
            <a:spLocks noGrp="1"/>
          </p:cNvSpPr>
          <p:nvPr>
            <p:ph type="title"/>
          </p:nvPr>
        </p:nvSpPr>
        <p:spPr/>
        <p:txBody>
          <a:bodyPr/>
          <a:lstStyle/>
          <a:p>
            <a:pPr algn="ctr"/>
            <a:r>
              <a:rPr lang="en-US" dirty="0" err="1"/>
              <a:t>Diodotus</a:t>
            </a:r>
            <a:r>
              <a:rPr lang="en-US" dirty="0"/>
              <a:t> as ‘King’</a:t>
            </a:r>
          </a:p>
        </p:txBody>
      </p:sp>
      <p:pic>
        <p:nvPicPr>
          <p:cNvPr id="5" name="Content Placeholder 4">
            <a:extLst>
              <a:ext uri="{FF2B5EF4-FFF2-40B4-BE49-F238E27FC236}">
                <a16:creationId xmlns:a16="http://schemas.microsoft.com/office/drawing/2014/main" id="{93C5CB45-4D58-034A-9DE4-FBD1D82204F9}"/>
              </a:ext>
            </a:extLst>
          </p:cNvPr>
          <p:cNvPicPr>
            <a:picLocks noGrp="1" noChangeAspect="1"/>
          </p:cNvPicPr>
          <p:nvPr>
            <p:ph idx="1"/>
          </p:nvPr>
        </p:nvPicPr>
        <p:blipFill>
          <a:blip r:embed="rId2"/>
          <a:stretch>
            <a:fillRect/>
          </a:stretch>
        </p:blipFill>
        <p:spPr>
          <a:xfrm>
            <a:off x="1344493" y="1690688"/>
            <a:ext cx="8865576" cy="4380329"/>
          </a:xfrm>
        </p:spPr>
      </p:pic>
    </p:spTree>
    <p:extLst>
      <p:ext uri="{BB962C8B-B14F-4D97-AF65-F5344CB8AC3E}">
        <p14:creationId xmlns:p14="http://schemas.microsoft.com/office/powerpoint/2010/main" val="39563314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BA23C0-2C3C-2046-81D0-9D6D37F6505B}"/>
              </a:ext>
            </a:extLst>
          </p:cNvPr>
          <p:cNvSpPr>
            <a:spLocks noGrp="1"/>
          </p:cNvSpPr>
          <p:nvPr>
            <p:ph type="title"/>
          </p:nvPr>
        </p:nvSpPr>
        <p:spPr/>
        <p:txBody>
          <a:bodyPr/>
          <a:lstStyle/>
          <a:p>
            <a:pPr algn="ctr"/>
            <a:r>
              <a:rPr lang="en-US" dirty="0" err="1"/>
              <a:t>Eucratides</a:t>
            </a:r>
            <a:r>
              <a:rPr lang="en-US" dirty="0"/>
              <a:t> coin</a:t>
            </a:r>
          </a:p>
        </p:txBody>
      </p:sp>
      <p:pic>
        <p:nvPicPr>
          <p:cNvPr id="5" name="Content Placeholder 4">
            <a:extLst>
              <a:ext uri="{FF2B5EF4-FFF2-40B4-BE49-F238E27FC236}">
                <a16:creationId xmlns:a16="http://schemas.microsoft.com/office/drawing/2014/main" id="{1AC51E99-766A-194C-B5FD-9005172AD868}"/>
              </a:ext>
            </a:extLst>
          </p:cNvPr>
          <p:cNvPicPr>
            <a:picLocks noGrp="1" noChangeAspect="1"/>
          </p:cNvPicPr>
          <p:nvPr>
            <p:ph idx="1"/>
          </p:nvPr>
        </p:nvPicPr>
        <p:blipFill>
          <a:blip r:embed="rId2"/>
          <a:stretch>
            <a:fillRect/>
          </a:stretch>
        </p:blipFill>
        <p:spPr>
          <a:xfrm>
            <a:off x="1430594" y="1783786"/>
            <a:ext cx="8318090" cy="3953660"/>
          </a:xfrm>
        </p:spPr>
      </p:pic>
    </p:spTree>
    <p:extLst>
      <p:ext uri="{BB962C8B-B14F-4D97-AF65-F5344CB8AC3E}">
        <p14:creationId xmlns:p14="http://schemas.microsoft.com/office/powerpoint/2010/main" val="22043762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B7010F-37A8-4B4C-B14B-289658C66006}"/>
              </a:ext>
            </a:extLst>
          </p:cNvPr>
          <p:cNvSpPr>
            <a:spLocks noGrp="1"/>
          </p:cNvSpPr>
          <p:nvPr>
            <p:ph type="title"/>
          </p:nvPr>
        </p:nvSpPr>
        <p:spPr/>
        <p:txBody>
          <a:bodyPr/>
          <a:lstStyle/>
          <a:p>
            <a:pPr algn="ctr"/>
            <a:r>
              <a:rPr lang="en-US" dirty="0"/>
              <a:t>The Parthian take-over of the Seleucid world</a:t>
            </a:r>
          </a:p>
        </p:txBody>
      </p:sp>
      <p:sp>
        <p:nvSpPr>
          <p:cNvPr id="3" name="Content Placeholder 2">
            <a:extLst>
              <a:ext uri="{FF2B5EF4-FFF2-40B4-BE49-F238E27FC236}">
                <a16:creationId xmlns:a16="http://schemas.microsoft.com/office/drawing/2014/main" id="{658CA633-62C1-7745-9D95-1F6E518DE255}"/>
              </a:ext>
            </a:extLst>
          </p:cNvPr>
          <p:cNvSpPr>
            <a:spLocks noGrp="1"/>
          </p:cNvSpPr>
          <p:nvPr>
            <p:ph idx="1"/>
          </p:nvPr>
        </p:nvSpPr>
        <p:spPr/>
        <p:txBody>
          <a:bodyPr>
            <a:normAutofit fontScale="85000" lnSpcReduction="20000"/>
          </a:bodyPr>
          <a:lstStyle/>
          <a:p>
            <a:endParaRPr lang="en-US" dirty="0"/>
          </a:p>
          <a:p>
            <a:r>
              <a:rPr lang="en-US" dirty="0"/>
              <a:t>Parthia led by by </a:t>
            </a:r>
            <a:r>
              <a:rPr lang="en-US" dirty="0" err="1"/>
              <a:t>Andragoras</a:t>
            </a:r>
            <a:r>
              <a:rPr lang="en-US" dirty="0"/>
              <a:t> (245-239/8) – independent of Seleucids at same time as Bactria. </a:t>
            </a:r>
          </a:p>
          <a:p>
            <a:r>
              <a:rPr lang="en-US" dirty="0"/>
              <a:t>In 239 BC – Arsaces invaded Parthia and killed </a:t>
            </a:r>
            <a:r>
              <a:rPr lang="en-US" dirty="0" err="1"/>
              <a:t>Andragoras</a:t>
            </a:r>
            <a:r>
              <a:rPr lang="en-US" dirty="0"/>
              <a:t> – Strabo 11.9.3.  (Arsaces from </a:t>
            </a:r>
            <a:r>
              <a:rPr lang="en-US" dirty="0" err="1"/>
              <a:t>Parni</a:t>
            </a:r>
            <a:r>
              <a:rPr lang="en-US" dirty="0"/>
              <a:t> (another territory of formerly nomadic origin – thought to have been responsible for destroying </a:t>
            </a:r>
            <a:r>
              <a:rPr lang="en-US" dirty="0" err="1"/>
              <a:t>Merv</a:t>
            </a:r>
            <a:r>
              <a:rPr lang="en-US" dirty="0"/>
              <a:t> (Strabo 11.8.2).</a:t>
            </a:r>
          </a:p>
          <a:p>
            <a:r>
              <a:rPr lang="en-US" dirty="0"/>
              <a:t>Justin (41.4.9) says Arsaces concluded a peace treaty with </a:t>
            </a:r>
            <a:r>
              <a:rPr lang="en-US" dirty="0" err="1"/>
              <a:t>Diodotus</a:t>
            </a:r>
            <a:r>
              <a:rPr lang="en-US" dirty="0"/>
              <a:t> II to stop problem of expanding Bactria.</a:t>
            </a:r>
          </a:p>
          <a:p>
            <a:r>
              <a:rPr lang="en-US" dirty="0"/>
              <a:t>Antiochus III (215-205 BCE) heads to Arius river – through Parthian heartland. The Parthian king Arsaces II was humbled but allowed to maintain local authority after reducing his realm to a specific area.</a:t>
            </a:r>
          </a:p>
          <a:p>
            <a:r>
              <a:rPr lang="en-US" dirty="0"/>
              <a:t>Mithridates I of Parthia (171-138 BCE) seizes Media and Mesopotamia from Seleucids, and despite Seleucid fight backs, Parthia continues to expand through into the 1</a:t>
            </a:r>
            <a:r>
              <a:rPr lang="en-US" baseline="30000" dirty="0"/>
              <a:t>st</a:t>
            </a:r>
            <a:r>
              <a:rPr lang="en-US" dirty="0"/>
              <a:t> century BCE.</a:t>
            </a:r>
          </a:p>
        </p:txBody>
      </p:sp>
    </p:spTree>
    <p:extLst>
      <p:ext uri="{BB962C8B-B14F-4D97-AF65-F5344CB8AC3E}">
        <p14:creationId xmlns:p14="http://schemas.microsoft.com/office/powerpoint/2010/main" val="26426390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68909" y="-1493161"/>
            <a:ext cx="17173014" cy="9003232"/>
          </a:xfrm>
        </p:spPr>
      </p:pic>
    </p:spTree>
    <p:extLst>
      <p:ext uri="{BB962C8B-B14F-4D97-AF65-F5344CB8AC3E}">
        <p14:creationId xmlns:p14="http://schemas.microsoft.com/office/powerpoint/2010/main" val="20365562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8991FA-1887-DA4E-90B9-FD31A8265AF9}"/>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C97865C4-6B9B-704E-9692-7C4082638591}"/>
              </a:ext>
            </a:extLst>
          </p:cNvPr>
          <p:cNvPicPr>
            <a:picLocks noGrp="1" noChangeAspect="1"/>
          </p:cNvPicPr>
          <p:nvPr>
            <p:ph idx="1"/>
          </p:nvPr>
        </p:nvPicPr>
        <p:blipFill>
          <a:blip r:embed="rId2"/>
          <a:stretch>
            <a:fillRect/>
          </a:stretch>
        </p:blipFill>
        <p:spPr>
          <a:xfrm>
            <a:off x="1888761" y="-82048"/>
            <a:ext cx="7300209" cy="7085227"/>
          </a:xfrm>
        </p:spPr>
      </p:pic>
    </p:spTree>
    <p:extLst>
      <p:ext uri="{BB962C8B-B14F-4D97-AF65-F5344CB8AC3E}">
        <p14:creationId xmlns:p14="http://schemas.microsoft.com/office/powerpoint/2010/main" val="122345045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CD1096-502A-154D-9535-514B8092F809}"/>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D500FFD9-840F-E54C-A0E3-86DAE3667A59}"/>
              </a:ext>
            </a:extLst>
          </p:cNvPr>
          <p:cNvPicPr>
            <a:picLocks noGrp="1" noChangeAspect="1"/>
          </p:cNvPicPr>
          <p:nvPr>
            <p:ph idx="1"/>
          </p:nvPr>
        </p:nvPicPr>
        <p:blipFill>
          <a:blip r:embed="rId2">
            <a:extLst>
              <a:ext uri="{96DAC541-7B7A-43D3-8B79-37D633B846F1}">
                <asvg:svgBlip xmlns:asvg="http://schemas.microsoft.com/office/drawing/2016/SVG/main" r:embed="rId3"/>
              </a:ext>
            </a:extLst>
          </a:blip>
          <a:stretch>
            <a:fillRect/>
          </a:stretch>
        </p:blipFill>
        <p:spPr>
          <a:xfrm>
            <a:off x="0" y="0"/>
            <a:ext cx="8426928" cy="4947770"/>
          </a:xfrm>
        </p:spPr>
      </p:pic>
      <p:pic>
        <p:nvPicPr>
          <p:cNvPr id="7" name="Picture 6">
            <a:extLst>
              <a:ext uri="{FF2B5EF4-FFF2-40B4-BE49-F238E27FC236}">
                <a16:creationId xmlns:a16="http://schemas.microsoft.com/office/drawing/2014/main" id="{DE91BFAB-FEF6-8840-8376-79EF1B7C7B28}"/>
              </a:ext>
            </a:extLst>
          </p:cNvPr>
          <p:cNvPicPr>
            <a:picLocks noChangeAspect="1"/>
          </p:cNvPicPr>
          <p:nvPr/>
        </p:nvPicPr>
        <p:blipFill>
          <a:blip r:embed="rId4"/>
          <a:stretch>
            <a:fillRect/>
          </a:stretch>
        </p:blipFill>
        <p:spPr>
          <a:xfrm>
            <a:off x="6385810" y="3032914"/>
            <a:ext cx="6169494" cy="3825086"/>
          </a:xfrm>
          <a:prstGeom prst="rect">
            <a:avLst/>
          </a:prstGeom>
        </p:spPr>
      </p:pic>
    </p:spTree>
    <p:extLst>
      <p:ext uri="{BB962C8B-B14F-4D97-AF65-F5344CB8AC3E}">
        <p14:creationId xmlns:p14="http://schemas.microsoft.com/office/powerpoint/2010/main" val="38154193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83CA51-64F2-BA4D-8107-7483CEBE0A98}"/>
              </a:ext>
            </a:extLst>
          </p:cNvPr>
          <p:cNvSpPr>
            <a:spLocks noGrp="1"/>
          </p:cNvSpPr>
          <p:nvPr>
            <p:ph type="title"/>
          </p:nvPr>
        </p:nvSpPr>
        <p:spPr/>
        <p:txBody>
          <a:bodyPr/>
          <a:lstStyle/>
          <a:p>
            <a:pPr algn="ctr"/>
            <a:r>
              <a:rPr lang="en-US" dirty="0"/>
              <a:t>Nature of Parthian realm</a:t>
            </a:r>
          </a:p>
        </p:txBody>
      </p:sp>
      <p:sp>
        <p:nvSpPr>
          <p:cNvPr id="3" name="Content Placeholder 2">
            <a:extLst>
              <a:ext uri="{FF2B5EF4-FFF2-40B4-BE49-F238E27FC236}">
                <a16:creationId xmlns:a16="http://schemas.microsoft.com/office/drawing/2014/main" id="{A254F349-8CDC-E148-AC73-BB5538C74D7E}"/>
              </a:ext>
            </a:extLst>
          </p:cNvPr>
          <p:cNvSpPr>
            <a:spLocks noGrp="1"/>
          </p:cNvSpPr>
          <p:nvPr>
            <p:ph idx="1"/>
          </p:nvPr>
        </p:nvSpPr>
        <p:spPr>
          <a:xfrm>
            <a:off x="221225" y="1224116"/>
            <a:ext cx="11798709" cy="5456903"/>
          </a:xfrm>
        </p:spPr>
        <p:txBody>
          <a:bodyPr>
            <a:normAutofit fontScale="85000" lnSpcReduction="20000"/>
          </a:bodyPr>
          <a:lstStyle/>
          <a:p>
            <a:r>
              <a:rPr lang="en-US" dirty="0"/>
              <a:t>Empire ran from India to the Euphrates (smaller than preceding Seleucid and Achaemenid empires) from 1</a:t>
            </a:r>
            <a:r>
              <a:rPr lang="en-US" baseline="30000" dirty="0"/>
              <a:t>st</a:t>
            </a:r>
            <a:r>
              <a:rPr lang="en-US" dirty="0"/>
              <a:t> century BCE– 3</a:t>
            </a:r>
            <a:r>
              <a:rPr lang="en-US" baseline="30000" dirty="0"/>
              <a:t>rd</a:t>
            </a:r>
            <a:r>
              <a:rPr lang="en-US" dirty="0"/>
              <a:t> century CE.</a:t>
            </a:r>
          </a:p>
          <a:p>
            <a:r>
              <a:rPr lang="en-US" dirty="0"/>
              <a:t>It was composed of a mix of pre-existing satrapies (directly controlled by royal officers) and a series of autonomous kingdoms ruled by local dynasties.</a:t>
            </a:r>
          </a:p>
          <a:p>
            <a:r>
              <a:rPr lang="en-US" dirty="0"/>
              <a:t>Parthian ‘empire’ as a network of political and cultural micro-communities. Home to regular, on-going and serious political and military civil crises in which overall power was hotly disputed. </a:t>
            </a:r>
          </a:p>
          <a:p>
            <a:r>
              <a:rPr lang="en-US" dirty="0"/>
              <a:t>Yet managed to survive because of its innate flexibility:</a:t>
            </a:r>
          </a:p>
          <a:p>
            <a:pPr lvl="1"/>
            <a:r>
              <a:rPr lang="en-US" dirty="0"/>
              <a:t>Parthian monarchy had no strong centralized power, no strong imperial apparatus</a:t>
            </a:r>
          </a:p>
          <a:p>
            <a:pPr lvl="1"/>
            <a:r>
              <a:rPr lang="en-US" dirty="0"/>
              <a:t>No official orthodox religion</a:t>
            </a:r>
          </a:p>
          <a:p>
            <a:pPr lvl="1"/>
            <a:r>
              <a:rPr lang="en-US" dirty="0"/>
              <a:t>Following conquest, most political structures encountered were maintained, mixed in with some local dynasts who owed their power to Parthian king’s support (client kings) – oath of loyalty to king but still semi-autonomous.</a:t>
            </a:r>
          </a:p>
          <a:p>
            <a:pPr lvl="1"/>
            <a:r>
              <a:rPr lang="en-US" dirty="0"/>
              <a:t>Parthian king spent most of his time focused on growing/ re-</a:t>
            </a:r>
            <a:r>
              <a:rPr lang="en-US" dirty="0" err="1"/>
              <a:t>freshing</a:t>
            </a:r>
            <a:r>
              <a:rPr lang="en-US" dirty="0"/>
              <a:t> bonds of allegiance with local rulers, rather than trying to control what happened in individual territories. </a:t>
            </a:r>
          </a:p>
          <a:p>
            <a:pPr lvl="1"/>
            <a:r>
              <a:rPr lang="en-US" dirty="0"/>
              <a:t>Only occasionally attempted direct occupation. Also from end 1</a:t>
            </a:r>
            <a:r>
              <a:rPr lang="en-US" baseline="30000" dirty="0"/>
              <a:t>st</a:t>
            </a:r>
            <a:r>
              <a:rPr lang="en-US" dirty="0"/>
              <a:t> century CE, would replace local monarch with a member of Arsacid ruling family to help ensure greater loyalty. E.g. territory of </a:t>
            </a:r>
            <a:r>
              <a:rPr lang="en-US" dirty="0" err="1"/>
              <a:t>Characene</a:t>
            </a:r>
            <a:r>
              <a:rPr lang="en-US" dirty="0"/>
              <a:t>.</a:t>
            </a:r>
          </a:p>
          <a:p>
            <a:pPr lvl="1"/>
            <a:r>
              <a:rPr lang="en-US" dirty="0"/>
              <a:t>Spectrum of solutions utilized to maintain bond between local ruler and Parthian King – flexibility as key (often confused with weakness ‘political clowns of the millennium’</a:t>
            </a:r>
          </a:p>
        </p:txBody>
      </p:sp>
    </p:spTree>
    <p:extLst>
      <p:ext uri="{BB962C8B-B14F-4D97-AF65-F5344CB8AC3E}">
        <p14:creationId xmlns:p14="http://schemas.microsoft.com/office/powerpoint/2010/main" val="373187299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19058E-1610-E945-BA51-7DA42B03DEE8}"/>
              </a:ext>
            </a:extLst>
          </p:cNvPr>
          <p:cNvSpPr>
            <a:spLocks noGrp="1"/>
          </p:cNvSpPr>
          <p:nvPr>
            <p:ph type="title"/>
          </p:nvPr>
        </p:nvSpPr>
        <p:spPr/>
        <p:txBody>
          <a:bodyPr>
            <a:normAutofit/>
          </a:bodyPr>
          <a:lstStyle/>
          <a:p>
            <a:r>
              <a:rPr lang="en-GB" sz="2400" i="1" dirty="0"/>
              <a:t>Coin of the Arsacid king </a:t>
            </a:r>
            <a:r>
              <a:rPr lang="en-GB" sz="2400" i="1" dirty="0" err="1"/>
              <a:t>Mithradates</a:t>
            </a:r>
            <a:r>
              <a:rPr lang="en-GB" sz="2400" i="1" dirty="0"/>
              <a:t> I, c. 141–138 BCE. On the obverse is a diademed bust of </a:t>
            </a:r>
            <a:r>
              <a:rPr lang="en-GB" sz="2400" i="1" dirty="0" err="1"/>
              <a:t>Mithradates</a:t>
            </a:r>
            <a:r>
              <a:rPr lang="en-GB" sz="2400" i="1" dirty="0"/>
              <a:t>; the reverse features Hercules, and describes the king as a “Lover of Greeks.</a:t>
            </a:r>
            <a:endParaRPr lang="en-US" sz="2400" dirty="0"/>
          </a:p>
        </p:txBody>
      </p:sp>
      <p:pic>
        <p:nvPicPr>
          <p:cNvPr id="5" name="Content Placeholder 4">
            <a:extLst>
              <a:ext uri="{FF2B5EF4-FFF2-40B4-BE49-F238E27FC236}">
                <a16:creationId xmlns:a16="http://schemas.microsoft.com/office/drawing/2014/main" id="{0975EAEC-3C59-DF4A-83A9-EEF3081084CF}"/>
              </a:ext>
            </a:extLst>
          </p:cNvPr>
          <p:cNvPicPr>
            <a:picLocks noGrp="1" noChangeAspect="1"/>
          </p:cNvPicPr>
          <p:nvPr>
            <p:ph idx="1"/>
          </p:nvPr>
        </p:nvPicPr>
        <p:blipFill>
          <a:blip r:embed="rId2"/>
          <a:stretch>
            <a:fillRect/>
          </a:stretch>
        </p:blipFill>
        <p:spPr>
          <a:xfrm>
            <a:off x="1259174" y="1818732"/>
            <a:ext cx="9051884" cy="4402186"/>
          </a:xfrm>
        </p:spPr>
      </p:pic>
    </p:spTree>
    <p:extLst>
      <p:ext uri="{BB962C8B-B14F-4D97-AF65-F5344CB8AC3E}">
        <p14:creationId xmlns:p14="http://schemas.microsoft.com/office/powerpoint/2010/main" val="201078732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7949D-9B7B-894A-A049-1FEA98510192}"/>
              </a:ext>
            </a:extLst>
          </p:cNvPr>
          <p:cNvSpPr>
            <a:spLocks noGrp="1"/>
          </p:cNvSpPr>
          <p:nvPr>
            <p:ph type="title"/>
          </p:nvPr>
        </p:nvSpPr>
        <p:spPr/>
        <p:txBody>
          <a:bodyPr>
            <a:normAutofit/>
          </a:bodyPr>
          <a:lstStyle/>
          <a:p>
            <a:r>
              <a:rPr lang="en-GB" sz="2200" dirty="0"/>
              <a:t>A bilingual inscription in Greek and Parthian carved onto the right and left thighs, respectively, of a bronze Heracles statue. The text records the victory of the Arsacid king </a:t>
            </a:r>
            <a:r>
              <a:rPr lang="en-GB" sz="2200" dirty="0" err="1"/>
              <a:t>Vologaeses</a:t>
            </a:r>
            <a:r>
              <a:rPr lang="en-GB" sz="2200" dirty="0"/>
              <a:t> IV over the kingdom of </a:t>
            </a:r>
            <a:r>
              <a:rPr lang="en-GB" sz="2200" dirty="0" err="1"/>
              <a:t>Characene</a:t>
            </a:r>
            <a:r>
              <a:rPr lang="en-GB" sz="2200" dirty="0"/>
              <a:t> (in Parthian, </a:t>
            </a:r>
            <a:r>
              <a:rPr lang="en-GB" sz="2200" dirty="0" err="1"/>
              <a:t>Meshan</a:t>
            </a:r>
            <a:r>
              <a:rPr lang="en-GB" sz="2200" dirty="0"/>
              <a:t>) and dates to 151 CE.</a:t>
            </a:r>
            <a:endParaRPr lang="en-US" sz="2200" dirty="0"/>
          </a:p>
        </p:txBody>
      </p:sp>
      <p:sp>
        <p:nvSpPr>
          <p:cNvPr id="3" name="Content Placeholder 2">
            <a:extLst>
              <a:ext uri="{FF2B5EF4-FFF2-40B4-BE49-F238E27FC236}">
                <a16:creationId xmlns:a16="http://schemas.microsoft.com/office/drawing/2014/main" id="{C918E982-4EC7-3045-BB5B-DE29F69287F5}"/>
              </a:ext>
            </a:extLst>
          </p:cNvPr>
          <p:cNvSpPr>
            <a:spLocks noGrp="1"/>
          </p:cNvSpPr>
          <p:nvPr>
            <p:ph idx="1"/>
          </p:nvPr>
        </p:nvSpPr>
        <p:spPr>
          <a:xfrm>
            <a:off x="673309" y="1690688"/>
            <a:ext cx="5217826" cy="5456419"/>
          </a:xfrm>
        </p:spPr>
        <p:txBody>
          <a:bodyPr>
            <a:normAutofit fontScale="70000" lnSpcReduction="20000"/>
          </a:bodyPr>
          <a:lstStyle/>
          <a:p>
            <a:r>
              <a:rPr lang="en-GB" b="1" dirty="0"/>
              <a:t>Translation of the Greek text</a:t>
            </a:r>
            <a:endParaRPr lang="en-GB" dirty="0"/>
          </a:p>
          <a:p>
            <a:r>
              <a:rPr lang="en-GB" dirty="0"/>
              <a:t>1 In the year</a:t>
            </a:r>
            <a:br>
              <a:rPr lang="en-GB" dirty="0"/>
            </a:br>
            <a:r>
              <a:rPr lang="en-GB" dirty="0"/>
              <a:t>2 according to the Greeks</a:t>
            </a:r>
            <a:br>
              <a:rPr lang="en-GB" dirty="0"/>
            </a:br>
            <a:r>
              <a:rPr lang="en-GB" dirty="0"/>
              <a:t>3 462 [=151 CE], the King</a:t>
            </a:r>
            <a:br>
              <a:rPr lang="en-GB" dirty="0"/>
            </a:br>
            <a:r>
              <a:rPr lang="en-GB" dirty="0"/>
              <a:t>4 of Kings Arsaces</a:t>
            </a:r>
            <a:br>
              <a:rPr lang="en-GB" dirty="0"/>
            </a:br>
            <a:r>
              <a:rPr lang="en-GB" dirty="0"/>
              <a:t>5 </a:t>
            </a:r>
            <a:r>
              <a:rPr lang="en-GB" dirty="0" err="1"/>
              <a:t>Vologaeses</a:t>
            </a:r>
            <a:r>
              <a:rPr lang="en-GB" dirty="0"/>
              <a:t>,</a:t>
            </a:r>
            <a:br>
              <a:rPr lang="en-GB" dirty="0"/>
            </a:br>
            <a:r>
              <a:rPr lang="en-GB" dirty="0"/>
              <a:t>6 son of </a:t>
            </a:r>
            <a:r>
              <a:rPr lang="en-GB" dirty="0" err="1"/>
              <a:t>Mithradates</a:t>
            </a:r>
            <a:br>
              <a:rPr lang="en-GB" dirty="0"/>
            </a:br>
            <a:r>
              <a:rPr lang="en-GB" dirty="0"/>
              <a:t>7 the king, campaigned</a:t>
            </a:r>
            <a:br>
              <a:rPr lang="en-GB" dirty="0"/>
            </a:br>
            <a:r>
              <a:rPr lang="en-GB" dirty="0"/>
              <a:t>8 in </a:t>
            </a:r>
            <a:r>
              <a:rPr lang="en-GB" dirty="0" err="1"/>
              <a:t>Mesene</a:t>
            </a:r>
            <a:br>
              <a:rPr lang="en-GB" dirty="0"/>
            </a:br>
            <a:r>
              <a:rPr lang="en-GB" dirty="0"/>
              <a:t>9 against </a:t>
            </a:r>
            <a:r>
              <a:rPr lang="en-GB" dirty="0" err="1"/>
              <a:t>Mithradates</a:t>
            </a:r>
            <a:r>
              <a:rPr lang="en-GB" dirty="0"/>
              <a:t> the king,</a:t>
            </a:r>
            <a:br>
              <a:rPr lang="en-GB" dirty="0"/>
            </a:br>
            <a:r>
              <a:rPr lang="en-GB" dirty="0"/>
              <a:t>10 son of </a:t>
            </a:r>
            <a:r>
              <a:rPr lang="en-GB" dirty="0" err="1"/>
              <a:t>Pacorus</a:t>
            </a:r>
            <a:r>
              <a:rPr lang="en-GB" dirty="0"/>
              <a:t>, the</a:t>
            </a:r>
            <a:br>
              <a:rPr lang="en-GB" dirty="0"/>
            </a:br>
            <a:r>
              <a:rPr lang="en-GB" dirty="0"/>
              <a:t>11 previous king. And</a:t>
            </a:r>
            <a:br>
              <a:rPr lang="en-GB" dirty="0"/>
            </a:br>
            <a:r>
              <a:rPr lang="en-GB" dirty="0"/>
              <a:t>12 having driven </a:t>
            </a:r>
            <a:r>
              <a:rPr lang="en-GB" dirty="0" err="1"/>
              <a:t>Mithradates</a:t>
            </a:r>
            <a:br>
              <a:rPr lang="en-GB" dirty="0"/>
            </a:br>
            <a:r>
              <a:rPr lang="en-GB" dirty="0"/>
              <a:t>13 the king from </a:t>
            </a:r>
            <a:r>
              <a:rPr lang="en-GB" dirty="0" err="1"/>
              <a:t>Mesene</a:t>
            </a:r>
            <a:r>
              <a:rPr lang="en-GB" dirty="0"/>
              <a:t>,</a:t>
            </a:r>
            <a:br>
              <a:rPr lang="en-GB" dirty="0"/>
            </a:br>
            <a:r>
              <a:rPr lang="en-GB" dirty="0"/>
              <a:t>14 he became master of</a:t>
            </a:r>
            <a:br>
              <a:rPr lang="en-GB" dirty="0"/>
            </a:br>
            <a:r>
              <a:rPr lang="en-GB" dirty="0"/>
              <a:t>15 all </a:t>
            </a:r>
            <a:r>
              <a:rPr lang="en-GB" dirty="0" err="1"/>
              <a:t>Mesene</a:t>
            </a:r>
            <a:r>
              <a:rPr lang="en-GB" dirty="0"/>
              <a:t>; and this</a:t>
            </a:r>
            <a:br>
              <a:rPr lang="en-GB" dirty="0"/>
            </a:br>
            <a:r>
              <a:rPr lang="en-GB" dirty="0"/>
              <a:t>16 bronze statue of Heracles</a:t>
            </a:r>
            <a:br>
              <a:rPr lang="en-GB" dirty="0"/>
            </a:br>
            <a:r>
              <a:rPr lang="en-GB" dirty="0"/>
              <a:t>17 the god, which was brought</a:t>
            </a:r>
            <a:br>
              <a:rPr lang="en-GB" dirty="0"/>
            </a:br>
            <a:r>
              <a:rPr lang="en-GB" dirty="0"/>
              <a:t>18 by him from </a:t>
            </a:r>
            <a:r>
              <a:rPr lang="en-GB" dirty="0" err="1"/>
              <a:t>Mesene</a:t>
            </a:r>
            <a:r>
              <a:rPr lang="en-GB" dirty="0"/>
              <a:t>,</a:t>
            </a:r>
            <a:br>
              <a:rPr lang="en-GB" dirty="0"/>
            </a:br>
            <a:r>
              <a:rPr lang="en-GB" dirty="0"/>
              <a:t>19 he dedicated in the shrine</a:t>
            </a:r>
            <a:br>
              <a:rPr lang="en-GB" dirty="0"/>
            </a:br>
            <a:r>
              <a:rPr lang="en-GB" dirty="0"/>
              <a:t>20 of the god Apollo who</a:t>
            </a:r>
            <a:br>
              <a:rPr lang="en-GB" dirty="0"/>
            </a:br>
            <a:r>
              <a:rPr lang="en-GB" dirty="0"/>
              <a:t>21 sits near the bronze</a:t>
            </a:r>
            <a:br>
              <a:rPr lang="en-GB" dirty="0"/>
            </a:br>
            <a:r>
              <a:rPr lang="en-GB" dirty="0"/>
              <a:t>22 gate.</a:t>
            </a:r>
          </a:p>
          <a:p>
            <a:endParaRPr lang="en-US" dirty="0"/>
          </a:p>
        </p:txBody>
      </p:sp>
      <p:sp>
        <p:nvSpPr>
          <p:cNvPr id="4" name="TextBox 3">
            <a:extLst>
              <a:ext uri="{FF2B5EF4-FFF2-40B4-BE49-F238E27FC236}">
                <a16:creationId xmlns:a16="http://schemas.microsoft.com/office/drawing/2014/main" id="{A628C249-248C-2648-B5E2-A1457AF10FE9}"/>
              </a:ext>
            </a:extLst>
          </p:cNvPr>
          <p:cNvSpPr txBox="1"/>
          <p:nvPr/>
        </p:nvSpPr>
        <p:spPr>
          <a:xfrm>
            <a:off x="5726243" y="1690688"/>
            <a:ext cx="5276538" cy="3416320"/>
          </a:xfrm>
          <a:prstGeom prst="rect">
            <a:avLst/>
          </a:prstGeom>
          <a:noFill/>
        </p:spPr>
        <p:txBody>
          <a:bodyPr wrap="square" rtlCol="0">
            <a:spAutoFit/>
          </a:bodyPr>
          <a:lstStyle/>
          <a:p>
            <a:r>
              <a:rPr lang="en-GB" b="1" dirty="0"/>
              <a:t>Translation of the Parthian text</a:t>
            </a:r>
            <a:endParaRPr lang="en-GB" dirty="0"/>
          </a:p>
          <a:p>
            <a:r>
              <a:rPr lang="en-GB" dirty="0"/>
              <a:t>1 [In the year]  </a:t>
            </a:r>
            <a:br>
              <a:rPr lang="en-GB" dirty="0"/>
            </a:br>
            <a:r>
              <a:rPr lang="en-GB" dirty="0"/>
              <a:t>2 [398] A[</a:t>
            </a:r>
            <a:r>
              <a:rPr lang="en-GB" dirty="0" err="1"/>
              <a:t>rsa</a:t>
            </a:r>
            <a:r>
              <a:rPr lang="en-GB" dirty="0"/>
              <a:t>]</a:t>
            </a:r>
            <a:r>
              <a:rPr lang="en-GB" dirty="0" err="1"/>
              <a:t>ces</a:t>
            </a:r>
            <a:br>
              <a:rPr lang="en-GB" dirty="0"/>
            </a:br>
            <a:r>
              <a:rPr lang="en-GB" dirty="0"/>
              <a:t>3 </a:t>
            </a:r>
            <a:r>
              <a:rPr lang="en-GB" dirty="0" err="1"/>
              <a:t>Vologaeses</a:t>
            </a:r>
            <a:r>
              <a:rPr lang="en-GB" dirty="0"/>
              <a:t>, King of Kings,</a:t>
            </a:r>
            <a:br>
              <a:rPr lang="en-GB" dirty="0"/>
            </a:br>
            <a:r>
              <a:rPr lang="en-GB" dirty="0"/>
              <a:t>4 son of King </a:t>
            </a:r>
            <a:r>
              <a:rPr lang="en-GB" dirty="0" err="1"/>
              <a:t>Mithradates</a:t>
            </a:r>
            <a:r>
              <a:rPr lang="en-GB" dirty="0"/>
              <a:t>, fought</a:t>
            </a:r>
            <a:br>
              <a:rPr lang="en-GB" dirty="0"/>
            </a:br>
            <a:r>
              <a:rPr lang="en-GB" dirty="0"/>
              <a:t>5 in </a:t>
            </a:r>
            <a:r>
              <a:rPr lang="en-GB" dirty="0" err="1"/>
              <a:t>Mesene</a:t>
            </a:r>
            <a:r>
              <a:rPr lang="en-GB" dirty="0"/>
              <a:t> against King </a:t>
            </a:r>
            <a:r>
              <a:rPr lang="en-GB" dirty="0" err="1"/>
              <a:t>Mithradates</a:t>
            </a:r>
            <a:r>
              <a:rPr lang="en-GB" dirty="0"/>
              <a:t>,</a:t>
            </a:r>
            <a:br>
              <a:rPr lang="en-GB" dirty="0"/>
            </a:br>
            <a:r>
              <a:rPr lang="en-GB" dirty="0"/>
              <a:t>6 son of </a:t>
            </a:r>
            <a:r>
              <a:rPr lang="en-GB" dirty="0" err="1"/>
              <a:t>Pacorus</a:t>
            </a:r>
            <a:r>
              <a:rPr lang="en-GB" dirty="0"/>
              <a:t>, King of Kings. King </a:t>
            </a:r>
            <a:r>
              <a:rPr lang="en-GB" dirty="0" err="1"/>
              <a:t>Mithradates</a:t>
            </a:r>
            <a:br>
              <a:rPr lang="en-GB" dirty="0"/>
            </a:br>
            <a:r>
              <a:rPr lang="en-GB" dirty="0"/>
              <a:t>7 he [</a:t>
            </a:r>
            <a:r>
              <a:rPr lang="en-GB" i="1" dirty="0"/>
              <a:t>sc</a:t>
            </a:r>
            <a:r>
              <a:rPr lang="en-GB" dirty="0"/>
              <a:t>. </a:t>
            </a:r>
            <a:r>
              <a:rPr lang="en-GB" dirty="0" err="1"/>
              <a:t>Vologaeses</a:t>
            </a:r>
            <a:r>
              <a:rPr lang="en-GB" dirty="0"/>
              <a:t>] drove out from there. All</a:t>
            </a:r>
            <a:br>
              <a:rPr lang="en-GB" dirty="0"/>
            </a:br>
            <a:r>
              <a:rPr lang="en-GB" dirty="0"/>
              <a:t>8 </a:t>
            </a:r>
            <a:r>
              <a:rPr lang="en-GB" dirty="0" err="1"/>
              <a:t>Mesene</a:t>
            </a:r>
            <a:r>
              <a:rPr lang="en-GB" dirty="0"/>
              <a:t> he took. This statue</a:t>
            </a:r>
            <a:br>
              <a:rPr lang="en-GB" dirty="0"/>
            </a:br>
            <a:r>
              <a:rPr lang="en-GB" dirty="0"/>
              <a:t>9 of Verethragna the god which from</a:t>
            </a:r>
            <a:br>
              <a:rPr lang="en-GB" dirty="0"/>
            </a:br>
            <a:r>
              <a:rPr lang="en-GB" dirty="0"/>
              <a:t>10 </a:t>
            </a:r>
            <a:r>
              <a:rPr lang="en-GB" dirty="0" err="1"/>
              <a:t>Mesene</a:t>
            </a:r>
            <a:r>
              <a:rPr lang="en-GB" dirty="0"/>
              <a:t> he removed, having had it inscribed, in</a:t>
            </a:r>
            <a:br>
              <a:rPr lang="en-GB" dirty="0"/>
            </a:br>
            <a:r>
              <a:rPr lang="en-GB" dirty="0"/>
              <a:t>11 the temple of </a:t>
            </a:r>
            <a:r>
              <a:rPr lang="en-GB" dirty="0" err="1"/>
              <a:t>Tir</a:t>
            </a:r>
            <a:r>
              <a:rPr lang="en-GB" dirty="0"/>
              <a:t> he set up as an offering.</a:t>
            </a:r>
          </a:p>
        </p:txBody>
      </p:sp>
    </p:spTree>
    <p:extLst>
      <p:ext uri="{BB962C8B-B14F-4D97-AF65-F5344CB8AC3E}">
        <p14:creationId xmlns:p14="http://schemas.microsoft.com/office/powerpoint/2010/main" val="192753666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50D7EA-D8E6-2740-A8EE-E45B10962D97}"/>
              </a:ext>
            </a:extLst>
          </p:cNvPr>
          <p:cNvSpPr>
            <a:spLocks noGrp="1"/>
          </p:cNvSpPr>
          <p:nvPr>
            <p:ph type="title"/>
          </p:nvPr>
        </p:nvSpPr>
        <p:spPr>
          <a:xfrm>
            <a:off x="294968" y="365125"/>
            <a:ext cx="11577484" cy="1325563"/>
          </a:xfrm>
        </p:spPr>
        <p:txBody>
          <a:bodyPr/>
          <a:lstStyle/>
          <a:p>
            <a:pPr algn="ctr"/>
            <a:r>
              <a:rPr lang="en-US" dirty="0"/>
              <a:t>Nomads arriving into Greco-Bactria and Parthia</a:t>
            </a:r>
          </a:p>
        </p:txBody>
      </p:sp>
      <p:sp>
        <p:nvSpPr>
          <p:cNvPr id="3" name="Content Placeholder 2">
            <a:extLst>
              <a:ext uri="{FF2B5EF4-FFF2-40B4-BE49-F238E27FC236}">
                <a16:creationId xmlns:a16="http://schemas.microsoft.com/office/drawing/2014/main" id="{28F3D64B-B6D7-5245-A281-6C7AC5D1A864}"/>
              </a:ext>
            </a:extLst>
          </p:cNvPr>
          <p:cNvSpPr>
            <a:spLocks noGrp="1"/>
          </p:cNvSpPr>
          <p:nvPr>
            <p:ph idx="1"/>
          </p:nvPr>
        </p:nvSpPr>
        <p:spPr/>
        <p:txBody>
          <a:bodyPr>
            <a:normAutofit fontScale="92500" lnSpcReduction="10000"/>
          </a:bodyPr>
          <a:lstStyle/>
          <a:p>
            <a:r>
              <a:rPr lang="en-US" dirty="0"/>
              <a:t>Arrival of migrating nomadic tribes (Yuezhi and Wusun) from east into central Asia had severe repercussions for both Greco-Bactria and Parthians.</a:t>
            </a:r>
          </a:p>
          <a:p>
            <a:r>
              <a:rPr lang="en-US" dirty="0"/>
              <a:t>Settlement of Ai Khanoum invaded and destroyed by Yuezhi.</a:t>
            </a:r>
          </a:p>
          <a:p>
            <a:r>
              <a:rPr lang="en-US" dirty="0"/>
              <a:t>Yuezhi settle in area of Greco-Bactria </a:t>
            </a:r>
          </a:p>
          <a:p>
            <a:r>
              <a:rPr lang="en-US" dirty="0"/>
              <a:t>Around 145 BC the Greeks of Bactria decided to retire from central Asia to the empire they had conquered in Western India. They evacuated Bactria and left it to nomadic Yuezhi tribes.</a:t>
            </a:r>
          </a:p>
          <a:p>
            <a:r>
              <a:rPr lang="en-US" dirty="0"/>
              <a:t>Movement of Yuezhi also then displayed many of the Scythians (</a:t>
            </a:r>
            <a:r>
              <a:rPr lang="en-US" dirty="0" err="1"/>
              <a:t>Sakas</a:t>
            </a:r>
            <a:r>
              <a:rPr lang="en-US" dirty="0"/>
              <a:t>) living in northern central Asia who subsequently invaded and had to be incorporated into the Parthian realm. </a:t>
            </a:r>
            <a:r>
              <a:rPr lang="en-US" dirty="0" err="1"/>
              <a:t>Sakas</a:t>
            </a:r>
            <a:r>
              <a:rPr lang="en-US" dirty="0"/>
              <a:t> would then later invade into Greek realms in India.</a:t>
            </a:r>
          </a:p>
          <a:p>
            <a:endParaRPr lang="en-US" dirty="0"/>
          </a:p>
        </p:txBody>
      </p:sp>
    </p:spTree>
    <p:extLst>
      <p:ext uri="{BB962C8B-B14F-4D97-AF65-F5344CB8AC3E}">
        <p14:creationId xmlns:p14="http://schemas.microsoft.com/office/powerpoint/2010/main" val="72945491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4C1A52-AAF3-7946-8AE7-865FBFBA6454}"/>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66E3D359-909C-4548-BD90-C2855EB1BB01}"/>
              </a:ext>
            </a:extLst>
          </p:cNvPr>
          <p:cNvSpPr>
            <a:spLocks noGrp="1"/>
          </p:cNvSpPr>
          <p:nvPr>
            <p:ph idx="1"/>
          </p:nvPr>
        </p:nvSpPr>
        <p:spPr/>
        <p:txBody>
          <a:bodyPr/>
          <a:lstStyle/>
          <a:p>
            <a:endParaRPr lang="en-US"/>
          </a:p>
        </p:txBody>
      </p:sp>
      <p:pic>
        <p:nvPicPr>
          <p:cNvPr id="4" name="Content Placeholder 4">
            <a:extLst>
              <a:ext uri="{FF2B5EF4-FFF2-40B4-BE49-F238E27FC236}">
                <a16:creationId xmlns:a16="http://schemas.microsoft.com/office/drawing/2014/main" id="{D3949728-CDBD-E74B-BD02-D4D6A0DBD1DE}"/>
              </a:ext>
            </a:extLst>
          </p:cNvPr>
          <p:cNvPicPr>
            <a:picLocks noChangeAspect="1"/>
          </p:cNvPicPr>
          <p:nvPr/>
        </p:nvPicPr>
        <p:blipFill>
          <a:blip r:embed="rId2"/>
          <a:stretch>
            <a:fillRect/>
          </a:stretch>
        </p:blipFill>
        <p:spPr>
          <a:xfrm>
            <a:off x="1175977" y="215223"/>
            <a:ext cx="9586960" cy="6332805"/>
          </a:xfrm>
          <a:prstGeom prst="rect">
            <a:avLst/>
          </a:prstGeom>
        </p:spPr>
      </p:pic>
    </p:spTree>
    <p:extLst>
      <p:ext uri="{BB962C8B-B14F-4D97-AF65-F5344CB8AC3E}">
        <p14:creationId xmlns:p14="http://schemas.microsoft.com/office/powerpoint/2010/main" val="408949703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A7172-4B14-9A4E-88CC-0260E059A6BF}"/>
              </a:ext>
            </a:extLst>
          </p:cNvPr>
          <p:cNvSpPr>
            <a:spLocks noGrp="1"/>
          </p:cNvSpPr>
          <p:nvPr>
            <p:ph type="title"/>
          </p:nvPr>
        </p:nvSpPr>
        <p:spPr/>
        <p:txBody>
          <a:bodyPr/>
          <a:lstStyle/>
          <a:p>
            <a:pPr algn="ctr"/>
            <a:r>
              <a:rPr lang="en-US" dirty="0"/>
              <a:t>The Kushan Empire</a:t>
            </a:r>
          </a:p>
        </p:txBody>
      </p:sp>
      <p:sp>
        <p:nvSpPr>
          <p:cNvPr id="7" name="Content Placeholder 6">
            <a:extLst>
              <a:ext uri="{FF2B5EF4-FFF2-40B4-BE49-F238E27FC236}">
                <a16:creationId xmlns:a16="http://schemas.microsoft.com/office/drawing/2014/main" id="{0BE1C010-651B-1942-86EC-61498E86F8F9}"/>
              </a:ext>
            </a:extLst>
          </p:cNvPr>
          <p:cNvSpPr>
            <a:spLocks noGrp="1"/>
          </p:cNvSpPr>
          <p:nvPr>
            <p:ph idx="1"/>
          </p:nvPr>
        </p:nvSpPr>
        <p:spPr>
          <a:xfrm>
            <a:off x="427703" y="1386348"/>
            <a:ext cx="11385755" cy="5191433"/>
          </a:xfrm>
        </p:spPr>
        <p:txBody>
          <a:bodyPr>
            <a:normAutofit fontScale="85000" lnSpcReduction="20000"/>
          </a:bodyPr>
          <a:lstStyle/>
          <a:p>
            <a:r>
              <a:rPr lang="en-GB" dirty="0"/>
              <a:t>The name Kushan derives from the Chinese term </a:t>
            </a:r>
            <a:r>
              <a:rPr lang="en-GB" dirty="0" err="1"/>
              <a:t>Guishang</a:t>
            </a:r>
            <a:r>
              <a:rPr lang="en-GB" dirty="0"/>
              <a:t>, used in historical writings to describe one branch of the Yuezhi.</a:t>
            </a:r>
          </a:p>
          <a:p>
            <a:r>
              <a:rPr lang="en-GB" dirty="0"/>
              <a:t>Early Kushan rulers united the disparate tribes in the first century B.C. Gradually wresting control of the area from the </a:t>
            </a:r>
            <a:r>
              <a:rPr lang="en-GB" dirty="0" err="1"/>
              <a:t>Scytho</a:t>
            </a:r>
            <a:r>
              <a:rPr lang="en-GB" dirty="0"/>
              <a:t>-Parthians, the Yuezhi moved south into the northwest Indian region traditionally known as </a:t>
            </a:r>
            <a:r>
              <a:rPr lang="en-GB" dirty="0" err="1"/>
              <a:t>Gandhara</a:t>
            </a:r>
            <a:r>
              <a:rPr lang="en-GB" dirty="0"/>
              <a:t> (now parts of Pakistan and Afghanistan) and established a capital near Kabul. They had learned to use a form of the Greek alphabet, and </a:t>
            </a:r>
            <a:r>
              <a:rPr lang="en-GB" dirty="0" err="1"/>
              <a:t>Kujula’s</a:t>
            </a:r>
            <a:r>
              <a:rPr lang="en-GB" dirty="0"/>
              <a:t> son was the first Indian ruler to strike gold coins in imitation of Greek and Roman coins.</a:t>
            </a:r>
          </a:p>
          <a:p>
            <a:r>
              <a:rPr lang="en-GB" dirty="0"/>
              <a:t>The rule of Kanishka, the third Kushan emperor who flourished from the late first to the early/mid-second century A.D., was administered from two capitals: </a:t>
            </a:r>
            <a:r>
              <a:rPr lang="en-GB" dirty="0" err="1"/>
              <a:t>Purushapura</a:t>
            </a:r>
            <a:r>
              <a:rPr lang="en-GB" dirty="0"/>
              <a:t> (now Peshawar) near the Khyber Pass, and Mathura in northern India. </a:t>
            </a:r>
          </a:p>
          <a:p>
            <a:r>
              <a:rPr lang="en-GB" dirty="0"/>
              <a:t>Under Kanishka’s rule, at the height of the dynasty, Kushan controlled a large territory ranging from the Aral Sea through areas that include present-day Uzbekistan, Afghanistan, and Pakistan into northern India as far east as Benares and as far south as Sanchi.</a:t>
            </a:r>
          </a:p>
          <a:p>
            <a:r>
              <a:rPr lang="en-GB" dirty="0"/>
              <a:t>Incredible wealth as benefits their place at the centre of Silk Roads exchange. Varied mix of cultures</a:t>
            </a:r>
          </a:p>
          <a:p>
            <a:endParaRPr lang="en-US" dirty="0"/>
          </a:p>
        </p:txBody>
      </p:sp>
    </p:spTree>
    <p:extLst>
      <p:ext uri="{BB962C8B-B14F-4D97-AF65-F5344CB8AC3E}">
        <p14:creationId xmlns:p14="http://schemas.microsoft.com/office/powerpoint/2010/main" val="18818449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21F5D1-8E7D-D446-99B6-720E6EC4C705}"/>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1417F703-1FAC-F049-977D-3C87CBF0396E}"/>
              </a:ext>
            </a:extLst>
          </p:cNvPr>
          <p:cNvPicPr>
            <a:picLocks noGrp="1" noChangeAspect="1"/>
          </p:cNvPicPr>
          <p:nvPr>
            <p:ph idx="1"/>
          </p:nvPr>
        </p:nvPicPr>
        <p:blipFill>
          <a:blip r:embed="rId2"/>
          <a:stretch>
            <a:fillRect/>
          </a:stretch>
        </p:blipFill>
        <p:spPr>
          <a:xfrm>
            <a:off x="5407742" y="-58402"/>
            <a:ext cx="5397909" cy="6960055"/>
          </a:xfrm>
        </p:spPr>
      </p:pic>
      <p:pic>
        <p:nvPicPr>
          <p:cNvPr id="6" name="Content Placeholder 3">
            <a:extLst>
              <a:ext uri="{FF2B5EF4-FFF2-40B4-BE49-F238E27FC236}">
                <a16:creationId xmlns:a16="http://schemas.microsoft.com/office/drawing/2014/main" id="{2EEC9625-B205-F445-BE23-BCF6469639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30461"/>
            <a:ext cx="5906014" cy="3642297"/>
          </a:xfrm>
          <a:prstGeom prst="rect">
            <a:avLst/>
          </a:prstGeom>
        </p:spPr>
      </p:pic>
    </p:spTree>
    <p:extLst>
      <p:ext uri="{BB962C8B-B14F-4D97-AF65-F5344CB8AC3E}">
        <p14:creationId xmlns:p14="http://schemas.microsoft.com/office/powerpoint/2010/main" val="372640123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F43E55-0336-D24F-92BD-9DEC6D2B7640}"/>
              </a:ext>
            </a:extLst>
          </p:cNvPr>
          <p:cNvSpPr>
            <a:spLocks noGrp="1"/>
          </p:cNvSpPr>
          <p:nvPr>
            <p:ph type="title"/>
          </p:nvPr>
        </p:nvSpPr>
        <p:spPr/>
        <p:txBody>
          <a:bodyPr/>
          <a:lstStyle/>
          <a:p>
            <a:pPr algn="ctr"/>
            <a:r>
              <a:rPr lang="en-US" dirty="0"/>
              <a:t>Wealth and Cultural Diversity of this region</a:t>
            </a:r>
          </a:p>
        </p:txBody>
      </p:sp>
      <p:sp>
        <p:nvSpPr>
          <p:cNvPr id="3" name="Content Placeholder 2">
            <a:extLst>
              <a:ext uri="{FF2B5EF4-FFF2-40B4-BE49-F238E27FC236}">
                <a16:creationId xmlns:a16="http://schemas.microsoft.com/office/drawing/2014/main" id="{6ABD5787-A1AD-CF4A-82E2-80095DFD27B1}"/>
              </a:ext>
            </a:extLst>
          </p:cNvPr>
          <p:cNvSpPr>
            <a:spLocks noGrp="1"/>
          </p:cNvSpPr>
          <p:nvPr>
            <p:ph idx="1"/>
          </p:nvPr>
        </p:nvSpPr>
        <p:spPr>
          <a:xfrm>
            <a:off x="439994" y="1471664"/>
            <a:ext cx="6108290" cy="4707910"/>
          </a:xfrm>
        </p:spPr>
        <p:txBody>
          <a:bodyPr>
            <a:normAutofit fontScale="92500" lnSpcReduction="10000"/>
          </a:bodyPr>
          <a:lstStyle/>
          <a:p>
            <a:r>
              <a:rPr lang="en-US" dirty="0"/>
              <a:t>The </a:t>
            </a:r>
            <a:r>
              <a:rPr lang="en-US" dirty="0" err="1"/>
              <a:t>Tillya</a:t>
            </a:r>
            <a:r>
              <a:rPr lang="en-US" dirty="0"/>
              <a:t> </a:t>
            </a:r>
            <a:r>
              <a:rPr lang="en-US" dirty="0" err="1"/>
              <a:t>Tepe</a:t>
            </a:r>
            <a:r>
              <a:rPr lang="en-US" dirty="0"/>
              <a:t> Burials:</a:t>
            </a:r>
          </a:p>
          <a:p>
            <a:pPr lvl="1"/>
            <a:r>
              <a:rPr lang="en-GB" dirty="0"/>
              <a:t>A collection of about 22,000 ornaments, coins and other kinds of </a:t>
            </a:r>
            <a:r>
              <a:rPr lang="en-GB" dirty="0" err="1"/>
              <a:t>artifacts</a:t>
            </a:r>
            <a:r>
              <a:rPr lang="en-GB" dirty="0"/>
              <a:t>, made of gold, silver, ivory, that were found in six burial mounds (five women and one man) with extremely rich jewellery, dated to around the 1st century BCE (and up to maximum 1</a:t>
            </a:r>
            <a:r>
              <a:rPr lang="en-GB" baseline="30000" dirty="0"/>
              <a:t>st</a:t>
            </a:r>
            <a:r>
              <a:rPr lang="en-GB" dirty="0"/>
              <a:t> century CE – so period of Greco-Bactrian/Parthian/Saka/Nomad/Kushan transition). Also examples of Chinese and Indian bronze mirrors.</a:t>
            </a:r>
          </a:p>
          <a:p>
            <a:pPr lvl="1"/>
            <a:r>
              <a:rPr lang="en-GB" dirty="0"/>
              <a:t>Hidden by last communist government of Afghanistan in 1989 in a vault deep under central bank in Kabul and keys distributed to 5 people (names unknown). Only reopened after 2003. </a:t>
            </a:r>
            <a:endParaRPr lang="en-US" dirty="0"/>
          </a:p>
        </p:txBody>
      </p:sp>
      <p:pic>
        <p:nvPicPr>
          <p:cNvPr id="5" name="Picture 4">
            <a:extLst>
              <a:ext uri="{FF2B5EF4-FFF2-40B4-BE49-F238E27FC236}">
                <a16:creationId xmlns:a16="http://schemas.microsoft.com/office/drawing/2014/main" id="{7C5ADE68-630C-8249-BF49-978AFD9F84FB}"/>
              </a:ext>
            </a:extLst>
          </p:cNvPr>
          <p:cNvPicPr>
            <a:picLocks noChangeAspect="1"/>
          </p:cNvPicPr>
          <p:nvPr/>
        </p:nvPicPr>
        <p:blipFill>
          <a:blip r:embed="rId2"/>
          <a:stretch>
            <a:fillRect/>
          </a:stretch>
        </p:blipFill>
        <p:spPr>
          <a:xfrm>
            <a:off x="6724649" y="2227006"/>
            <a:ext cx="5488139" cy="3008313"/>
          </a:xfrm>
          <a:prstGeom prst="rect">
            <a:avLst/>
          </a:prstGeom>
        </p:spPr>
      </p:pic>
    </p:spTree>
    <p:extLst>
      <p:ext uri="{BB962C8B-B14F-4D97-AF65-F5344CB8AC3E}">
        <p14:creationId xmlns:p14="http://schemas.microsoft.com/office/powerpoint/2010/main" val="5972660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E57715-ABE7-8C4E-A783-C4AA4F140248}"/>
              </a:ext>
            </a:extLst>
          </p:cNvPr>
          <p:cNvSpPr>
            <a:spLocks noGrp="1"/>
          </p:cNvSpPr>
          <p:nvPr>
            <p:ph type="title"/>
          </p:nvPr>
        </p:nvSpPr>
        <p:spPr/>
        <p:txBody>
          <a:bodyPr/>
          <a:lstStyle/>
          <a:p>
            <a:endParaRPr lang="en-US"/>
          </a:p>
        </p:txBody>
      </p:sp>
      <p:pic>
        <p:nvPicPr>
          <p:cNvPr id="11" name="Content Placeholder 10">
            <a:extLst>
              <a:ext uri="{FF2B5EF4-FFF2-40B4-BE49-F238E27FC236}">
                <a16:creationId xmlns:a16="http://schemas.microsoft.com/office/drawing/2014/main" id="{B882C4EA-1358-1F4F-BA3C-F9FB7757DF62}"/>
              </a:ext>
            </a:extLst>
          </p:cNvPr>
          <p:cNvPicPr>
            <a:picLocks noGrp="1" noChangeAspect="1"/>
          </p:cNvPicPr>
          <p:nvPr>
            <p:ph idx="1"/>
          </p:nvPr>
        </p:nvPicPr>
        <p:blipFill>
          <a:blip r:embed="rId2"/>
          <a:stretch>
            <a:fillRect/>
          </a:stretch>
        </p:blipFill>
        <p:spPr>
          <a:xfrm>
            <a:off x="265470" y="-219265"/>
            <a:ext cx="11665974" cy="7738235"/>
          </a:xfrm>
        </p:spPr>
      </p:pic>
    </p:spTree>
    <p:extLst>
      <p:ext uri="{BB962C8B-B14F-4D97-AF65-F5344CB8AC3E}">
        <p14:creationId xmlns:p14="http://schemas.microsoft.com/office/powerpoint/2010/main" val="378413930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12C06B-4A64-034C-A01B-BD2904936027}"/>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2270D4EA-69B8-974E-B64C-05950356C502}"/>
              </a:ext>
            </a:extLst>
          </p:cNvPr>
          <p:cNvPicPr>
            <a:picLocks noGrp="1" noChangeAspect="1"/>
          </p:cNvPicPr>
          <p:nvPr>
            <p:ph idx="1"/>
          </p:nvPr>
        </p:nvPicPr>
        <p:blipFill>
          <a:blip r:embed="rId2"/>
          <a:stretch>
            <a:fillRect/>
          </a:stretch>
        </p:blipFill>
        <p:spPr>
          <a:xfrm>
            <a:off x="0" y="1690688"/>
            <a:ext cx="8270568" cy="4026310"/>
          </a:xfrm>
        </p:spPr>
      </p:pic>
      <p:pic>
        <p:nvPicPr>
          <p:cNvPr id="7" name="Picture 6">
            <a:extLst>
              <a:ext uri="{FF2B5EF4-FFF2-40B4-BE49-F238E27FC236}">
                <a16:creationId xmlns:a16="http://schemas.microsoft.com/office/drawing/2014/main" id="{2BC8BB0B-BBBD-A34A-836B-ECE6C8E829CC}"/>
              </a:ext>
            </a:extLst>
          </p:cNvPr>
          <p:cNvPicPr>
            <a:picLocks noChangeAspect="1"/>
          </p:cNvPicPr>
          <p:nvPr/>
        </p:nvPicPr>
        <p:blipFill>
          <a:blip r:embed="rId3"/>
          <a:stretch>
            <a:fillRect/>
          </a:stretch>
        </p:blipFill>
        <p:spPr>
          <a:xfrm>
            <a:off x="8136045" y="0"/>
            <a:ext cx="4055955" cy="6858000"/>
          </a:xfrm>
          <a:prstGeom prst="rect">
            <a:avLst/>
          </a:prstGeom>
        </p:spPr>
      </p:pic>
    </p:spTree>
    <p:extLst>
      <p:ext uri="{BB962C8B-B14F-4D97-AF65-F5344CB8AC3E}">
        <p14:creationId xmlns:p14="http://schemas.microsoft.com/office/powerpoint/2010/main" val="105651137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1DEDC-B19B-E74B-9801-0FDE4509112A}"/>
              </a:ext>
            </a:extLst>
          </p:cNvPr>
          <p:cNvSpPr>
            <a:spLocks noGrp="1"/>
          </p:cNvSpPr>
          <p:nvPr>
            <p:ph type="title"/>
          </p:nvPr>
        </p:nvSpPr>
        <p:spPr/>
        <p:txBody>
          <a:bodyPr/>
          <a:lstStyle/>
          <a:p>
            <a:pPr algn="ctr"/>
            <a:r>
              <a:rPr lang="en-US" dirty="0"/>
              <a:t>Wealth and Cultural Diversity of Kushans</a:t>
            </a:r>
          </a:p>
        </p:txBody>
      </p:sp>
      <p:sp>
        <p:nvSpPr>
          <p:cNvPr id="3" name="Content Placeholder 2">
            <a:extLst>
              <a:ext uri="{FF2B5EF4-FFF2-40B4-BE49-F238E27FC236}">
                <a16:creationId xmlns:a16="http://schemas.microsoft.com/office/drawing/2014/main" id="{472EC7EA-4A8E-5F48-A9A7-2DEB826E61E8}"/>
              </a:ext>
            </a:extLst>
          </p:cNvPr>
          <p:cNvSpPr>
            <a:spLocks noGrp="1"/>
          </p:cNvSpPr>
          <p:nvPr>
            <p:ph idx="1"/>
          </p:nvPr>
        </p:nvSpPr>
        <p:spPr>
          <a:xfrm>
            <a:off x="322007" y="1427417"/>
            <a:ext cx="7258664" cy="5091369"/>
          </a:xfrm>
        </p:spPr>
        <p:txBody>
          <a:bodyPr/>
          <a:lstStyle/>
          <a:p>
            <a:r>
              <a:rPr lang="en-US" dirty="0" err="1"/>
              <a:t>Begram</a:t>
            </a:r>
            <a:r>
              <a:rPr lang="en-US" dirty="0"/>
              <a:t> Hoard (from ancient city of </a:t>
            </a:r>
            <a:r>
              <a:rPr lang="en-US" dirty="0" err="1"/>
              <a:t>Kapisa</a:t>
            </a:r>
            <a:r>
              <a:rPr lang="en-US" dirty="0"/>
              <a:t> – summer capital of Kushan empire). Discovered late 1930s:</a:t>
            </a:r>
          </a:p>
          <a:p>
            <a:pPr lvl="1"/>
            <a:r>
              <a:rPr lang="en-GB" dirty="0"/>
              <a:t>Large number of bronze, alabaster, glass and ivory objects, Chinese lacquer bowls, coins, remains of furniture. </a:t>
            </a:r>
          </a:p>
          <a:p>
            <a:pPr lvl="1"/>
            <a:r>
              <a:rPr lang="en-GB" dirty="0"/>
              <a:t>Ivories offer example of intricate carving showing subjects of lions, elephants, birds, flowers, female nudes, musicians, dancers, personal ornaments, and architectural backdrops. Dated to 1</a:t>
            </a:r>
            <a:r>
              <a:rPr lang="en-GB" baseline="30000" dirty="0"/>
              <a:t>st</a:t>
            </a:r>
            <a:r>
              <a:rPr lang="en-GB" dirty="0"/>
              <a:t>-2</a:t>
            </a:r>
            <a:r>
              <a:rPr lang="en-GB" baseline="30000" dirty="0"/>
              <a:t>nd</a:t>
            </a:r>
            <a:r>
              <a:rPr lang="en-GB" dirty="0"/>
              <a:t> c CE.</a:t>
            </a:r>
            <a:endParaRPr lang="en-US" dirty="0"/>
          </a:p>
        </p:txBody>
      </p:sp>
      <p:pic>
        <p:nvPicPr>
          <p:cNvPr id="5" name="Picture 4">
            <a:extLst>
              <a:ext uri="{FF2B5EF4-FFF2-40B4-BE49-F238E27FC236}">
                <a16:creationId xmlns:a16="http://schemas.microsoft.com/office/drawing/2014/main" id="{B2AC0219-8F69-DD48-B187-B67BF9FE5538}"/>
              </a:ext>
            </a:extLst>
          </p:cNvPr>
          <p:cNvPicPr>
            <a:picLocks noChangeAspect="1"/>
          </p:cNvPicPr>
          <p:nvPr/>
        </p:nvPicPr>
        <p:blipFill>
          <a:blip r:embed="rId2"/>
          <a:stretch>
            <a:fillRect/>
          </a:stretch>
        </p:blipFill>
        <p:spPr>
          <a:xfrm>
            <a:off x="9129252" y="1573915"/>
            <a:ext cx="2224548" cy="4722109"/>
          </a:xfrm>
          <a:prstGeom prst="rect">
            <a:avLst/>
          </a:prstGeom>
        </p:spPr>
      </p:pic>
    </p:spTree>
    <p:extLst>
      <p:ext uri="{BB962C8B-B14F-4D97-AF65-F5344CB8AC3E}">
        <p14:creationId xmlns:p14="http://schemas.microsoft.com/office/powerpoint/2010/main" val="334347694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8C22A0-3616-7D42-AEEC-502E3ED59A97}"/>
              </a:ext>
            </a:extLst>
          </p:cNvPr>
          <p:cNvSpPr>
            <a:spLocks noGrp="1"/>
          </p:cNvSpPr>
          <p:nvPr>
            <p:ph type="title"/>
          </p:nvPr>
        </p:nvSpPr>
        <p:spPr/>
        <p:txBody>
          <a:bodyPr/>
          <a:lstStyle/>
          <a:p>
            <a:pPr algn="ctr"/>
            <a:r>
              <a:rPr lang="en-US" dirty="0"/>
              <a:t>Kushan Coins</a:t>
            </a:r>
          </a:p>
        </p:txBody>
      </p:sp>
      <p:sp>
        <p:nvSpPr>
          <p:cNvPr id="3" name="Content Placeholder 2">
            <a:extLst>
              <a:ext uri="{FF2B5EF4-FFF2-40B4-BE49-F238E27FC236}">
                <a16:creationId xmlns:a16="http://schemas.microsoft.com/office/drawing/2014/main" id="{A175FEEF-6B18-E74D-8D5C-8820F8008020}"/>
              </a:ext>
            </a:extLst>
          </p:cNvPr>
          <p:cNvSpPr>
            <a:spLocks noGrp="1"/>
          </p:cNvSpPr>
          <p:nvPr>
            <p:ph idx="1"/>
          </p:nvPr>
        </p:nvSpPr>
        <p:spPr>
          <a:xfrm>
            <a:off x="242119" y="1560154"/>
            <a:ext cx="6196781" cy="4383446"/>
          </a:xfrm>
        </p:spPr>
        <p:txBody>
          <a:bodyPr>
            <a:normAutofit lnSpcReduction="10000"/>
          </a:bodyPr>
          <a:lstStyle/>
          <a:p>
            <a:r>
              <a:rPr lang="en-GB" dirty="0"/>
              <a:t>The coin designs usually broadly follow the styles of the preceding Greco-Bactrians rulers in using Hellenistic styles of images with a deity on one side and the king on the other</a:t>
            </a:r>
          </a:p>
          <a:p>
            <a:r>
              <a:rPr lang="en-GB" dirty="0"/>
              <a:t>The Kushan religious pantheon is extremely varied, as revealed by their coins and their seals, on which more than 30 different gods appear, belonging to the Hellenistic, the Iranian, and to a lesser extent the Indian world.</a:t>
            </a:r>
            <a:endParaRPr lang="en-US" dirty="0"/>
          </a:p>
        </p:txBody>
      </p:sp>
      <p:pic>
        <p:nvPicPr>
          <p:cNvPr id="5" name="Picture 4">
            <a:extLst>
              <a:ext uri="{FF2B5EF4-FFF2-40B4-BE49-F238E27FC236}">
                <a16:creationId xmlns:a16="http://schemas.microsoft.com/office/drawing/2014/main" id="{31E282D0-734A-F548-8DCF-EE725B3948E9}"/>
              </a:ext>
            </a:extLst>
          </p:cNvPr>
          <p:cNvPicPr>
            <a:picLocks noChangeAspect="1"/>
          </p:cNvPicPr>
          <p:nvPr/>
        </p:nvPicPr>
        <p:blipFill>
          <a:blip r:embed="rId2"/>
          <a:stretch>
            <a:fillRect/>
          </a:stretch>
        </p:blipFill>
        <p:spPr>
          <a:xfrm>
            <a:off x="7034981" y="1690688"/>
            <a:ext cx="4914900" cy="2349500"/>
          </a:xfrm>
          <a:prstGeom prst="rect">
            <a:avLst/>
          </a:prstGeom>
        </p:spPr>
      </p:pic>
      <p:sp>
        <p:nvSpPr>
          <p:cNvPr id="6" name="TextBox 5">
            <a:extLst>
              <a:ext uri="{FF2B5EF4-FFF2-40B4-BE49-F238E27FC236}">
                <a16:creationId xmlns:a16="http://schemas.microsoft.com/office/drawing/2014/main" id="{7C167E62-B8ED-D243-8FA7-83BB49ABD7DC}"/>
              </a:ext>
            </a:extLst>
          </p:cNvPr>
          <p:cNvSpPr txBox="1"/>
          <p:nvPr/>
        </p:nvSpPr>
        <p:spPr>
          <a:xfrm>
            <a:off x="7565923" y="4350774"/>
            <a:ext cx="3787877" cy="923330"/>
          </a:xfrm>
          <a:prstGeom prst="rect">
            <a:avLst/>
          </a:prstGeom>
          <a:noFill/>
        </p:spPr>
        <p:txBody>
          <a:bodyPr wrap="square" rtlCol="0">
            <a:spAutoFit/>
          </a:bodyPr>
          <a:lstStyle/>
          <a:p>
            <a:r>
              <a:rPr lang="en-US" dirty="0"/>
              <a:t>Coin of Kanishka I  (127-150 CE) with depiction of Buddha on reverse (with ‘</a:t>
            </a:r>
            <a:r>
              <a:rPr lang="en-US" dirty="0" err="1"/>
              <a:t>Boddo</a:t>
            </a:r>
            <a:r>
              <a:rPr lang="en-US" dirty="0"/>
              <a:t>’ in Greek script)</a:t>
            </a:r>
          </a:p>
        </p:txBody>
      </p:sp>
    </p:spTree>
    <p:extLst>
      <p:ext uri="{BB962C8B-B14F-4D97-AF65-F5344CB8AC3E}">
        <p14:creationId xmlns:p14="http://schemas.microsoft.com/office/powerpoint/2010/main" val="321132704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19265" y="487251"/>
            <a:ext cx="9953469" cy="6138402"/>
          </a:xfrm>
        </p:spPr>
      </p:pic>
    </p:spTree>
    <p:extLst>
      <p:ext uri="{BB962C8B-B14F-4D97-AF65-F5344CB8AC3E}">
        <p14:creationId xmlns:p14="http://schemas.microsoft.com/office/powerpoint/2010/main" val="338542485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73CA6-B9D3-9740-B4A0-AC9D54132D89}"/>
              </a:ext>
            </a:extLst>
          </p:cNvPr>
          <p:cNvSpPr>
            <a:spLocks noGrp="1"/>
          </p:cNvSpPr>
          <p:nvPr>
            <p:ph type="title"/>
          </p:nvPr>
        </p:nvSpPr>
        <p:spPr>
          <a:xfrm>
            <a:off x="0" y="90281"/>
            <a:ext cx="12192000" cy="1325563"/>
          </a:xfrm>
        </p:spPr>
        <p:txBody>
          <a:bodyPr/>
          <a:lstStyle/>
          <a:p>
            <a:pPr algn="ctr"/>
            <a:r>
              <a:rPr lang="en-US" dirty="0"/>
              <a:t>The Parthians and Kushans give way to the Sassanids</a:t>
            </a:r>
          </a:p>
        </p:txBody>
      </p:sp>
      <p:sp>
        <p:nvSpPr>
          <p:cNvPr id="3" name="Content Placeholder 2">
            <a:extLst>
              <a:ext uri="{FF2B5EF4-FFF2-40B4-BE49-F238E27FC236}">
                <a16:creationId xmlns:a16="http://schemas.microsoft.com/office/drawing/2014/main" id="{F22BC9B0-2688-0A44-A618-061972189887}"/>
              </a:ext>
            </a:extLst>
          </p:cNvPr>
          <p:cNvSpPr>
            <a:spLocks noGrp="1"/>
          </p:cNvSpPr>
          <p:nvPr>
            <p:ph idx="1"/>
          </p:nvPr>
        </p:nvSpPr>
        <p:spPr>
          <a:xfrm>
            <a:off x="838200" y="1825624"/>
            <a:ext cx="5636342" cy="4737407"/>
          </a:xfrm>
        </p:spPr>
        <p:txBody>
          <a:bodyPr>
            <a:normAutofit fontScale="92500" lnSpcReduction="20000"/>
          </a:bodyPr>
          <a:lstStyle/>
          <a:p>
            <a:r>
              <a:rPr lang="en-US" dirty="0"/>
              <a:t>Sassanids rule from 224 to 641 CE</a:t>
            </a:r>
          </a:p>
          <a:p>
            <a:r>
              <a:rPr lang="en-US" dirty="0" err="1"/>
              <a:t>Ardashir</a:t>
            </a:r>
            <a:r>
              <a:rPr lang="en-US" dirty="0"/>
              <a:t> I defeated and killed Parthian rule in battle and proceeded to annex the now defunct Parthian </a:t>
            </a:r>
            <a:r>
              <a:rPr lang="en-US" dirty="0" err="1"/>
              <a:t>empire.Crowned</a:t>
            </a:r>
            <a:r>
              <a:rPr lang="en-US" dirty="0"/>
              <a:t> in Ctesiphon in 224 as ‘King of Kings’</a:t>
            </a:r>
          </a:p>
          <a:p>
            <a:r>
              <a:rPr lang="en-US" dirty="0"/>
              <a:t>His son, </a:t>
            </a:r>
            <a:r>
              <a:rPr lang="en-US" dirty="0" err="1"/>
              <a:t>Shapur</a:t>
            </a:r>
            <a:r>
              <a:rPr lang="en-US" dirty="0"/>
              <a:t> I expanded the empire to take over the Kushan empire, as well as successfully annex territory from Roman empire (and even take Roman Emperor Valerian prisoner).</a:t>
            </a:r>
          </a:p>
          <a:p>
            <a:r>
              <a:rPr lang="en-US" dirty="0"/>
              <a:t>Over next century, war with Romans ensured western border constantly moving, and nomadic invasions also continued to plague Eastern border.</a:t>
            </a:r>
          </a:p>
        </p:txBody>
      </p:sp>
      <p:pic>
        <p:nvPicPr>
          <p:cNvPr id="5" name="Picture 4">
            <a:extLst>
              <a:ext uri="{FF2B5EF4-FFF2-40B4-BE49-F238E27FC236}">
                <a16:creationId xmlns:a16="http://schemas.microsoft.com/office/drawing/2014/main" id="{F1F307B2-367E-6245-B16C-C9AA02B5D279}"/>
              </a:ext>
            </a:extLst>
          </p:cNvPr>
          <p:cNvPicPr>
            <a:picLocks noChangeAspect="1"/>
          </p:cNvPicPr>
          <p:nvPr/>
        </p:nvPicPr>
        <p:blipFill>
          <a:blip r:embed="rId2"/>
          <a:stretch>
            <a:fillRect/>
          </a:stretch>
        </p:blipFill>
        <p:spPr>
          <a:xfrm>
            <a:off x="6951405" y="1415844"/>
            <a:ext cx="4601497" cy="3451123"/>
          </a:xfrm>
          <a:prstGeom prst="rect">
            <a:avLst/>
          </a:prstGeom>
        </p:spPr>
      </p:pic>
      <p:sp>
        <p:nvSpPr>
          <p:cNvPr id="6" name="TextBox 5">
            <a:extLst>
              <a:ext uri="{FF2B5EF4-FFF2-40B4-BE49-F238E27FC236}">
                <a16:creationId xmlns:a16="http://schemas.microsoft.com/office/drawing/2014/main" id="{92C09A5F-C7C9-C948-9FE8-7718A13F02C3}"/>
              </a:ext>
            </a:extLst>
          </p:cNvPr>
          <p:cNvSpPr txBox="1"/>
          <p:nvPr/>
        </p:nvSpPr>
        <p:spPr>
          <a:xfrm>
            <a:off x="7388942" y="5040523"/>
            <a:ext cx="3680099" cy="1754326"/>
          </a:xfrm>
          <a:prstGeom prst="rect">
            <a:avLst/>
          </a:prstGeom>
          <a:noFill/>
        </p:spPr>
        <p:txBody>
          <a:bodyPr wrap="square" rtlCol="0">
            <a:spAutoFit/>
          </a:bodyPr>
          <a:lstStyle/>
          <a:p>
            <a:r>
              <a:rPr lang="en-GB" dirty="0"/>
              <a:t>Rock-face relief at </a:t>
            </a:r>
            <a:r>
              <a:rPr lang="en-GB" dirty="0" err="1"/>
              <a:t>Naqsh</a:t>
            </a:r>
            <a:r>
              <a:rPr lang="en-GB" dirty="0"/>
              <a:t>-e Rustam of </a:t>
            </a:r>
            <a:r>
              <a:rPr lang="en-GB" dirty="0" err="1"/>
              <a:t>Shapur</a:t>
            </a:r>
            <a:r>
              <a:rPr lang="en-GB" dirty="0"/>
              <a:t> I (on horseback) capturing Roman emperor Valerian (standing) and Philip the Arab (kneeling) suing for peace, following Sassanid victory at Edessa</a:t>
            </a:r>
            <a:endParaRPr lang="en-US" dirty="0"/>
          </a:p>
        </p:txBody>
      </p:sp>
    </p:spTree>
    <p:extLst>
      <p:ext uri="{BB962C8B-B14F-4D97-AF65-F5344CB8AC3E}">
        <p14:creationId xmlns:p14="http://schemas.microsoft.com/office/powerpoint/2010/main" val="77629771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11658E-1C14-A941-836A-30CE05F52D34}"/>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B5381780-3E35-C149-9527-E6BA66967128}"/>
              </a:ext>
            </a:extLst>
          </p:cNvPr>
          <p:cNvPicPr>
            <a:picLocks noGrp="1" noChangeAspect="1"/>
          </p:cNvPicPr>
          <p:nvPr>
            <p:ph idx="1"/>
          </p:nvPr>
        </p:nvPicPr>
        <p:blipFill>
          <a:blip r:embed="rId2"/>
          <a:stretch>
            <a:fillRect/>
          </a:stretch>
        </p:blipFill>
        <p:spPr>
          <a:xfrm>
            <a:off x="838200" y="-1705281"/>
            <a:ext cx="10747947" cy="8383399"/>
          </a:xfrm>
        </p:spPr>
      </p:pic>
    </p:spTree>
    <p:extLst>
      <p:ext uri="{BB962C8B-B14F-4D97-AF65-F5344CB8AC3E}">
        <p14:creationId xmlns:p14="http://schemas.microsoft.com/office/powerpoint/2010/main" val="103925908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D865AC-5F2E-EE42-8BCD-FB252666F628}"/>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5A0B3E11-6FB4-AA4E-8FBF-A408CA4EC65A}"/>
              </a:ext>
            </a:extLst>
          </p:cNvPr>
          <p:cNvPicPr>
            <a:picLocks noGrp="1" noChangeAspect="1"/>
          </p:cNvPicPr>
          <p:nvPr>
            <p:ph idx="1"/>
          </p:nvPr>
        </p:nvPicPr>
        <p:blipFill>
          <a:blip r:embed="rId2"/>
          <a:stretch>
            <a:fillRect/>
          </a:stretch>
        </p:blipFill>
        <p:spPr>
          <a:xfrm>
            <a:off x="2668249" y="-377954"/>
            <a:ext cx="5891135" cy="7526435"/>
          </a:xfrm>
        </p:spPr>
      </p:pic>
    </p:spTree>
    <p:extLst>
      <p:ext uri="{BB962C8B-B14F-4D97-AF65-F5344CB8AC3E}">
        <p14:creationId xmlns:p14="http://schemas.microsoft.com/office/powerpoint/2010/main" val="304433342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68909" y="-1493161"/>
            <a:ext cx="17173014" cy="9003232"/>
          </a:xfrm>
        </p:spPr>
      </p:pic>
    </p:spTree>
    <p:extLst>
      <p:ext uri="{BB962C8B-B14F-4D97-AF65-F5344CB8AC3E}">
        <p14:creationId xmlns:p14="http://schemas.microsoft.com/office/powerpoint/2010/main" val="397793075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0070A3-02E0-FE45-B27B-541FEDD7E099}"/>
              </a:ext>
            </a:extLst>
          </p:cNvPr>
          <p:cNvSpPr>
            <a:spLocks noGrp="1"/>
          </p:cNvSpPr>
          <p:nvPr>
            <p:ph type="title"/>
          </p:nvPr>
        </p:nvSpPr>
        <p:spPr/>
        <p:txBody>
          <a:bodyPr/>
          <a:lstStyle/>
          <a:p>
            <a:pPr algn="ctr"/>
            <a:r>
              <a:rPr lang="en-US" dirty="0"/>
              <a:t>Bibliography</a:t>
            </a:r>
          </a:p>
        </p:txBody>
      </p:sp>
      <p:sp>
        <p:nvSpPr>
          <p:cNvPr id="3" name="Content Placeholder 2">
            <a:extLst>
              <a:ext uri="{FF2B5EF4-FFF2-40B4-BE49-F238E27FC236}">
                <a16:creationId xmlns:a16="http://schemas.microsoft.com/office/drawing/2014/main" id="{721C05DD-768D-1246-9717-2B01986F1275}"/>
              </a:ext>
            </a:extLst>
          </p:cNvPr>
          <p:cNvSpPr>
            <a:spLocks noGrp="1"/>
          </p:cNvSpPr>
          <p:nvPr>
            <p:ph idx="1"/>
          </p:nvPr>
        </p:nvSpPr>
        <p:spPr>
          <a:xfrm>
            <a:off x="339213" y="1327354"/>
            <a:ext cx="11547987" cy="5368413"/>
          </a:xfrm>
        </p:spPr>
        <p:txBody>
          <a:bodyPr>
            <a:normAutofit lnSpcReduction="10000"/>
          </a:bodyPr>
          <a:lstStyle/>
          <a:p>
            <a:pPr marL="0" indent="0">
              <a:buNone/>
            </a:pPr>
            <a:r>
              <a:rPr lang="en-US" dirty="0"/>
              <a:t>B. Cunliffe </a:t>
            </a:r>
            <a:r>
              <a:rPr lang="en-US" i="1" dirty="0"/>
              <a:t>By Steppe, Desert and Ocean: The Birth of Eurasia </a:t>
            </a:r>
            <a:r>
              <a:rPr lang="en-US" dirty="0"/>
              <a:t>2015</a:t>
            </a:r>
          </a:p>
          <a:p>
            <a:pPr marL="0" indent="0">
              <a:buNone/>
            </a:pPr>
            <a:r>
              <a:rPr lang="en-US" dirty="0"/>
              <a:t>P. </a:t>
            </a:r>
            <a:r>
              <a:rPr lang="en-US" dirty="0" err="1"/>
              <a:t>Edwell</a:t>
            </a:r>
            <a:r>
              <a:rPr lang="en-US" dirty="0"/>
              <a:t> </a:t>
            </a:r>
            <a:r>
              <a:rPr lang="en-US" i="1" dirty="0"/>
              <a:t>Between Rome and Persia 2008</a:t>
            </a:r>
          </a:p>
          <a:p>
            <a:pPr marL="0" indent="0">
              <a:buNone/>
            </a:pPr>
            <a:r>
              <a:rPr lang="en-US" dirty="0"/>
              <a:t>C. </a:t>
            </a:r>
            <a:r>
              <a:rPr lang="en-US" dirty="0" err="1"/>
              <a:t>Baumer</a:t>
            </a:r>
            <a:r>
              <a:rPr lang="en-US" dirty="0"/>
              <a:t> </a:t>
            </a:r>
            <a:r>
              <a:rPr lang="en-US" i="1" dirty="0"/>
              <a:t>The History of Central Asia </a:t>
            </a:r>
            <a:r>
              <a:rPr lang="en-US" dirty="0"/>
              <a:t>(Volumes 1 and 2) 2012</a:t>
            </a:r>
          </a:p>
          <a:p>
            <a:pPr marL="0" indent="0">
              <a:buNone/>
            </a:pPr>
            <a:r>
              <a:rPr lang="en-US" dirty="0"/>
              <a:t>R. McLaughlin </a:t>
            </a:r>
            <a:r>
              <a:rPr lang="en-US" i="1" dirty="0"/>
              <a:t>The Roman Empire and the Silk Routes: the ancient world economy and the empires of Parthia, Central Asia and Han China </a:t>
            </a:r>
            <a:r>
              <a:rPr lang="en-US" dirty="0"/>
              <a:t>2016</a:t>
            </a:r>
          </a:p>
          <a:p>
            <a:pPr marL="0" indent="0">
              <a:buNone/>
            </a:pPr>
            <a:r>
              <a:rPr lang="en-US" dirty="0"/>
              <a:t>C. Benjamin </a:t>
            </a:r>
            <a:r>
              <a:rPr lang="en-US" i="1" dirty="0"/>
              <a:t>Empires of Ancient Eurasia </a:t>
            </a:r>
            <a:r>
              <a:rPr lang="en-US" dirty="0"/>
              <a:t>The First Silk Roads Era 100 BCE-250 CE 2018</a:t>
            </a:r>
          </a:p>
          <a:p>
            <a:pPr marL="0" indent="0">
              <a:buNone/>
            </a:pPr>
            <a:r>
              <a:rPr lang="en-US" dirty="0"/>
              <a:t>N. Di Cosmo and M. Maas (</a:t>
            </a:r>
            <a:r>
              <a:rPr lang="en-US" dirty="0" err="1"/>
              <a:t>eds</a:t>
            </a:r>
            <a:r>
              <a:rPr lang="en-US" dirty="0"/>
              <a:t>) Empires and Exchanges in Eurasian Late Antiquity: Rome, China, Iran and the Steppe c. 250-750 2018</a:t>
            </a:r>
          </a:p>
          <a:p>
            <a:pPr marL="0" indent="0">
              <a:buNone/>
            </a:pPr>
            <a:r>
              <a:rPr lang="en-US" dirty="0"/>
              <a:t>J. Grainger </a:t>
            </a:r>
            <a:r>
              <a:rPr lang="en-US" i="1" dirty="0"/>
              <a:t>Rome, Parthia and India: The Violent Emergence of a New World Order 150-140 BCE </a:t>
            </a:r>
            <a:r>
              <a:rPr lang="en-US" dirty="0"/>
              <a:t>2013</a:t>
            </a:r>
          </a:p>
          <a:p>
            <a:pPr marL="0" indent="0">
              <a:buNone/>
            </a:pPr>
            <a:r>
              <a:rPr lang="en-US" dirty="0"/>
              <a:t>J. Boardman </a:t>
            </a:r>
            <a:r>
              <a:rPr lang="en-US" i="1" dirty="0"/>
              <a:t>The Greeks in Asia </a:t>
            </a:r>
            <a:r>
              <a:rPr lang="en-US" dirty="0"/>
              <a:t>2015</a:t>
            </a:r>
          </a:p>
        </p:txBody>
      </p:sp>
    </p:spTree>
    <p:extLst>
      <p:ext uri="{BB962C8B-B14F-4D97-AF65-F5344CB8AC3E}">
        <p14:creationId xmlns:p14="http://schemas.microsoft.com/office/powerpoint/2010/main" val="1418024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0EC88-D6CF-4540-9B85-DD1631A2EF5A}"/>
              </a:ext>
            </a:extLst>
          </p:cNvPr>
          <p:cNvSpPr>
            <a:spLocks noGrp="1"/>
          </p:cNvSpPr>
          <p:nvPr>
            <p:ph type="title"/>
          </p:nvPr>
        </p:nvSpPr>
        <p:spPr/>
        <p:txBody>
          <a:bodyPr/>
          <a:lstStyle/>
          <a:p>
            <a:pPr algn="ctr"/>
            <a:r>
              <a:rPr lang="en-US" b="1" dirty="0"/>
              <a:t>Geographical Features</a:t>
            </a:r>
          </a:p>
        </p:txBody>
      </p:sp>
      <p:pic>
        <p:nvPicPr>
          <p:cNvPr id="5" name="Content Placeholder 4">
            <a:extLst>
              <a:ext uri="{FF2B5EF4-FFF2-40B4-BE49-F238E27FC236}">
                <a16:creationId xmlns:a16="http://schemas.microsoft.com/office/drawing/2014/main" id="{C9F1358D-CBD2-6349-A038-7DCB1B4D82A4}"/>
              </a:ext>
            </a:extLst>
          </p:cNvPr>
          <p:cNvPicPr>
            <a:picLocks noGrp="1" noChangeAspect="1"/>
          </p:cNvPicPr>
          <p:nvPr>
            <p:ph idx="1"/>
          </p:nvPr>
        </p:nvPicPr>
        <p:blipFill>
          <a:blip r:embed="rId2"/>
          <a:stretch>
            <a:fillRect/>
          </a:stretch>
        </p:blipFill>
        <p:spPr>
          <a:xfrm>
            <a:off x="186813" y="-546789"/>
            <a:ext cx="12005187" cy="7969266"/>
          </a:xfrm>
        </p:spPr>
      </p:pic>
    </p:spTree>
    <p:extLst>
      <p:ext uri="{BB962C8B-B14F-4D97-AF65-F5344CB8AC3E}">
        <p14:creationId xmlns:p14="http://schemas.microsoft.com/office/powerpoint/2010/main" val="3695832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47929A-C86F-6848-9845-D899221D34A0}"/>
              </a:ext>
            </a:extLst>
          </p:cNvPr>
          <p:cNvSpPr>
            <a:spLocks noGrp="1"/>
          </p:cNvSpPr>
          <p:nvPr>
            <p:ph type="title"/>
          </p:nvPr>
        </p:nvSpPr>
        <p:spPr>
          <a:xfrm>
            <a:off x="1" y="0"/>
            <a:ext cx="11990438" cy="1325563"/>
          </a:xfrm>
        </p:spPr>
        <p:txBody>
          <a:bodyPr/>
          <a:lstStyle/>
          <a:p>
            <a:pPr algn="ctr"/>
            <a:r>
              <a:rPr lang="en-US" dirty="0"/>
              <a:t>Western Asia in the era before the Achaemenids</a:t>
            </a:r>
          </a:p>
        </p:txBody>
      </p:sp>
      <p:sp>
        <p:nvSpPr>
          <p:cNvPr id="3" name="Content Placeholder 2">
            <a:extLst>
              <a:ext uri="{FF2B5EF4-FFF2-40B4-BE49-F238E27FC236}">
                <a16:creationId xmlns:a16="http://schemas.microsoft.com/office/drawing/2014/main" id="{3A2BCB5C-176C-2341-947A-8DDE01E986C7}"/>
              </a:ext>
            </a:extLst>
          </p:cNvPr>
          <p:cNvSpPr>
            <a:spLocks noGrp="1"/>
          </p:cNvSpPr>
          <p:nvPr>
            <p:ph idx="1"/>
          </p:nvPr>
        </p:nvSpPr>
        <p:spPr>
          <a:xfrm>
            <a:off x="254833" y="1079292"/>
            <a:ext cx="11098967" cy="5097671"/>
          </a:xfrm>
        </p:spPr>
        <p:txBody>
          <a:bodyPr>
            <a:normAutofit fontScale="92500" lnSpcReduction="10000"/>
          </a:bodyPr>
          <a:lstStyle/>
          <a:p>
            <a:r>
              <a:rPr lang="en-US" dirty="0"/>
              <a:t>Pre-Achaemenids:</a:t>
            </a:r>
          </a:p>
          <a:p>
            <a:pPr lvl="1"/>
            <a:r>
              <a:rPr lang="en-US" dirty="0"/>
              <a:t>c.1400 BCE: a series of small kingdoms all in constant communication between their rulers (e.g. Amarna Letters) – maintaining diplomatic gift exchange, a delicate equilibrium of power and spheres of influence</a:t>
            </a:r>
          </a:p>
          <a:p>
            <a:pPr lvl="1"/>
            <a:r>
              <a:rPr lang="en-US" dirty="0"/>
              <a:t>Many of these kingdoms collapsed c. 1200 due to external threats, internal disturbance to social order</a:t>
            </a:r>
          </a:p>
          <a:p>
            <a:pPr lvl="1"/>
            <a:r>
              <a:rPr lang="en-US" dirty="0"/>
              <a:t>Re-consolidated c. 900 BC under the (Neo)Assyrian Empire. At its height by c. 640 BC. Single militaristic state that maintained itself by feeding off the energy and spoils of constant expansionist warfare (conquered states incorporated as provinces ruled through a centralized bureaucracy). Expansion driven by religious ideology (it was what god Ashur wanted + need for king to be seen as successful). </a:t>
            </a:r>
          </a:p>
          <a:p>
            <a:pPr lvl="1"/>
            <a:r>
              <a:rPr lang="en-US" dirty="0"/>
              <a:t>To the East on the Iranian Plateau, growth of Medes and </a:t>
            </a:r>
            <a:r>
              <a:rPr lang="en-US" dirty="0" err="1"/>
              <a:t>Parsua</a:t>
            </a:r>
            <a:r>
              <a:rPr lang="en-US" dirty="0"/>
              <a:t> (Persians). To the north growth + movement of nomadic tribes.</a:t>
            </a:r>
          </a:p>
          <a:p>
            <a:pPr lvl="1"/>
            <a:r>
              <a:rPr lang="en-US" dirty="0"/>
              <a:t>By 612 BC, the Medes, in alliance with Babylonians and Scythians, were strong enough to attack Assyria and to sack principal cities of Nineveh and Nimrud. </a:t>
            </a:r>
          </a:p>
          <a:p>
            <a:pPr lvl="1"/>
            <a:r>
              <a:rPr lang="en-US" dirty="0"/>
              <a:t>Babylonians assumed control of area of Mesopotamia and Levantine coast, while Medes extended their power into Anatolia.</a:t>
            </a:r>
          </a:p>
          <a:p>
            <a:pPr lvl="2"/>
            <a:endParaRPr lang="en-US" dirty="0"/>
          </a:p>
        </p:txBody>
      </p:sp>
    </p:spTree>
    <p:extLst>
      <p:ext uri="{BB962C8B-B14F-4D97-AF65-F5344CB8AC3E}">
        <p14:creationId xmlns:p14="http://schemas.microsoft.com/office/powerpoint/2010/main" val="16788722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993A15-ED32-CF45-BA23-FB7150B2EE23}"/>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2767C2EB-BD9A-0942-B87A-1C08D853B5F2}"/>
              </a:ext>
            </a:extLst>
          </p:cNvPr>
          <p:cNvPicPr>
            <a:picLocks noGrp="1" noChangeAspect="1"/>
          </p:cNvPicPr>
          <p:nvPr>
            <p:ph idx="1"/>
          </p:nvPr>
        </p:nvPicPr>
        <p:blipFill>
          <a:blip r:embed="rId2"/>
          <a:stretch>
            <a:fillRect/>
          </a:stretch>
        </p:blipFill>
        <p:spPr>
          <a:xfrm>
            <a:off x="2818151" y="-60141"/>
            <a:ext cx="5681272" cy="7039408"/>
          </a:xfrm>
        </p:spPr>
      </p:pic>
    </p:spTree>
    <p:extLst>
      <p:ext uri="{BB962C8B-B14F-4D97-AF65-F5344CB8AC3E}">
        <p14:creationId xmlns:p14="http://schemas.microsoft.com/office/powerpoint/2010/main" val="3444960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C3025A-D70D-3041-8503-4D500569DB11}"/>
              </a:ext>
            </a:extLst>
          </p:cNvPr>
          <p:cNvSpPr>
            <a:spLocks noGrp="1"/>
          </p:cNvSpPr>
          <p:nvPr>
            <p:ph type="title"/>
          </p:nvPr>
        </p:nvSpPr>
        <p:spPr>
          <a:xfrm>
            <a:off x="-900659" y="-429354"/>
            <a:ext cx="10515600" cy="1325563"/>
          </a:xfrm>
        </p:spPr>
        <p:txBody>
          <a:bodyPr/>
          <a:lstStyle/>
          <a:p>
            <a:endParaRPr lang="en-US"/>
          </a:p>
        </p:txBody>
      </p:sp>
      <p:pic>
        <p:nvPicPr>
          <p:cNvPr id="5" name="Content Placeholder 4">
            <a:extLst>
              <a:ext uri="{FF2B5EF4-FFF2-40B4-BE49-F238E27FC236}">
                <a16:creationId xmlns:a16="http://schemas.microsoft.com/office/drawing/2014/main" id="{ABC8ECA4-164D-6F40-A0BB-912B8C094211}"/>
              </a:ext>
            </a:extLst>
          </p:cNvPr>
          <p:cNvPicPr>
            <a:picLocks noGrp="1" noChangeAspect="1"/>
          </p:cNvPicPr>
          <p:nvPr>
            <p:ph idx="1"/>
          </p:nvPr>
        </p:nvPicPr>
        <p:blipFill>
          <a:blip r:embed="rId2"/>
          <a:stretch>
            <a:fillRect/>
          </a:stretch>
        </p:blipFill>
        <p:spPr>
          <a:xfrm>
            <a:off x="2428407" y="0"/>
            <a:ext cx="6138066" cy="7054881"/>
          </a:xfrm>
        </p:spPr>
      </p:pic>
    </p:spTree>
    <p:extLst>
      <p:ext uri="{BB962C8B-B14F-4D97-AF65-F5344CB8AC3E}">
        <p14:creationId xmlns:p14="http://schemas.microsoft.com/office/powerpoint/2010/main" val="3106435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898C094-F0F0-5B45-9963-1302FFB41652}"/>
              </a:ext>
            </a:extLst>
          </p:cNvPr>
          <p:cNvSpPr>
            <a:spLocks noGrp="1"/>
          </p:cNvSpPr>
          <p:nvPr>
            <p:ph idx="1"/>
          </p:nvPr>
        </p:nvSpPr>
        <p:spPr>
          <a:xfrm>
            <a:off x="254833" y="209862"/>
            <a:ext cx="11098967" cy="6520722"/>
          </a:xfrm>
        </p:spPr>
        <p:txBody>
          <a:bodyPr>
            <a:normAutofit fontScale="92500" lnSpcReduction="10000"/>
          </a:bodyPr>
          <a:lstStyle/>
          <a:p>
            <a:r>
              <a:rPr lang="en-US" dirty="0"/>
              <a:t>Achaemenid empire established in 6</a:t>
            </a:r>
            <a:r>
              <a:rPr lang="en-US" baseline="30000" dirty="0"/>
              <a:t>th</a:t>
            </a:r>
            <a:r>
              <a:rPr lang="en-US" dirty="0"/>
              <a:t> century BCE by Cyrus the Great</a:t>
            </a:r>
          </a:p>
          <a:p>
            <a:pPr lvl="1"/>
            <a:r>
              <a:rPr lang="en-US" dirty="0"/>
              <a:t>550 BC Cyrus defeats Medes (taking capital of Ecbatana)</a:t>
            </a:r>
          </a:p>
          <a:p>
            <a:pPr lvl="1"/>
            <a:r>
              <a:rPr lang="en-US" dirty="0"/>
              <a:t>547 BCE Cyrus defeats King Croesus of Lydia, taking control of Western Anatolia</a:t>
            </a:r>
          </a:p>
          <a:p>
            <a:pPr lvl="1"/>
            <a:r>
              <a:rPr lang="en-US" dirty="0"/>
              <a:t>546-40 BCE Cyrus extends power over Iranian plateau in East.</a:t>
            </a:r>
          </a:p>
          <a:p>
            <a:pPr lvl="1"/>
            <a:r>
              <a:rPr lang="en-US" dirty="0"/>
              <a:t>539 BCE – Cyrus conquers Babylon (and he sends Jewish population back to Levant)</a:t>
            </a:r>
          </a:p>
          <a:p>
            <a:pPr lvl="1"/>
            <a:r>
              <a:rPr lang="en-US" dirty="0"/>
              <a:t>550-530 BCE – Cyrus attacking nomadic tribes in NE – adding regions of </a:t>
            </a:r>
            <a:r>
              <a:rPr lang="en-US" dirty="0" err="1"/>
              <a:t>Margiana</a:t>
            </a:r>
            <a:r>
              <a:rPr lang="en-US" dirty="0"/>
              <a:t>, Bactria, Sogdiana, </a:t>
            </a:r>
            <a:r>
              <a:rPr lang="en-US" dirty="0" err="1"/>
              <a:t>Gandhara</a:t>
            </a:r>
            <a:r>
              <a:rPr lang="en-US" dirty="0"/>
              <a:t> to Achaemenid empire.</a:t>
            </a:r>
          </a:p>
          <a:p>
            <a:pPr lvl="1"/>
            <a:r>
              <a:rPr lang="en-US" dirty="0"/>
              <a:t>Creation of a single empire from Aegean to Indus valley (with 1600 km border with nomadic tribes). See his tomb + Cyrus Cylinder (list of his achievements)</a:t>
            </a:r>
          </a:p>
          <a:p>
            <a:r>
              <a:rPr lang="en-US" dirty="0"/>
              <a:t>Son Cambyses (529-522) conquers Egypt</a:t>
            </a:r>
          </a:p>
          <a:p>
            <a:r>
              <a:rPr lang="en-US" dirty="0"/>
              <a:t>Darius I (521-486 BCE) adds Libya + tribute from Nubia. Famed attempt to take Greece at Battle of Marathon</a:t>
            </a:r>
          </a:p>
          <a:p>
            <a:pPr marL="0" indent="0">
              <a:buNone/>
            </a:pPr>
            <a:r>
              <a:rPr lang="en-US" dirty="0"/>
              <a:t>“Here is the kingdom that I possess, from the </a:t>
            </a:r>
            <a:r>
              <a:rPr lang="en-US" dirty="0" err="1"/>
              <a:t>Sakas</a:t>
            </a:r>
            <a:r>
              <a:rPr lang="en-US" dirty="0"/>
              <a:t> who are beyond Sogdiana to the land of Kush (Nubia), from India to Sardis” (written on gold and silver tablets deposited in foundations of audience hall at Persepolis palace).</a:t>
            </a:r>
          </a:p>
          <a:p>
            <a:pPr marL="0" indent="0">
              <a:buNone/>
            </a:pPr>
            <a:endParaRPr lang="en-US" dirty="0"/>
          </a:p>
          <a:p>
            <a:r>
              <a:rPr lang="en-US" dirty="0"/>
              <a:t>Empire bounded now by geographical limits: oceans, deserts and the steppe</a:t>
            </a:r>
          </a:p>
        </p:txBody>
      </p:sp>
    </p:spTree>
    <p:extLst>
      <p:ext uri="{BB962C8B-B14F-4D97-AF65-F5344CB8AC3E}">
        <p14:creationId xmlns:p14="http://schemas.microsoft.com/office/powerpoint/2010/main" val="25101685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323</TotalTime>
  <Words>4054</Words>
  <Application>Microsoft Macintosh PowerPoint</Application>
  <PresentationFormat>Widescreen</PresentationFormat>
  <Paragraphs>169</Paragraphs>
  <Slides>48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48</vt:i4>
      </vt:variant>
    </vt:vector>
  </HeadingPairs>
  <TitlesOfParts>
    <vt:vector size="52" baseType="lpstr">
      <vt:lpstr>Arial</vt:lpstr>
      <vt:lpstr>Calibri</vt:lpstr>
      <vt:lpstr>Calibri Light</vt:lpstr>
      <vt:lpstr>Office Theme</vt:lpstr>
      <vt:lpstr>Ancient Global History</vt:lpstr>
      <vt:lpstr>Western and Central Asia</vt:lpstr>
      <vt:lpstr>PowerPoint Presentation</vt:lpstr>
      <vt:lpstr>PowerPoint Presentation</vt:lpstr>
      <vt:lpstr>Geographical Features</vt:lpstr>
      <vt:lpstr>Western Asia in the era before the Achaemenids</vt:lpstr>
      <vt:lpstr>PowerPoint Presentation</vt:lpstr>
      <vt:lpstr>PowerPoint Presentation</vt:lpstr>
      <vt:lpstr>PowerPoint Presentation</vt:lpstr>
      <vt:lpstr>PowerPoint Presentation</vt:lpstr>
      <vt:lpstr>Nature of the challenge</vt:lpstr>
      <vt:lpstr>Behistun Inscription</vt:lpstr>
      <vt:lpstr>PowerPoint Presentation</vt:lpstr>
      <vt:lpstr>Communicating across such distance</vt:lpstr>
      <vt:lpstr>Royal Road Network</vt:lpstr>
      <vt:lpstr>The coming (and going) of Alexander the Great</vt:lpstr>
      <vt:lpstr>PowerPoint Presentation</vt:lpstr>
      <vt:lpstr>PowerPoint Presentation</vt:lpstr>
      <vt:lpstr>Seleucid difficulties in maintaining their realm</vt:lpstr>
      <vt:lpstr>Greco-Bactria (relationships East and West)</vt:lpstr>
      <vt:lpstr>Bactria </vt:lpstr>
      <vt:lpstr>Ai Khanoum</vt:lpstr>
      <vt:lpstr>Ai Khanoum</vt:lpstr>
      <vt:lpstr>PowerPoint Presentation</vt:lpstr>
      <vt:lpstr>PowerPoint Presentation</vt:lpstr>
      <vt:lpstr>Greco-Bactria as independent power</vt:lpstr>
      <vt:lpstr>Diodotus as ‘King’</vt:lpstr>
      <vt:lpstr>Eucratides coin</vt:lpstr>
      <vt:lpstr>The Parthian take-over of the Seleucid world</vt:lpstr>
      <vt:lpstr>PowerPoint Presentation</vt:lpstr>
      <vt:lpstr>PowerPoint Presentation</vt:lpstr>
      <vt:lpstr>Nature of Parthian realm</vt:lpstr>
      <vt:lpstr>Coin of the Arsacid king Mithradates I, c. 141–138 BCE. On the obverse is a diademed bust of Mithradates; the reverse features Hercules, and describes the king as a “Lover of Greeks.</vt:lpstr>
      <vt:lpstr>A bilingual inscription in Greek and Parthian carved onto the right and left thighs, respectively, of a bronze Heracles statue. The text records the victory of the Arsacid king Vologaeses IV over the kingdom of Characene (in Parthian, Meshan) and dates to 151 CE.</vt:lpstr>
      <vt:lpstr>Nomads arriving into Greco-Bactria and Parthia</vt:lpstr>
      <vt:lpstr>PowerPoint Presentation</vt:lpstr>
      <vt:lpstr>The Kushan Empire</vt:lpstr>
      <vt:lpstr>PowerPoint Presentation</vt:lpstr>
      <vt:lpstr>Wealth and Cultural Diversity of this region</vt:lpstr>
      <vt:lpstr>PowerPoint Presentation</vt:lpstr>
      <vt:lpstr>Wealth and Cultural Diversity of Kushans</vt:lpstr>
      <vt:lpstr>Kushan Coins</vt:lpstr>
      <vt:lpstr>PowerPoint Presentation</vt:lpstr>
      <vt:lpstr>The Parthians and Kushans give way to the Sassanids</vt:lpstr>
      <vt:lpstr>PowerPoint Presentation</vt:lpstr>
      <vt:lpstr>PowerPoint Presentation</vt:lpstr>
      <vt:lpstr>PowerPoint Presentation</vt:lpstr>
      <vt:lpstr>Bibliography</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Ancient Global History</dc:title>
  <dc:creator>Michael Scott</dc:creator>
  <cp:lastModifiedBy>Michael Scott</cp:lastModifiedBy>
  <cp:revision>39</cp:revision>
  <cp:lastPrinted>2018-10-17T07:04:30Z</cp:lastPrinted>
  <dcterms:created xsi:type="dcterms:W3CDTF">2018-10-12T14:53:57Z</dcterms:created>
  <dcterms:modified xsi:type="dcterms:W3CDTF">2018-10-17T07:36:20Z</dcterms:modified>
</cp:coreProperties>
</file>