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190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D69EB-18C5-6648-9627-15BCB59E6B8D}" type="datetimeFigureOut">
              <a:rPr lang="en-US" smtClean="0"/>
              <a:t>9/28/20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74B863-4306-6147-967D-B92089057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0091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9/28/20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9/28/20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9/28/20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9/28/20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Democracy and Imperialism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Term 1: Week 1 </a:t>
            </a:r>
          </a:p>
          <a:p>
            <a:r>
              <a:rPr lang="en-US" dirty="0"/>
              <a:t>Prof Michael Scott</a:t>
            </a:r>
          </a:p>
          <a:p>
            <a:r>
              <a:rPr lang="en-US" dirty="0" err="1"/>
              <a:t>m.c.scott@warwick.ac.uk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692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Democracy did not just drop from the sky in the late 6</a:t>
            </a:r>
            <a:r>
              <a:rPr lang="en-US" baseline="30000" dirty="0"/>
              <a:t>th</a:t>
            </a:r>
            <a:r>
              <a:rPr lang="en-US" dirty="0"/>
              <a:t> century BC</a:t>
            </a:r>
          </a:p>
          <a:p>
            <a:r>
              <a:rPr lang="en-US" dirty="0"/>
              <a:t>Nor was it an obviously inevitable consequence of events </a:t>
            </a:r>
          </a:p>
          <a:p>
            <a:r>
              <a:rPr lang="en-US" dirty="0"/>
              <a:t>Nor did it come into being in its final form.</a:t>
            </a:r>
          </a:p>
          <a:p>
            <a:r>
              <a:rPr lang="en-US" dirty="0"/>
              <a:t>But there were important factors that contributed to the potential for its emergence</a:t>
            </a:r>
          </a:p>
        </p:txBody>
      </p:sp>
    </p:spTree>
    <p:extLst>
      <p:ext uri="{BB962C8B-B14F-4D97-AF65-F5344CB8AC3E}">
        <p14:creationId xmlns:p14="http://schemas.microsoft.com/office/powerpoint/2010/main" val="107594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638"/>
            <a:ext cx="8229600" cy="585152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The development of oppositional class/power blocks:</a:t>
            </a:r>
          </a:p>
          <a:p>
            <a:pPr lvl="1"/>
            <a:r>
              <a:rPr lang="en-US" dirty="0"/>
              <a:t>Homer’s Iliad: a hierarchical system but with examples of people who do speak up / rebel against authority</a:t>
            </a:r>
          </a:p>
          <a:p>
            <a:pPr lvl="1"/>
            <a:r>
              <a:rPr lang="en-US" dirty="0"/>
              <a:t>Hesiod Works and Days (c. 700 BC) – a system of Kingship despised (?) but with few options on offer e.g. powerless before the ‘bribe-swallowing </a:t>
            </a:r>
            <a:r>
              <a:rPr lang="en-US" dirty="0" err="1"/>
              <a:t>basileus</a:t>
            </a:r>
            <a:r>
              <a:rPr lang="en-US" dirty="0"/>
              <a:t>’ 38-9.</a:t>
            </a:r>
          </a:p>
          <a:p>
            <a:pPr lvl="1"/>
            <a:r>
              <a:rPr lang="en-US" dirty="0"/>
              <a:t>First use of the word ‘tyrant’ c. 700 BC</a:t>
            </a:r>
          </a:p>
          <a:p>
            <a:pPr lvl="1"/>
            <a:r>
              <a:rPr lang="en-US" dirty="0" err="1"/>
              <a:t>Theognis</a:t>
            </a:r>
            <a:r>
              <a:rPr lang="en-US" dirty="0"/>
              <a:t> of Megara (6</a:t>
            </a:r>
            <a:r>
              <a:rPr lang="en-US" baseline="30000" dirty="0"/>
              <a:t>th</a:t>
            </a:r>
            <a:r>
              <a:rPr lang="en-US" dirty="0"/>
              <a:t> century) – an aristocrat reacting to social and political revolution; hints of a class approach with rivaling power blocks, particularly ‘demos’ v. ‘</a:t>
            </a:r>
            <a:r>
              <a:rPr lang="en-US" dirty="0" err="1"/>
              <a:t>oligoi</a:t>
            </a:r>
            <a:r>
              <a:rPr lang="en-US" dirty="0"/>
              <a:t>’ Increasing resentment of ‘nouveau riche’ classes</a:t>
            </a:r>
          </a:p>
        </p:txBody>
      </p:sp>
    </p:spTree>
    <p:extLst>
      <p:ext uri="{BB962C8B-B14F-4D97-AF65-F5344CB8AC3E}">
        <p14:creationId xmlns:p14="http://schemas.microsoft.com/office/powerpoint/2010/main" val="18217271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r>
              <a:rPr lang="en-US" dirty="0"/>
              <a:t>The development of trade and independent routes to wealth not tied to land ownership</a:t>
            </a:r>
          </a:p>
          <a:p>
            <a:pPr lvl="1"/>
            <a:r>
              <a:rPr lang="en-US" dirty="0"/>
              <a:t>8</a:t>
            </a:r>
            <a:r>
              <a:rPr lang="en-US" baseline="30000" dirty="0"/>
              <a:t>th</a:t>
            </a:r>
            <a:r>
              <a:rPr lang="en-US" dirty="0"/>
              <a:t> century: ‘rise of polis’ but also rise of process of ‘</a:t>
            </a:r>
            <a:r>
              <a:rPr lang="en-US" dirty="0" err="1"/>
              <a:t>colonisation</a:t>
            </a:r>
            <a:r>
              <a:rPr lang="en-US" dirty="0"/>
              <a:t>’. </a:t>
            </a:r>
          </a:p>
          <a:p>
            <a:pPr lvl="1"/>
            <a:r>
              <a:rPr lang="en-US" dirty="0"/>
              <a:t>7</a:t>
            </a:r>
            <a:r>
              <a:rPr lang="en-US" baseline="30000" dirty="0"/>
              <a:t>th</a:t>
            </a:r>
            <a:r>
              <a:rPr lang="en-US" dirty="0"/>
              <a:t> century: massive increase in trade networks</a:t>
            </a:r>
          </a:p>
          <a:p>
            <a:pPr lvl="1"/>
            <a:r>
              <a:rPr lang="en-US" dirty="0"/>
              <a:t>6</a:t>
            </a:r>
            <a:r>
              <a:rPr lang="en-US" baseline="30000" dirty="0"/>
              <a:t>th</a:t>
            </a:r>
            <a:r>
              <a:rPr lang="en-US" dirty="0"/>
              <a:t> century: coinage spreading out from </a:t>
            </a:r>
            <a:r>
              <a:rPr lang="en-US" dirty="0" err="1"/>
              <a:t>Ephesos</a:t>
            </a:r>
            <a:r>
              <a:rPr lang="en-US" dirty="0"/>
              <a:t> (first attested 560 BC).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8200" y="4315510"/>
            <a:ext cx="82786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800" dirty="0"/>
              <a:t>The development of larger armed forces (hoplites) rather than reliance of smaller cavalry forces means the community’s reliance on a larger number of less wealthy (though still wealthy) people e.g. </a:t>
            </a:r>
            <a:r>
              <a:rPr lang="en-US" sz="2800" dirty="0" err="1"/>
              <a:t>Lelantine</a:t>
            </a:r>
            <a:r>
              <a:rPr lang="en-US" sz="2800" dirty="0"/>
              <a:t> War late 8</a:t>
            </a:r>
            <a:r>
              <a:rPr lang="en-US" sz="2800" baseline="30000" dirty="0"/>
              <a:t>th</a:t>
            </a:r>
            <a:r>
              <a:rPr lang="en-US" sz="2800" dirty="0"/>
              <a:t> century BC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535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r>
              <a:rPr lang="en-US" dirty="0"/>
              <a:t>This contributed to what has been termed the 6</a:t>
            </a:r>
            <a:r>
              <a:rPr lang="en-US" baseline="30000" dirty="0"/>
              <a:t>th</a:t>
            </a:r>
            <a:r>
              <a:rPr lang="en-US" dirty="0"/>
              <a:t> century intellectual revolution (</a:t>
            </a:r>
            <a:r>
              <a:rPr lang="en-US" dirty="0" err="1"/>
              <a:t>Vernant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Development of ‘rational’ modes of thinking – human and naturalistic rather than purely mythological and divine explanations, enquiries into the past, rise in interest in the world of man cf. Thales of Miletus and Xenophon of Colophon</a:t>
            </a:r>
          </a:p>
          <a:p>
            <a:pPr lvl="1"/>
            <a:r>
              <a:rPr lang="en-US" dirty="0"/>
              <a:t>Development of concept of ‘politics’ as ta </a:t>
            </a:r>
            <a:r>
              <a:rPr lang="en-US" dirty="0" err="1"/>
              <a:t>politika</a:t>
            </a:r>
            <a:r>
              <a:rPr lang="en-US" dirty="0"/>
              <a:t> (the affairs of the polis) as an expression of human rational political self-empowerment</a:t>
            </a:r>
          </a:p>
          <a:p>
            <a:pPr lvl="1"/>
            <a:r>
              <a:rPr lang="en-US" dirty="0"/>
              <a:t>Development of tragedy and drama in Athens</a:t>
            </a:r>
          </a:p>
        </p:txBody>
      </p:sp>
    </p:spTree>
    <p:extLst>
      <p:ext uri="{BB962C8B-B14F-4D97-AF65-F5344CB8AC3E}">
        <p14:creationId xmlns:p14="http://schemas.microsoft.com/office/powerpoint/2010/main" val="330418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638"/>
            <a:ext cx="8229600" cy="5851525"/>
          </a:xfrm>
        </p:spPr>
        <p:txBody>
          <a:bodyPr>
            <a:normAutofit fontScale="92500"/>
          </a:bodyPr>
          <a:lstStyle/>
          <a:p>
            <a:r>
              <a:rPr lang="en-US" dirty="0"/>
              <a:t>Earliest evidence for ‘democratic’ </a:t>
            </a:r>
            <a:r>
              <a:rPr lang="en-US" dirty="0" err="1"/>
              <a:t>behaviour</a:t>
            </a:r>
            <a:r>
              <a:rPr lang="en-US" dirty="0"/>
              <a:t>:</a:t>
            </a:r>
          </a:p>
          <a:p>
            <a:pPr lvl="1"/>
            <a:r>
              <a:rPr lang="en-US" dirty="0" err="1"/>
              <a:t>Dreros</a:t>
            </a:r>
            <a:r>
              <a:rPr lang="en-US" dirty="0"/>
              <a:t>, Crete late 7</a:t>
            </a:r>
            <a:r>
              <a:rPr lang="en-US" baseline="30000" dirty="0"/>
              <a:t>th</a:t>
            </a:r>
            <a:r>
              <a:rPr lang="en-US" dirty="0"/>
              <a:t> century: “it pleased the polis”</a:t>
            </a:r>
          </a:p>
          <a:p>
            <a:pPr lvl="1"/>
            <a:r>
              <a:rPr lang="en-US" dirty="0"/>
              <a:t>Chios c. 550 BC ‘boule </a:t>
            </a:r>
            <a:r>
              <a:rPr lang="en-US" dirty="0" err="1"/>
              <a:t>demosie</a:t>
            </a:r>
            <a:r>
              <a:rPr lang="en-US" dirty="0"/>
              <a:t>’ The Peoples’ council (alongside an aristocratic council?)</a:t>
            </a:r>
          </a:p>
          <a:p>
            <a:pPr lvl="1"/>
            <a:r>
              <a:rPr lang="en-US" dirty="0"/>
              <a:t>Sparta late 7</a:t>
            </a:r>
            <a:r>
              <a:rPr lang="en-US" baseline="30000" dirty="0"/>
              <a:t>th</a:t>
            </a:r>
            <a:r>
              <a:rPr lang="en-US" dirty="0"/>
              <a:t> century ‘the Great </a:t>
            </a:r>
            <a:r>
              <a:rPr lang="en-US" dirty="0" err="1"/>
              <a:t>Rhetra</a:t>
            </a:r>
            <a:r>
              <a:rPr lang="en-US" dirty="0"/>
              <a:t>’ associated with law-giver Lycurgus/ dictated by Delphi – ‘</a:t>
            </a:r>
            <a:r>
              <a:rPr lang="en-US" dirty="0" err="1"/>
              <a:t>cratos</a:t>
            </a:r>
            <a:r>
              <a:rPr lang="en-US" dirty="0"/>
              <a:t> for the demos’</a:t>
            </a:r>
          </a:p>
          <a:p>
            <a:pPr lvl="1"/>
            <a:r>
              <a:rPr lang="en-US" dirty="0"/>
              <a:t>Megara – late 7</a:t>
            </a:r>
            <a:r>
              <a:rPr lang="en-US" baseline="30000" dirty="0"/>
              <a:t>th</a:t>
            </a:r>
            <a:r>
              <a:rPr lang="en-US" dirty="0"/>
              <a:t> century, </a:t>
            </a:r>
            <a:r>
              <a:rPr lang="en-US" dirty="0" err="1"/>
              <a:t>Theaganes</a:t>
            </a:r>
            <a:r>
              <a:rPr lang="en-US" dirty="0"/>
              <a:t> established himself as tyrant ruler having slaughtered the cattle of the rich to win over the poor of the city to support him (Aristotle Politics V,4,5)</a:t>
            </a:r>
          </a:p>
          <a:p>
            <a:pPr lvl="1"/>
            <a:r>
              <a:rPr lang="en-US" dirty="0"/>
              <a:t>Foundation of Cyrene, Africa late 7</a:t>
            </a:r>
            <a:r>
              <a:rPr lang="en-US" baseline="30000" dirty="0"/>
              <a:t>th</a:t>
            </a:r>
            <a:r>
              <a:rPr lang="en-US" dirty="0"/>
              <a:t> century (republished 4</a:t>
            </a:r>
            <a:r>
              <a:rPr lang="en-US" baseline="30000" dirty="0"/>
              <a:t>th</a:t>
            </a:r>
            <a:r>
              <a:rPr lang="en-US" dirty="0"/>
              <a:t> century). Note power of ‘the people’</a:t>
            </a:r>
          </a:p>
        </p:txBody>
      </p:sp>
    </p:spTree>
    <p:extLst>
      <p:ext uri="{BB962C8B-B14F-4D97-AF65-F5344CB8AC3E}">
        <p14:creationId xmlns:p14="http://schemas.microsoft.com/office/powerpoint/2010/main" val="4757778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638"/>
            <a:ext cx="8229600" cy="5851525"/>
          </a:xfrm>
        </p:spPr>
        <p:txBody>
          <a:bodyPr>
            <a:normAutofit fontScale="92500"/>
          </a:bodyPr>
          <a:lstStyle/>
          <a:p>
            <a:pPr marL="457200" lvl="1" indent="0">
              <a:buNone/>
            </a:pPr>
            <a:r>
              <a:rPr lang="en-US" dirty="0"/>
              <a:t>ATHENS:</a:t>
            </a:r>
          </a:p>
          <a:p>
            <a:pPr lvl="2"/>
            <a:r>
              <a:rPr lang="en-US" dirty="0"/>
              <a:t>Kingship comes to and end 683 BC – position of archon created. </a:t>
            </a:r>
          </a:p>
          <a:p>
            <a:pPr lvl="2"/>
            <a:r>
              <a:rPr lang="en-US" dirty="0"/>
              <a:t>Acropolis in 7</a:t>
            </a:r>
            <a:r>
              <a:rPr lang="en-US" baseline="30000" dirty="0"/>
              <a:t>th</a:t>
            </a:r>
            <a:r>
              <a:rPr lang="en-US" dirty="0"/>
              <a:t> century: no temple till after 650 BC. But full of dedications by aristocrats: tripods, wooden chests, griffins, small treasury buildings, marble inscribed plaques</a:t>
            </a:r>
          </a:p>
          <a:p>
            <a:pPr lvl="2"/>
            <a:r>
              <a:rPr lang="en-US" dirty="0"/>
              <a:t>632 BC: Attempted coup by </a:t>
            </a:r>
            <a:r>
              <a:rPr lang="en-US" dirty="0" err="1"/>
              <a:t>Kylon</a:t>
            </a:r>
            <a:r>
              <a:rPr lang="en-US" dirty="0"/>
              <a:t>: attempted to take control of Athens with help of Megara (supposedly given advice by Delphic oracle). Herodotus 5.71: they took refuge in temple on Acropolis. </a:t>
            </a:r>
            <a:r>
              <a:rPr lang="en-US" dirty="0" err="1"/>
              <a:t>Cylon</a:t>
            </a:r>
            <a:r>
              <a:rPr lang="en-US" dirty="0"/>
              <a:t> escaped, but his followers were convinced by 9 archons to leave, were tried and stoned to death. Led to exile of </a:t>
            </a:r>
            <a:r>
              <a:rPr lang="en-US" dirty="0" err="1"/>
              <a:t>Alcmaeonid</a:t>
            </a:r>
            <a:r>
              <a:rPr lang="en-US" dirty="0"/>
              <a:t> family because they were polluted (miasma) with the killing.</a:t>
            </a:r>
          </a:p>
          <a:p>
            <a:pPr lvl="2"/>
            <a:r>
              <a:rPr lang="en-US" dirty="0"/>
              <a:t>Late 7</a:t>
            </a:r>
            <a:r>
              <a:rPr lang="en-US" baseline="30000" dirty="0"/>
              <a:t>th</a:t>
            </a:r>
            <a:r>
              <a:rPr lang="en-US" dirty="0"/>
              <a:t> century: the laws of Draco (Draconian!) – republished 5</a:t>
            </a:r>
            <a:r>
              <a:rPr lang="en-US" baseline="30000" dirty="0"/>
              <a:t>th</a:t>
            </a:r>
            <a:r>
              <a:rPr lang="en-US" dirty="0"/>
              <a:t> century.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8563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QUESTIONS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are the key elements to look for when trying to pinpoint the emergence of democracy in the ancient Greek world?</a:t>
            </a:r>
          </a:p>
          <a:p>
            <a:r>
              <a:rPr lang="en-US" dirty="0"/>
              <a:t>To what extent was Athens any different in the 7</a:t>
            </a:r>
            <a:r>
              <a:rPr lang="en-US" baseline="30000" dirty="0"/>
              <a:t>th</a:t>
            </a:r>
            <a:r>
              <a:rPr lang="en-US" dirty="0"/>
              <a:t> century from other Greek poleis?</a:t>
            </a:r>
          </a:p>
          <a:p>
            <a:r>
              <a:rPr lang="en-US" dirty="0"/>
              <a:t>To what extent do you think democracy was the likely outcome of the changing nature of Greek society at this time?</a:t>
            </a:r>
          </a:p>
        </p:txBody>
      </p:sp>
    </p:spTree>
    <p:extLst>
      <p:ext uri="{BB962C8B-B14F-4D97-AF65-F5344CB8AC3E}">
        <p14:creationId xmlns:p14="http://schemas.microsoft.com/office/powerpoint/2010/main" val="4108045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Bibliography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/>
              <a:t>Fornara</a:t>
            </a:r>
            <a:r>
              <a:rPr lang="en-US" dirty="0"/>
              <a:t>, C. 1977 Archaic Times to the end of the Peloponnesian War (Key inscriptions)</a:t>
            </a:r>
          </a:p>
          <a:p>
            <a:r>
              <a:rPr lang="en-US" dirty="0"/>
              <a:t>Robinson, E. W. 2004 Ancient Greek Democracy: readings and sources. </a:t>
            </a:r>
          </a:p>
          <a:p>
            <a:r>
              <a:rPr lang="en-US"/>
              <a:t>J</a:t>
            </a:r>
            <a:r>
              <a:rPr lang="en-US" dirty="0"/>
              <a:t>. </a:t>
            </a:r>
            <a:r>
              <a:rPr lang="en-US" dirty="0" err="1"/>
              <a:t>Arnason</a:t>
            </a:r>
            <a:r>
              <a:rPr lang="en-US" dirty="0"/>
              <a:t> et al. 2013 The Greek Polis and the Invention of Democracy</a:t>
            </a:r>
          </a:p>
          <a:p>
            <a:r>
              <a:rPr lang="en-US" dirty="0"/>
              <a:t>K. </a:t>
            </a:r>
            <a:r>
              <a:rPr lang="en-US" dirty="0" err="1"/>
              <a:t>Raaflaub</a:t>
            </a:r>
            <a:r>
              <a:rPr lang="en-US" dirty="0"/>
              <a:t> (et al.) 2007 Origins of Democracy in Ancient Greece</a:t>
            </a:r>
          </a:p>
          <a:p>
            <a:r>
              <a:rPr lang="en-US" dirty="0"/>
              <a:t>P. Cartledge 2009 Ancient Greek Political Thought in Practice</a:t>
            </a:r>
          </a:p>
          <a:p>
            <a:r>
              <a:rPr lang="en-US" dirty="0"/>
              <a:t>C. Farrar 1998 The Origins of Democratic Thinking</a:t>
            </a:r>
          </a:p>
          <a:p>
            <a:r>
              <a:rPr lang="en-US" dirty="0"/>
              <a:t>R. Osborne 1996 Greece in the Making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147793"/>
      </p:ext>
    </p:extLst>
  </p:cSld>
  <p:clrMapOvr>
    <a:masterClrMapping/>
  </p:clrMapOvr>
</p:sld>
</file>

<file path=ppt/theme/theme1.xml><?xml version="1.0" encoding="utf-8"?>
<a:theme xmlns:a="http://schemas.openxmlformats.org/drawingml/2006/main" name="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104</TotalTime>
  <Words>787</Words>
  <Application>Microsoft Macintosh PowerPoint</Application>
  <PresentationFormat>On-screen Show (4:3)</PresentationFormat>
  <Paragraphs>45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Black</vt:lpstr>
      <vt:lpstr>Democracy and Imperialism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KEY QUESTIONS </vt:lpstr>
      <vt:lpstr>Bibliography</vt:lpstr>
    </vt:vector>
  </TitlesOfParts>
  <Company>Warwick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Democracy and Imperialism</dc:title>
  <dc:creator>Michael Scott</dc:creator>
  <cp:lastModifiedBy>Michael Scott</cp:lastModifiedBy>
  <cp:revision>13</cp:revision>
  <cp:lastPrinted>2015-10-08T07:11:19Z</cp:lastPrinted>
  <dcterms:created xsi:type="dcterms:W3CDTF">2013-10-03T08:58:14Z</dcterms:created>
  <dcterms:modified xsi:type="dcterms:W3CDTF">2020-09-28T09:44:52Z</dcterms:modified>
</cp:coreProperties>
</file>