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74" r:id="rId3"/>
    <p:sldId id="275" r:id="rId4"/>
    <p:sldId id="276" r:id="rId5"/>
    <p:sldId id="260" r:id="rId6"/>
    <p:sldId id="273" r:id="rId7"/>
    <p:sldId id="258" r:id="rId8"/>
    <p:sldId id="267" r:id="rId9"/>
    <p:sldId id="27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3A7E"/>
    <a:srgbClr val="F7FECE"/>
    <a:srgbClr val="CC00FF"/>
    <a:srgbClr val="FCFFE7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150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E8C2F2-BCA0-4467-BDED-1FF10F22F496}" type="doc">
      <dgm:prSet loTypeId="urn:microsoft.com/office/officeart/2005/8/layout/default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3363588D-3163-44E6-9EEF-9D78DC39E154}">
      <dgm:prSet/>
      <dgm:spPr/>
      <dgm:t>
        <a:bodyPr/>
        <a:lstStyle/>
        <a:p>
          <a:r>
            <a:rPr lang="en-GB"/>
            <a:t>Imposter syndrome</a:t>
          </a:r>
          <a:endParaRPr lang="en-US"/>
        </a:p>
      </dgm:t>
    </dgm:pt>
    <dgm:pt modelId="{882AC865-B8BB-4F1F-9214-3DAC1EFA6BFC}" type="parTrans" cxnId="{C0F41066-032B-4134-BBD0-8D418348D439}">
      <dgm:prSet/>
      <dgm:spPr/>
      <dgm:t>
        <a:bodyPr/>
        <a:lstStyle/>
        <a:p>
          <a:endParaRPr lang="en-US"/>
        </a:p>
      </dgm:t>
    </dgm:pt>
    <dgm:pt modelId="{9C8B73AA-11E6-434C-B637-410007FDA041}" type="sibTrans" cxnId="{C0F41066-032B-4134-BBD0-8D418348D439}">
      <dgm:prSet/>
      <dgm:spPr/>
      <dgm:t>
        <a:bodyPr/>
        <a:lstStyle/>
        <a:p>
          <a:endParaRPr lang="en-US"/>
        </a:p>
      </dgm:t>
    </dgm:pt>
    <dgm:pt modelId="{2E50CE1D-5B58-4AAA-965E-476CD97F58EC}">
      <dgm:prSet/>
      <dgm:spPr/>
      <dgm:t>
        <a:bodyPr/>
        <a:lstStyle/>
        <a:p>
          <a:r>
            <a:rPr lang="en-GB"/>
            <a:t>Sexual violence</a:t>
          </a:r>
          <a:endParaRPr lang="en-US"/>
        </a:p>
      </dgm:t>
    </dgm:pt>
    <dgm:pt modelId="{F5B4E1F8-5FAB-4BF1-A6B3-106B4DAE91F0}" type="parTrans" cxnId="{135BB6A0-7572-4AFB-9F35-281DAA29C9BB}">
      <dgm:prSet/>
      <dgm:spPr/>
      <dgm:t>
        <a:bodyPr/>
        <a:lstStyle/>
        <a:p>
          <a:endParaRPr lang="en-US"/>
        </a:p>
      </dgm:t>
    </dgm:pt>
    <dgm:pt modelId="{0778AF51-1558-47E9-B966-D89DCF2E5208}" type="sibTrans" cxnId="{135BB6A0-7572-4AFB-9F35-281DAA29C9BB}">
      <dgm:prSet/>
      <dgm:spPr/>
      <dgm:t>
        <a:bodyPr/>
        <a:lstStyle/>
        <a:p>
          <a:endParaRPr lang="en-US"/>
        </a:p>
      </dgm:t>
    </dgm:pt>
    <dgm:pt modelId="{0610EA75-03D1-40E6-B3A2-61ECD80FDB01}">
      <dgm:prSet/>
      <dgm:spPr/>
      <dgm:t>
        <a:bodyPr/>
        <a:lstStyle/>
        <a:p>
          <a:r>
            <a:rPr lang="en-GB"/>
            <a:t>Disability studies</a:t>
          </a:r>
          <a:endParaRPr lang="en-US"/>
        </a:p>
      </dgm:t>
    </dgm:pt>
    <dgm:pt modelId="{1F4502F4-4EDF-4089-ADB2-7F19D2AA307C}" type="parTrans" cxnId="{823DFD26-A853-40B2-9A5E-3043540FCFA1}">
      <dgm:prSet/>
      <dgm:spPr/>
      <dgm:t>
        <a:bodyPr/>
        <a:lstStyle/>
        <a:p>
          <a:endParaRPr lang="en-US"/>
        </a:p>
      </dgm:t>
    </dgm:pt>
    <dgm:pt modelId="{CBFD01A3-CC47-4551-A306-C0064EEBD7F8}" type="sibTrans" cxnId="{823DFD26-A853-40B2-9A5E-3043540FCFA1}">
      <dgm:prSet/>
      <dgm:spPr/>
      <dgm:t>
        <a:bodyPr/>
        <a:lstStyle/>
        <a:p>
          <a:endParaRPr lang="en-US"/>
        </a:p>
      </dgm:t>
    </dgm:pt>
    <dgm:pt modelId="{5D3B4336-BC4F-434E-AEFF-5EF279657E90}">
      <dgm:prSet/>
      <dgm:spPr/>
      <dgm:t>
        <a:bodyPr/>
        <a:lstStyle/>
        <a:p>
          <a:r>
            <a:rPr lang="en-GB"/>
            <a:t>‘The snowflake’</a:t>
          </a:r>
          <a:endParaRPr lang="en-US"/>
        </a:p>
      </dgm:t>
    </dgm:pt>
    <dgm:pt modelId="{25419BE0-8D85-42F7-BE63-D9B8CC8620F8}" type="parTrans" cxnId="{E4A48D99-F672-41AF-AA24-F93B1F402A61}">
      <dgm:prSet/>
      <dgm:spPr/>
      <dgm:t>
        <a:bodyPr/>
        <a:lstStyle/>
        <a:p>
          <a:endParaRPr lang="en-US"/>
        </a:p>
      </dgm:t>
    </dgm:pt>
    <dgm:pt modelId="{8087BC0E-AA6D-4463-B175-3247C78F6F18}" type="sibTrans" cxnId="{E4A48D99-F672-41AF-AA24-F93B1F402A61}">
      <dgm:prSet/>
      <dgm:spPr/>
      <dgm:t>
        <a:bodyPr/>
        <a:lstStyle/>
        <a:p>
          <a:endParaRPr lang="en-US"/>
        </a:p>
      </dgm:t>
    </dgm:pt>
    <dgm:pt modelId="{3770E670-1094-428E-B8DC-F960A5A2DC86}">
      <dgm:prSet/>
      <dgm:spPr/>
      <dgm:t>
        <a:bodyPr/>
        <a:lstStyle/>
        <a:p>
          <a:r>
            <a:rPr lang="en-GB"/>
            <a:t>Vulnerable adolescence</a:t>
          </a:r>
          <a:endParaRPr lang="en-US"/>
        </a:p>
      </dgm:t>
    </dgm:pt>
    <dgm:pt modelId="{98909449-4AD8-4DE7-8D62-210632FFABB9}" type="parTrans" cxnId="{750D8554-4C30-4FEF-8665-B3776E0A5243}">
      <dgm:prSet/>
      <dgm:spPr/>
      <dgm:t>
        <a:bodyPr/>
        <a:lstStyle/>
        <a:p>
          <a:endParaRPr lang="en-US"/>
        </a:p>
      </dgm:t>
    </dgm:pt>
    <dgm:pt modelId="{32DA6100-060F-42F8-8DF9-7FE849272578}" type="sibTrans" cxnId="{750D8554-4C30-4FEF-8665-B3776E0A5243}">
      <dgm:prSet/>
      <dgm:spPr/>
      <dgm:t>
        <a:bodyPr/>
        <a:lstStyle/>
        <a:p>
          <a:endParaRPr lang="en-US"/>
        </a:p>
      </dgm:t>
    </dgm:pt>
    <dgm:pt modelId="{7BDE2588-42AA-449F-BFFD-CA943BB76B7E}">
      <dgm:prSet/>
      <dgm:spPr/>
      <dgm:t>
        <a:bodyPr/>
        <a:lstStyle/>
        <a:p>
          <a:r>
            <a:rPr lang="en-GB"/>
            <a:t>The challenge of ageing</a:t>
          </a:r>
          <a:endParaRPr lang="en-US"/>
        </a:p>
      </dgm:t>
    </dgm:pt>
    <dgm:pt modelId="{A0DC94AD-7903-4F4E-B832-610DAD0D9187}" type="parTrans" cxnId="{2E686879-0DC6-480A-A092-57E5474C14C7}">
      <dgm:prSet/>
      <dgm:spPr/>
      <dgm:t>
        <a:bodyPr/>
        <a:lstStyle/>
        <a:p>
          <a:endParaRPr lang="en-US"/>
        </a:p>
      </dgm:t>
    </dgm:pt>
    <dgm:pt modelId="{7B970749-2EBA-4348-8A63-148304E708C8}" type="sibTrans" cxnId="{2E686879-0DC6-480A-A092-57E5474C14C7}">
      <dgm:prSet/>
      <dgm:spPr/>
      <dgm:t>
        <a:bodyPr/>
        <a:lstStyle/>
        <a:p>
          <a:endParaRPr lang="en-US"/>
        </a:p>
      </dgm:t>
    </dgm:pt>
    <dgm:pt modelId="{720CA98B-38FB-4803-B657-76BABE518D9A}">
      <dgm:prSet/>
      <dgm:spPr/>
      <dgm:t>
        <a:bodyPr/>
        <a:lstStyle/>
        <a:p>
          <a:r>
            <a:rPr lang="en-GB"/>
            <a:t>Performing masculinity</a:t>
          </a:r>
          <a:endParaRPr lang="en-US"/>
        </a:p>
      </dgm:t>
    </dgm:pt>
    <dgm:pt modelId="{BE5D0F01-E2CD-4531-BEA2-6BB41F45AB69}" type="parTrans" cxnId="{4C2B5189-CDF3-4FF4-93BC-CADC559AB447}">
      <dgm:prSet/>
      <dgm:spPr/>
      <dgm:t>
        <a:bodyPr/>
        <a:lstStyle/>
        <a:p>
          <a:endParaRPr lang="en-US"/>
        </a:p>
      </dgm:t>
    </dgm:pt>
    <dgm:pt modelId="{09193DCD-4C87-441A-A00B-DCC6064F4BAB}" type="sibTrans" cxnId="{4C2B5189-CDF3-4FF4-93BC-CADC559AB447}">
      <dgm:prSet/>
      <dgm:spPr/>
      <dgm:t>
        <a:bodyPr/>
        <a:lstStyle/>
        <a:p>
          <a:endParaRPr lang="en-US"/>
        </a:p>
      </dgm:t>
    </dgm:pt>
    <dgm:pt modelId="{08A41967-3189-4271-8F93-3320F2A16D04}">
      <dgm:prSet/>
      <dgm:spPr/>
      <dgm:t>
        <a:bodyPr/>
        <a:lstStyle/>
        <a:p>
          <a:r>
            <a:rPr lang="en-GB"/>
            <a:t>Positive vulnerability?</a:t>
          </a:r>
          <a:endParaRPr lang="en-US"/>
        </a:p>
      </dgm:t>
    </dgm:pt>
    <dgm:pt modelId="{E83A80A6-8F47-446B-A3EB-143124A5B791}" type="parTrans" cxnId="{C65567C1-715E-4042-8623-49ACEEC6CFAB}">
      <dgm:prSet/>
      <dgm:spPr/>
      <dgm:t>
        <a:bodyPr/>
        <a:lstStyle/>
        <a:p>
          <a:endParaRPr lang="en-US"/>
        </a:p>
      </dgm:t>
    </dgm:pt>
    <dgm:pt modelId="{B189761D-BE6F-48AC-AEE0-E421CA5BA7A6}" type="sibTrans" cxnId="{C65567C1-715E-4042-8623-49ACEEC6CFAB}">
      <dgm:prSet/>
      <dgm:spPr/>
      <dgm:t>
        <a:bodyPr/>
        <a:lstStyle/>
        <a:p>
          <a:endParaRPr lang="en-US"/>
        </a:p>
      </dgm:t>
    </dgm:pt>
    <dgm:pt modelId="{ECDDAF2E-9126-47F6-987A-232BC582C0B6}">
      <dgm:prSet/>
      <dgm:spPr/>
      <dgm:t>
        <a:bodyPr/>
        <a:lstStyle/>
        <a:p>
          <a:r>
            <a:rPr lang="en-GB"/>
            <a:t>Marginal groups</a:t>
          </a:r>
          <a:endParaRPr lang="en-US"/>
        </a:p>
      </dgm:t>
    </dgm:pt>
    <dgm:pt modelId="{AED27A9D-F683-4374-A3A1-193D441A33DD}" type="parTrans" cxnId="{000B1A07-A6D9-4182-B805-360364597882}">
      <dgm:prSet/>
      <dgm:spPr/>
      <dgm:t>
        <a:bodyPr/>
        <a:lstStyle/>
        <a:p>
          <a:endParaRPr lang="en-US"/>
        </a:p>
      </dgm:t>
    </dgm:pt>
    <dgm:pt modelId="{E556CD09-75EF-41AE-AF4D-69EF61B65710}" type="sibTrans" cxnId="{000B1A07-A6D9-4182-B805-360364597882}">
      <dgm:prSet/>
      <dgm:spPr/>
      <dgm:t>
        <a:bodyPr/>
        <a:lstStyle/>
        <a:p>
          <a:endParaRPr lang="en-US"/>
        </a:p>
      </dgm:t>
    </dgm:pt>
    <dgm:pt modelId="{1F3C6718-871B-4966-B686-D034076EED86}" type="pres">
      <dgm:prSet presAssocID="{72E8C2F2-BCA0-4467-BDED-1FF10F22F496}" presName="diagram" presStyleCnt="0">
        <dgm:presLayoutVars>
          <dgm:dir/>
          <dgm:resizeHandles val="exact"/>
        </dgm:presLayoutVars>
      </dgm:prSet>
      <dgm:spPr/>
    </dgm:pt>
    <dgm:pt modelId="{E2E1D28C-DE00-4B9C-A75C-E288242F584E}" type="pres">
      <dgm:prSet presAssocID="{3363588D-3163-44E6-9EEF-9D78DC39E154}" presName="node" presStyleLbl="node1" presStyleIdx="0" presStyleCnt="9">
        <dgm:presLayoutVars>
          <dgm:bulletEnabled val="1"/>
        </dgm:presLayoutVars>
      </dgm:prSet>
      <dgm:spPr/>
    </dgm:pt>
    <dgm:pt modelId="{456B46DA-37F4-493B-A765-233E5982E9FF}" type="pres">
      <dgm:prSet presAssocID="{9C8B73AA-11E6-434C-B637-410007FDA041}" presName="sibTrans" presStyleCnt="0"/>
      <dgm:spPr/>
    </dgm:pt>
    <dgm:pt modelId="{08C53FBA-1B8D-4F50-AFD2-8E35250C170A}" type="pres">
      <dgm:prSet presAssocID="{2E50CE1D-5B58-4AAA-965E-476CD97F58EC}" presName="node" presStyleLbl="node1" presStyleIdx="1" presStyleCnt="9">
        <dgm:presLayoutVars>
          <dgm:bulletEnabled val="1"/>
        </dgm:presLayoutVars>
      </dgm:prSet>
      <dgm:spPr/>
    </dgm:pt>
    <dgm:pt modelId="{BF3067B8-3498-4524-9CE9-718B4C489751}" type="pres">
      <dgm:prSet presAssocID="{0778AF51-1558-47E9-B966-D89DCF2E5208}" presName="sibTrans" presStyleCnt="0"/>
      <dgm:spPr/>
    </dgm:pt>
    <dgm:pt modelId="{782071E8-D0F3-493E-998F-82EBAD31D58A}" type="pres">
      <dgm:prSet presAssocID="{0610EA75-03D1-40E6-B3A2-61ECD80FDB01}" presName="node" presStyleLbl="node1" presStyleIdx="2" presStyleCnt="9">
        <dgm:presLayoutVars>
          <dgm:bulletEnabled val="1"/>
        </dgm:presLayoutVars>
      </dgm:prSet>
      <dgm:spPr/>
    </dgm:pt>
    <dgm:pt modelId="{2F3D3AF3-BA78-42AB-826F-5B7503F9E56F}" type="pres">
      <dgm:prSet presAssocID="{CBFD01A3-CC47-4551-A306-C0064EEBD7F8}" presName="sibTrans" presStyleCnt="0"/>
      <dgm:spPr/>
    </dgm:pt>
    <dgm:pt modelId="{50F77C07-A50E-4B56-A0DD-C6BD1688A63F}" type="pres">
      <dgm:prSet presAssocID="{5D3B4336-BC4F-434E-AEFF-5EF279657E90}" presName="node" presStyleLbl="node1" presStyleIdx="3" presStyleCnt="9">
        <dgm:presLayoutVars>
          <dgm:bulletEnabled val="1"/>
        </dgm:presLayoutVars>
      </dgm:prSet>
      <dgm:spPr/>
    </dgm:pt>
    <dgm:pt modelId="{0F98BE5D-73A5-41F4-A4DB-896E176837B7}" type="pres">
      <dgm:prSet presAssocID="{8087BC0E-AA6D-4463-B175-3247C78F6F18}" presName="sibTrans" presStyleCnt="0"/>
      <dgm:spPr/>
    </dgm:pt>
    <dgm:pt modelId="{CD724CCA-598D-40EB-A922-6BBA4047AA1C}" type="pres">
      <dgm:prSet presAssocID="{3770E670-1094-428E-B8DC-F960A5A2DC86}" presName="node" presStyleLbl="node1" presStyleIdx="4" presStyleCnt="9">
        <dgm:presLayoutVars>
          <dgm:bulletEnabled val="1"/>
        </dgm:presLayoutVars>
      </dgm:prSet>
      <dgm:spPr/>
    </dgm:pt>
    <dgm:pt modelId="{51EF2012-25AE-4867-AFDF-7809D6006FB5}" type="pres">
      <dgm:prSet presAssocID="{32DA6100-060F-42F8-8DF9-7FE849272578}" presName="sibTrans" presStyleCnt="0"/>
      <dgm:spPr/>
    </dgm:pt>
    <dgm:pt modelId="{5F648AAF-8266-45A6-97A8-7DD88FFE42D7}" type="pres">
      <dgm:prSet presAssocID="{7BDE2588-42AA-449F-BFFD-CA943BB76B7E}" presName="node" presStyleLbl="node1" presStyleIdx="5" presStyleCnt="9">
        <dgm:presLayoutVars>
          <dgm:bulletEnabled val="1"/>
        </dgm:presLayoutVars>
      </dgm:prSet>
      <dgm:spPr/>
    </dgm:pt>
    <dgm:pt modelId="{F485DC1E-207B-4354-8D1C-D3CCCEC473E8}" type="pres">
      <dgm:prSet presAssocID="{7B970749-2EBA-4348-8A63-148304E708C8}" presName="sibTrans" presStyleCnt="0"/>
      <dgm:spPr/>
    </dgm:pt>
    <dgm:pt modelId="{06205BCC-4BC8-492C-BE0D-7B151B6BB45D}" type="pres">
      <dgm:prSet presAssocID="{720CA98B-38FB-4803-B657-76BABE518D9A}" presName="node" presStyleLbl="node1" presStyleIdx="6" presStyleCnt="9">
        <dgm:presLayoutVars>
          <dgm:bulletEnabled val="1"/>
        </dgm:presLayoutVars>
      </dgm:prSet>
      <dgm:spPr/>
    </dgm:pt>
    <dgm:pt modelId="{DA4D6B4B-FF6E-4AE5-9F4F-7BEA9FDF6087}" type="pres">
      <dgm:prSet presAssocID="{09193DCD-4C87-441A-A00B-DCC6064F4BAB}" presName="sibTrans" presStyleCnt="0"/>
      <dgm:spPr/>
    </dgm:pt>
    <dgm:pt modelId="{91690B41-5E23-4189-96DB-0C5150294B39}" type="pres">
      <dgm:prSet presAssocID="{08A41967-3189-4271-8F93-3320F2A16D04}" presName="node" presStyleLbl="node1" presStyleIdx="7" presStyleCnt="9">
        <dgm:presLayoutVars>
          <dgm:bulletEnabled val="1"/>
        </dgm:presLayoutVars>
      </dgm:prSet>
      <dgm:spPr/>
    </dgm:pt>
    <dgm:pt modelId="{1AFC34C4-E13F-4D49-A066-19540C114042}" type="pres">
      <dgm:prSet presAssocID="{B189761D-BE6F-48AC-AEE0-E421CA5BA7A6}" presName="sibTrans" presStyleCnt="0"/>
      <dgm:spPr/>
    </dgm:pt>
    <dgm:pt modelId="{F1DBB431-14DD-4CC1-B70E-FA169BCAFE82}" type="pres">
      <dgm:prSet presAssocID="{ECDDAF2E-9126-47F6-987A-232BC582C0B6}" presName="node" presStyleLbl="node1" presStyleIdx="8" presStyleCnt="9">
        <dgm:presLayoutVars>
          <dgm:bulletEnabled val="1"/>
        </dgm:presLayoutVars>
      </dgm:prSet>
      <dgm:spPr/>
    </dgm:pt>
  </dgm:ptLst>
  <dgm:cxnLst>
    <dgm:cxn modelId="{000B1A07-A6D9-4182-B805-360364597882}" srcId="{72E8C2F2-BCA0-4467-BDED-1FF10F22F496}" destId="{ECDDAF2E-9126-47F6-987A-232BC582C0B6}" srcOrd="8" destOrd="0" parTransId="{AED27A9D-F683-4374-A3A1-193D441A33DD}" sibTransId="{E556CD09-75EF-41AE-AF4D-69EF61B65710}"/>
    <dgm:cxn modelId="{823DFD26-A853-40B2-9A5E-3043540FCFA1}" srcId="{72E8C2F2-BCA0-4467-BDED-1FF10F22F496}" destId="{0610EA75-03D1-40E6-B3A2-61ECD80FDB01}" srcOrd="2" destOrd="0" parTransId="{1F4502F4-4EDF-4089-ADB2-7F19D2AA307C}" sibTransId="{CBFD01A3-CC47-4551-A306-C0064EEBD7F8}"/>
    <dgm:cxn modelId="{B58E7939-3249-46E6-B4DD-7432C21AEF34}" type="presOf" srcId="{72E8C2F2-BCA0-4467-BDED-1FF10F22F496}" destId="{1F3C6718-871B-4966-B686-D034076EED86}" srcOrd="0" destOrd="0" presId="urn:microsoft.com/office/officeart/2005/8/layout/default"/>
    <dgm:cxn modelId="{C0F41066-032B-4134-BBD0-8D418348D439}" srcId="{72E8C2F2-BCA0-4467-BDED-1FF10F22F496}" destId="{3363588D-3163-44E6-9EEF-9D78DC39E154}" srcOrd="0" destOrd="0" parTransId="{882AC865-B8BB-4F1F-9214-3DAC1EFA6BFC}" sibTransId="{9C8B73AA-11E6-434C-B637-410007FDA041}"/>
    <dgm:cxn modelId="{B6B07548-5542-4874-9D07-AD212F82E676}" type="presOf" srcId="{7BDE2588-42AA-449F-BFFD-CA943BB76B7E}" destId="{5F648AAF-8266-45A6-97A8-7DD88FFE42D7}" srcOrd="0" destOrd="0" presId="urn:microsoft.com/office/officeart/2005/8/layout/default"/>
    <dgm:cxn modelId="{750D8554-4C30-4FEF-8665-B3776E0A5243}" srcId="{72E8C2F2-BCA0-4467-BDED-1FF10F22F496}" destId="{3770E670-1094-428E-B8DC-F960A5A2DC86}" srcOrd="4" destOrd="0" parTransId="{98909449-4AD8-4DE7-8D62-210632FFABB9}" sibTransId="{32DA6100-060F-42F8-8DF9-7FE849272578}"/>
    <dgm:cxn modelId="{BD13BA74-7943-436B-816D-ECD05B4A6D73}" type="presOf" srcId="{720CA98B-38FB-4803-B657-76BABE518D9A}" destId="{06205BCC-4BC8-492C-BE0D-7B151B6BB45D}" srcOrd="0" destOrd="0" presId="urn:microsoft.com/office/officeart/2005/8/layout/default"/>
    <dgm:cxn modelId="{2E686879-0DC6-480A-A092-57E5474C14C7}" srcId="{72E8C2F2-BCA0-4467-BDED-1FF10F22F496}" destId="{7BDE2588-42AA-449F-BFFD-CA943BB76B7E}" srcOrd="5" destOrd="0" parTransId="{A0DC94AD-7903-4F4E-B832-610DAD0D9187}" sibTransId="{7B970749-2EBA-4348-8A63-148304E708C8}"/>
    <dgm:cxn modelId="{300DB67D-25E8-492D-8D27-11CCD47D64FC}" type="presOf" srcId="{ECDDAF2E-9126-47F6-987A-232BC582C0B6}" destId="{F1DBB431-14DD-4CC1-B70E-FA169BCAFE82}" srcOrd="0" destOrd="0" presId="urn:microsoft.com/office/officeart/2005/8/layout/default"/>
    <dgm:cxn modelId="{0DA5E47E-553D-4315-B55E-A3AF055B1FED}" type="presOf" srcId="{3363588D-3163-44E6-9EEF-9D78DC39E154}" destId="{E2E1D28C-DE00-4B9C-A75C-E288242F584E}" srcOrd="0" destOrd="0" presId="urn:microsoft.com/office/officeart/2005/8/layout/default"/>
    <dgm:cxn modelId="{4C2B5189-CDF3-4FF4-93BC-CADC559AB447}" srcId="{72E8C2F2-BCA0-4467-BDED-1FF10F22F496}" destId="{720CA98B-38FB-4803-B657-76BABE518D9A}" srcOrd="6" destOrd="0" parTransId="{BE5D0F01-E2CD-4531-BEA2-6BB41F45AB69}" sibTransId="{09193DCD-4C87-441A-A00B-DCC6064F4BAB}"/>
    <dgm:cxn modelId="{E4A48D99-F672-41AF-AA24-F93B1F402A61}" srcId="{72E8C2F2-BCA0-4467-BDED-1FF10F22F496}" destId="{5D3B4336-BC4F-434E-AEFF-5EF279657E90}" srcOrd="3" destOrd="0" parTransId="{25419BE0-8D85-42F7-BE63-D9B8CC8620F8}" sibTransId="{8087BC0E-AA6D-4463-B175-3247C78F6F18}"/>
    <dgm:cxn modelId="{135BB6A0-7572-4AFB-9F35-281DAA29C9BB}" srcId="{72E8C2F2-BCA0-4467-BDED-1FF10F22F496}" destId="{2E50CE1D-5B58-4AAA-965E-476CD97F58EC}" srcOrd="1" destOrd="0" parTransId="{F5B4E1F8-5FAB-4BF1-A6B3-106B4DAE91F0}" sibTransId="{0778AF51-1558-47E9-B966-D89DCF2E5208}"/>
    <dgm:cxn modelId="{AE7B71A5-9B28-483B-BDD3-0D97DD0C5415}" type="presOf" srcId="{3770E670-1094-428E-B8DC-F960A5A2DC86}" destId="{CD724CCA-598D-40EB-A922-6BBA4047AA1C}" srcOrd="0" destOrd="0" presId="urn:microsoft.com/office/officeart/2005/8/layout/default"/>
    <dgm:cxn modelId="{C65567C1-715E-4042-8623-49ACEEC6CFAB}" srcId="{72E8C2F2-BCA0-4467-BDED-1FF10F22F496}" destId="{08A41967-3189-4271-8F93-3320F2A16D04}" srcOrd="7" destOrd="0" parTransId="{E83A80A6-8F47-446B-A3EB-143124A5B791}" sibTransId="{B189761D-BE6F-48AC-AEE0-E421CA5BA7A6}"/>
    <dgm:cxn modelId="{CCBD5BE1-2219-44C5-B1E9-49E7339D59CB}" type="presOf" srcId="{5D3B4336-BC4F-434E-AEFF-5EF279657E90}" destId="{50F77C07-A50E-4B56-A0DD-C6BD1688A63F}" srcOrd="0" destOrd="0" presId="urn:microsoft.com/office/officeart/2005/8/layout/default"/>
    <dgm:cxn modelId="{E05DC4F5-C43A-4D63-AE57-2FFE1B9DCBE0}" type="presOf" srcId="{0610EA75-03D1-40E6-B3A2-61ECD80FDB01}" destId="{782071E8-D0F3-493E-998F-82EBAD31D58A}" srcOrd="0" destOrd="0" presId="urn:microsoft.com/office/officeart/2005/8/layout/default"/>
    <dgm:cxn modelId="{C29434FA-863A-4D7D-8DEF-842B3B877BE9}" type="presOf" srcId="{08A41967-3189-4271-8F93-3320F2A16D04}" destId="{91690B41-5E23-4189-96DB-0C5150294B39}" srcOrd="0" destOrd="0" presId="urn:microsoft.com/office/officeart/2005/8/layout/default"/>
    <dgm:cxn modelId="{74B1ADFD-9359-4FBD-B6C1-42C6FFCA6BFD}" type="presOf" srcId="{2E50CE1D-5B58-4AAA-965E-476CD97F58EC}" destId="{08C53FBA-1B8D-4F50-AFD2-8E35250C170A}" srcOrd="0" destOrd="0" presId="urn:microsoft.com/office/officeart/2005/8/layout/default"/>
    <dgm:cxn modelId="{27A82B7A-C618-413C-A299-42641AD7F3E3}" type="presParOf" srcId="{1F3C6718-871B-4966-B686-D034076EED86}" destId="{E2E1D28C-DE00-4B9C-A75C-E288242F584E}" srcOrd="0" destOrd="0" presId="urn:microsoft.com/office/officeart/2005/8/layout/default"/>
    <dgm:cxn modelId="{C6BA3256-E938-4998-A644-C03E4C622D00}" type="presParOf" srcId="{1F3C6718-871B-4966-B686-D034076EED86}" destId="{456B46DA-37F4-493B-A765-233E5982E9FF}" srcOrd="1" destOrd="0" presId="urn:microsoft.com/office/officeart/2005/8/layout/default"/>
    <dgm:cxn modelId="{102BC755-3321-48A4-B251-9E1B0AA3840E}" type="presParOf" srcId="{1F3C6718-871B-4966-B686-D034076EED86}" destId="{08C53FBA-1B8D-4F50-AFD2-8E35250C170A}" srcOrd="2" destOrd="0" presId="urn:microsoft.com/office/officeart/2005/8/layout/default"/>
    <dgm:cxn modelId="{92AD5254-81E5-4A3C-8505-3E87A2FE70F6}" type="presParOf" srcId="{1F3C6718-871B-4966-B686-D034076EED86}" destId="{BF3067B8-3498-4524-9CE9-718B4C489751}" srcOrd="3" destOrd="0" presId="urn:microsoft.com/office/officeart/2005/8/layout/default"/>
    <dgm:cxn modelId="{0BC6B363-5CDA-45D1-BB84-3218BE9C1E69}" type="presParOf" srcId="{1F3C6718-871B-4966-B686-D034076EED86}" destId="{782071E8-D0F3-493E-998F-82EBAD31D58A}" srcOrd="4" destOrd="0" presId="urn:microsoft.com/office/officeart/2005/8/layout/default"/>
    <dgm:cxn modelId="{97361986-FD7A-47A0-9525-1BDB10A57FAB}" type="presParOf" srcId="{1F3C6718-871B-4966-B686-D034076EED86}" destId="{2F3D3AF3-BA78-42AB-826F-5B7503F9E56F}" srcOrd="5" destOrd="0" presId="urn:microsoft.com/office/officeart/2005/8/layout/default"/>
    <dgm:cxn modelId="{D9711614-1936-4131-B207-03D79D0F7393}" type="presParOf" srcId="{1F3C6718-871B-4966-B686-D034076EED86}" destId="{50F77C07-A50E-4B56-A0DD-C6BD1688A63F}" srcOrd="6" destOrd="0" presId="urn:microsoft.com/office/officeart/2005/8/layout/default"/>
    <dgm:cxn modelId="{242EF91A-4C91-4B0B-BEDB-D26ACB0459B1}" type="presParOf" srcId="{1F3C6718-871B-4966-B686-D034076EED86}" destId="{0F98BE5D-73A5-41F4-A4DB-896E176837B7}" srcOrd="7" destOrd="0" presId="urn:microsoft.com/office/officeart/2005/8/layout/default"/>
    <dgm:cxn modelId="{27F03C79-E1AC-436F-B756-B5D1CB77210D}" type="presParOf" srcId="{1F3C6718-871B-4966-B686-D034076EED86}" destId="{CD724CCA-598D-40EB-A922-6BBA4047AA1C}" srcOrd="8" destOrd="0" presId="urn:microsoft.com/office/officeart/2005/8/layout/default"/>
    <dgm:cxn modelId="{05310E4F-A39F-42E8-A842-E896DE187723}" type="presParOf" srcId="{1F3C6718-871B-4966-B686-D034076EED86}" destId="{51EF2012-25AE-4867-AFDF-7809D6006FB5}" srcOrd="9" destOrd="0" presId="urn:microsoft.com/office/officeart/2005/8/layout/default"/>
    <dgm:cxn modelId="{91B99BB0-0E05-4060-87C4-462DE2B46D61}" type="presParOf" srcId="{1F3C6718-871B-4966-B686-D034076EED86}" destId="{5F648AAF-8266-45A6-97A8-7DD88FFE42D7}" srcOrd="10" destOrd="0" presId="urn:microsoft.com/office/officeart/2005/8/layout/default"/>
    <dgm:cxn modelId="{B03C0805-362D-4319-8870-2883D07C7D93}" type="presParOf" srcId="{1F3C6718-871B-4966-B686-D034076EED86}" destId="{F485DC1E-207B-4354-8D1C-D3CCCEC473E8}" srcOrd="11" destOrd="0" presId="urn:microsoft.com/office/officeart/2005/8/layout/default"/>
    <dgm:cxn modelId="{64080B44-6A17-4E64-B179-C6AC5DC0A54A}" type="presParOf" srcId="{1F3C6718-871B-4966-B686-D034076EED86}" destId="{06205BCC-4BC8-492C-BE0D-7B151B6BB45D}" srcOrd="12" destOrd="0" presId="urn:microsoft.com/office/officeart/2005/8/layout/default"/>
    <dgm:cxn modelId="{F0843CD4-5632-4084-9C60-90E1D9209358}" type="presParOf" srcId="{1F3C6718-871B-4966-B686-D034076EED86}" destId="{DA4D6B4B-FF6E-4AE5-9F4F-7BEA9FDF6087}" srcOrd="13" destOrd="0" presId="urn:microsoft.com/office/officeart/2005/8/layout/default"/>
    <dgm:cxn modelId="{3DC0C759-831F-42AE-A258-441867B8882F}" type="presParOf" srcId="{1F3C6718-871B-4966-B686-D034076EED86}" destId="{91690B41-5E23-4189-96DB-0C5150294B39}" srcOrd="14" destOrd="0" presId="urn:microsoft.com/office/officeart/2005/8/layout/default"/>
    <dgm:cxn modelId="{57AA4D2D-E8C2-45FB-BF82-F828B90EA98D}" type="presParOf" srcId="{1F3C6718-871B-4966-B686-D034076EED86}" destId="{1AFC34C4-E13F-4D49-A066-19540C114042}" srcOrd="15" destOrd="0" presId="urn:microsoft.com/office/officeart/2005/8/layout/default"/>
    <dgm:cxn modelId="{B835363B-4D25-418A-8114-A732D6C61DB7}" type="presParOf" srcId="{1F3C6718-871B-4966-B686-D034076EED86}" destId="{F1DBB431-14DD-4CC1-B70E-FA169BCAFE82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E1D28C-DE00-4B9C-A75C-E288242F584E}">
      <dsp:nvSpPr>
        <dsp:cNvPr id="0" name=""/>
        <dsp:cNvSpPr/>
      </dsp:nvSpPr>
      <dsp:spPr>
        <a:xfrm>
          <a:off x="468272" y="3745"/>
          <a:ext cx="2171923" cy="130315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Imposter syndrome</a:t>
          </a:r>
          <a:endParaRPr lang="en-US" sz="2700" kern="1200"/>
        </a:p>
      </dsp:txBody>
      <dsp:txXfrm>
        <a:off x="468272" y="3745"/>
        <a:ext cx="2171923" cy="1303153"/>
      </dsp:txXfrm>
    </dsp:sp>
    <dsp:sp modelId="{08C53FBA-1B8D-4F50-AFD2-8E35250C170A}">
      <dsp:nvSpPr>
        <dsp:cNvPr id="0" name=""/>
        <dsp:cNvSpPr/>
      </dsp:nvSpPr>
      <dsp:spPr>
        <a:xfrm>
          <a:off x="2857388" y="3745"/>
          <a:ext cx="2171923" cy="1303153"/>
        </a:xfrm>
        <a:prstGeom prst="rect">
          <a:avLst/>
        </a:prstGeom>
        <a:gradFill rotWithShape="0">
          <a:gsLst>
            <a:gs pos="0">
              <a:schemeClr val="accent5">
                <a:hueOff val="-1241735"/>
                <a:satOff val="4976"/>
                <a:lumOff val="107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1241735"/>
                <a:satOff val="4976"/>
                <a:lumOff val="107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Sexual violence</a:t>
          </a:r>
          <a:endParaRPr lang="en-US" sz="2700" kern="1200"/>
        </a:p>
      </dsp:txBody>
      <dsp:txXfrm>
        <a:off x="2857388" y="3745"/>
        <a:ext cx="2171923" cy="1303153"/>
      </dsp:txXfrm>
    </dsp:sp>
    <dsp:sp modelId="{782071E8-D0F3-493E-998F-82EBAD31D58A}">
      <dsp:nvSpPr>
        <dsp:cNvPr id="0" name=""/>
        <dsp:cNvSpPr/>
      </dsp:nvSpPr>
      <dsp:spPr>
        <a:xfrm>
          <a:off x="5246503" y="3745"/>
          <a:ext cx="2171923" cy="1303153"/>
        </a:xfrm>
        <a:prstGeom prst="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Disability studies</a:t>
          </a:r>
          <a:endParaRPr lang="en-US" sz="2700" kern="1200"/>
        </a:p>
      </dsp:txBody>
      <dsp:txXfrm>
        <a:off x="5246503" y="3745"/>
        <a:ext cx="2171923" cy="1303153"/>
      </dsp:txXfrm>
    </dsp:sp>
    <dsp:sp modelId="{50F77C07-A50E-4B56-A0DD-C6BD1688A63F}">
      <dsp:nvSpPr>
        <dsp:cNvPr id="0" name=""/>
        <dsp:cNvSpPr/>
      </dsp:nvSpPr>
      <dsp:spPr>
        <a:xfrm>
          <a:off x="468272" y="1524092"/>
          <a:ext cx="2171923" cy="1303153"/>
        </a:xfrm>
        <a:prstGeom prst="rect">
          <a:avLst/>
        </a:prstGeom>
        <a:gradFill rotWithShape="0">
          <a:gsLst>
            <a:gs pos="0">
              <a:schemeClr val="accent5">
                <a:hueOff val="-3725204"/>
                <a:satOff val="14929"/>
                <a:lumOff val="323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3725204"/>
                <a:satOff val="14929"/>
                <a:lumOff val="323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‘The snowflake’</a:t>
          </a:r>
          <a:endParaRPr lang="en-US" sz="2700" kern="1200"/>
        </a:p>
      </dsp:txBody>
      <dsp:txXfrm>
        <a:off x="468272" y="1524092"/>
        <a:ext cx="2171923" cy="1303153"/>
      </dsp:txXfrm>
    </dsp:sp>
    <dsp:sp modelId="{CD724CCA-598D-40EB-A922-6BBA4047AA1C}">
      <dsp:nvSpPr>
        <dsp:cNvPr id="0" name=""/>
        <dsp:cNvSpPr/>
      </dsp:nvSpPr>
      <dsp:spPr>
        <a:xfrm>
          <a:off x="2857388" y="1524092"/>
          <a:ext cx="2171923" cy="1303153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Vulnerable adolescence</a:t>
          </a:r>
          <a:endParaRPr lang="en-US" sz="2700" kern="1200"/>
        </a:p>
      </dsp:txBody>
      <dsp:txXfrm>
        <a:off x="2857388" y="1524092"/>
        <a:ext cx="2171923" cy="1303153"/>
      </dsp:txXfrm>
    </dsp:sp>
    <dsp:sp modelId="{5F648AAF-8266-45A6-97A8-7DD88FFE42D7}">
      <dsp:nvSpPr>
        <dsp:cNvPr id="0" name=""/>
        <dsp:cNvSpPr/>
      </dsp:nvSpPr>
      <dsp:spPr>
        <a:xfrm>
          <a:off x="5246503" y="1524092"/>
          <a:ext cx="2171923" cy="1303153"/>
        </a:xfrm>
        <a:prstGeom prst="rect">
          <a:avLst/>
        </a:prstGeom>
        <a:gradFill rotWithShape="0">
          <a:gsLst>
            <a:gs pos="0">
              <a:schemeClr val="accent5">
                <a:hueOff val="-6208672"/>
                <a:satOff val="24882"/>
                <a:lumOff val="5392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6208672"/>
                <a:satOff val="24882"/>
                <a:lumOff val="5392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The challenge of ageing</a:t>
          </a:r>
          <a:endParaRPr lang="en-US" sz="2700" kern="1200"/>
        </a:p>
      </dsp:txBody>
      <dsp:txXfrm>
        <a:off x="5246503" y="1524092"/>
        <a:ext cx="2171923" cy="1303153"/>
      </dsp:txXfrm>
    </dsp:sp>
    <dsp:sp modelId="{06205BCC-4BC8-492C-BE0D-7B151B6BB45D}">
      <dsp:nvSpPr>
        <dsp:cNvPr id="0" name=""/>
        <dsp:cNvSpPr/>
      </dsp:nvSpPr>
      <dsp:spPr>
        <a:xfrm>
          <a:off x="468272" y="3044438"/>
          <a:ext cx="2171923" cy="1303153"/>
        </a:xfrm>
        <a:prstGeom prst="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Performing masculinity</a:t>
          </a:r>
          <a:endParaRPr lang="en-US" sz="2700" kern="1200"/>
        </a:p>
      </dsp:txBody>
      <dsp:txXfrm>
        <a:off x="468272" y="3044438"/>
        <a:ext cx="2171923" cy="1303153"/>
      </dsp:txXfrm>
    </dsp:sp>
    <dsp:sp modelId="{91690B41-5E23-4189-96DB-0C5150294B39}">
      <dsp:nvSpPr>
        <dsp:cNvPr id="0" name=""/>
        <dsp:cNvSpPr/>
      </dsp:nvSpPr>
      <dsp:spPr>
        <a:xfrm>
          <a:off x="2857388" y="3044438"/>
          <a:ext cx="2171923" cy="1303153"/>
        </a:xfrm>
        <a:prstGeom prst="rect">
          <a:avLst/>
        </a:prstGeom>
        <a:gradFill rotWithShape="0">
          <a:gsLst>
            <a:gs pos="0">
              <a:schemeClr val="accent5">
                <a:hueOff val="-8692142"/>
                <a:satOff val="34835"/>
                <a:lumOff val="754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8692142"/>
                <a:satOff val="34835"/>
                <a:lumOff val="754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Positive vulnerability?</a:t>
          </a:r>
          <a:endParaRPr lang="en-US" sz="2700" kern="1200"/>
        </a:p>
      </dsp:txBody>
      <dsp:txXfrm>
        <a:off x="2857388" y="3044438"/>
        <a:ext cx="2171923" cy="1303153"/>
      </dsp:txXfrm>
    </dsp:sp>
    <dsp:sp modelId="{F1DBB431-14DD-4CC1-B70E-FA169BCAFE82}">
      <dsp:nvSpPr>
        <dsp:cNvPr id="0" name=""/>
        <dsp:cNvSpPr/>
      </dsp:nvSpPr>
      <dsp:spPr>
        <a:xfrm>
          <a:off x="5246503" y="3044438"/>
          <a:ext cx="2171923" cy="1303153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Marginal groups</a:t>
          </a:r>
          <a:endParaRPr lang="en-US" sz="2700" kern="1200"/>
        </a:p>
      </dsp:txBody>
      <dsp:txXfrm>
        <a:off x="5246503" y="3044438"/>
        <a:ext cx="2171923" cy="1303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34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215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11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429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37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346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3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524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1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79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3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39AAB-07D7-5748-9A99-C4F2A78E8BFF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6D015-37AF-C245-84D4-78423B499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50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20EB187-900F-4AF5-813B-101456D9F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, book&#10;&#10;Description generated with very high confidence">
            <a:extLst>
              <a:ext uri="{FF2B5EF4-FFF2-40B4-BE49-F238E27FC236}">
                <a16:creationId xmlns:a16="http://schemas.microsoft.com/office/drawing/2014/main" id="{F728987C-527F-4002-AC22-1017AC6425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  <a:extLst/>
          </a:blip>
          <a:srcRect t="1639"/>
          <a:stretch/>
        </p:blipFill>
        <p:spPr>
          <a:xfrm>
            <a:off x="0" y="1"/>
            <a:ext cx="914398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0511" y="1200152"/>
            <a:ext cx="5172879" cy="4457696"/>
          </a:xfrm>
        </p:spPr>
        <p:txBody>
          <a:bodyPr anchor="ctr">
            <a:normAutofit/>
          </a:bodyPr>
          <a:lstStyle/>
          <a:p>
            <a:pPr algn="l"/>
            <a:r>
              <a:rPr lang="en-US" sz="4800" dirty="0">
                <a:solidFill>
                  <a:srgbClr val="FFFFFF"/>
                </a:solidFill>
                <a:latin typeface="+mn-lt"/>
                <a:cs typeface="American Typewriter"/>
              </a:rPr>
              <a:t>Witches, rage and garlic breath: Horace </a:t>
            </a:r>
            <a:r>
              <a:rPr lang="en-US" sz="4800" i="1" dirty="0">
                <a:solidFill>
                  <a:srgbClr val="FFFFFF"/>
                </a:solidFill>
                <a:latin typeface="+mn-lt"/>
                <a:cs typeface="American Typewriter"/>
              </a:rPr>
              <a:t>Epodes</a:t>
            </a:r>
            <a:r>
              <a:rPr lang="en-US" sz="4800" dirty="0">
                <a:solidFill>
                  <a:srgbClr val="FFFFFF"/>
                </a:solidFill>
                <a:latin typeface="+mn-lt"/>
                <a:cs typeface="American Typewriter"/>
              </a:rPr>
              <a:t>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7472" y="1200152"/>
            <a:ext cx="2112401" cy="4457696"/>
          </a:xfrm>
        </p:spPr>
        <p:txBody>
          <a:bodyPr anchor="ctr">
            <a:normAutofit/>
          </a:bodyPr>
          <a:lstStyle/>
          <a:p>
            <a:pPr algn="r"/>
            <a:r>
              <a:rPr lang="en-US" sz="2400" dirty="0">
                <a:solidFill>
                  <a:srgbClr val="F7FECE"/>
                </a:solidFill>
                <a:cs typeface="American Typewriter"/>
              </a:rPr>
              <a:t>The Vulnerable Body in Roman Literature and Thought: </a:t>
            </a:r>
          </a:p>
          <a:p>
            <a:pPr algn="r"/>
            <a:endParaRPr lang="en-US" sz="2400" dirty="0">
              <a:solidFill>
                <a:srgbClr val="F7FECE"/>
              </a:solidFill>
              <a:cs typeface="American Typewriter"/>
            </a:endParaRPr>
          </a:p>
          <a:p>
            <a:pPr algn="r"/>
            <a:r>
              <a:rPr lang="en-US" sz="2400" dirty="0">
                <a:solidFill>
                  <a:srgbClr val="F7FECE"/>
                </a:solidFill>
                <a:cs typeface="American Typewriter"/>
              </a:rPr>
              <a:t>Taster lecture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4D17C8-E9C2-48A4-AA36-D7048A6CCC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041918" y="2286000"/>
            <a:ext cx="0" cy="22860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9090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  <p:sndAc>
      <p:stSnd>
        <p:snd r:embed="rId3" name="Whoosh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18BA38-F218-4E54-BD07-6F680D744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GB">
                <a:solidFill>
                  <a:schemeClr val="accent1"/>
                </a:solidFill>
              </a:rPr>
              <a:t>Set texts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48021-A2FB-4353-BAE8-251F3FF15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1600" b="1"/>
              <a:t>In translation </a:t>
            </a:r>
            <a:endParaRPr lang="en-GB" sz="1600"/>
          </a:p>
          <a:p>
            <a:pPr>
              <a:lnSpc>
                <a:spcPct val="90000"/>
              </a:lnSpc>
            </a:pPr>
            <a:r>
              <a:rPr lang="en-GB" sz="1600"/>
              <a:t>Ovid, </a:t>
            </a:r>
            <a:r>
              <a:rPr lang="en-GB" sz="1600" i="1"/>
              <a:t>Amores</a:t>
            </a:r>
            <a:r>
              <a:rPr lang="en-GB" sz="1600"/>
              <a:t> 1.1, 1.2, 1.3, 1.5, 2.7, 2.8, 3.7 </a:t>
            </a:r>
          </a:p>
          <a:p>
            <a:pPr>
              <a:lnSpc>
                <a:spcPct val="90000"/>
              </a:lnSpc>
            </a:pPr>
            <a:r>
              <a:rPr lang="en-GB" sz="1600"/>
              <a:t>Horace </a:t>
            </a:r>
            <a:r>
              <a:rPr lang="en-GB" sz="1600" i="1"/>
              <a:t>Epodes </a:t>
            </a:r>
            <a:endParaRPr lang="en-GB" sz="1600"/>
          </a:p>
          <a:p>
            <a:pPr>
              <a:lnSpc>
                <a:spcPct val="90000"/>
              </a:lnSpc>
            </a:pPr>
            <a:r>
              <a:rPr lang="en-GB" sz="1600"/>
              <a:t>Phaedrus </a:t>
            </a:r>
            <a:r>
              <a:rPr lang="en-GB" sz="1600" i="1"/>
              <a:t>Fables</a:t>
            </a:r>
            <a:r>
              <a:rPr lang="en-GB" sz="1600"/>
              <a:t> </a:t>
            </a:r>
          </a:p>
          <a:p>
            <a:pPr>
              <a:lnSpc>
                <a:spcPct val="90000"/>
              </a:lnSpc>
            </a:pPr>
            <a:r>
              <a:rPr lang="en-GB" sz="1600"/>
              <a:t>Horace </a:t>
            </a:r>
            <a:r>
              <a:rPr lang="en-GB" sz="1600" i="1"/>
              <a:t>Satires</a:t>
            </a:r>
            <a:r>
              <a:rPr lang="en-GB" sz="1600"/>
              <a:t> Book 1 </a:t>
            </a:r>
          </a:p>
          <a:p>
            <a:pPr>
              <a:lnSpc>
                <a:spcPct val="90000"/>
              </a:lnSpc>
            </a:pPr>
            <a:r>
              <a:rPr lang="en-GB" sz="1600"/>
              <a:t>Persius </a:t>
            </a:r>
            <a:r>
              <a:rPr lang="en-GB" sz="1600" i="1"/>
              <a:t>Satires</a:t>
            </a:r>
            <a:r>
              <a:rPr lang="en-GB" sz="1600"/>
              <a:t> </a:t>
            </a:r>
          </a:p>
          <a:p>
            <a:pPr>
              <a:lnSpc>
                <a:spcPct val="90000"/>
              </a:lnSpc>
            </a:pPr>
            <a:r>
              <a:rPr lang="en-GB" sz="1600"/>
              <a:t>Seneca </a:t>
            </a:r>
            <a:r>
              <a:rPr lang="en-GB" sz="1600" i="1"/>
              <a:t>Letters</a:t>
            </a:r>
            <a:r>
              <a:rPr lang="en-GB" sz="1600"/>
              <a:t> 1-12, 24, 30, 47. </a:t>
            </a:r>
          </a:p>
          <a:p>
            <a:pPr>
              <a:lnSpc>
                <a:spcPct val="90000"/>
              </a:lnSpc>
            </a:pPr>
            <a:r>
              <a:rPr lang="en-GB" sz="1600"/>
              <a:t>Seneca </a:t>
            </a:r>
            <a:r>
              <a:rPr lang="en-GB" sz="1600" i="1"/>
              <a:t>Thyestes</a:t>
            </a:r>
            <a:r>
              <a:rPr lang="en-GB" sz="1600"/>
              <a:t> </a:t>
            </a:r>
          </a:p>
          <a:p>
            <a:pPr>
              <a:lnSpc>
                <a:spcPct val="90000"/>
              </a:lnSpc>
            </a:pPr>
            <a:r>
              <a:rPr lang="en-GB" sz="1600"/>
              <a:t>Statius </a:t>
            </a:r>
            <a:r>
              <a:rPr lang="en-GB" sz="1600" i="1"/>
              <a:t>Achilleid</a:t>
            </a:r>
            <a:endParaRPr lang="en-GB" sz="1600"/>
          </a:p>
          <a:p>
            <a:pPr marL="0" indent="0">
              <a:lnSpc>
                <a:spcPct val="90000"/>
              </a:lnSpc>
              <a:buNone/>
            </a:pPr>
            <a:endParaRPr lang="en-GB" sz="1600" b="1"/>
          </a:p>
          <a:p>
            <a:pPr marL="0" indent="0">
              <a:lnSpc>
                <a:spcPct val="90000"/>
              </a:lnSpc>
              <a:buNone/>
            </a:pPr>
            <a:r>
              <a:rPr lang="en-GB" sz="1600" b="1"/>
              <a:t>In Latin for Q800 / Classics &amp; English students:</a:t>
            </a:r>
            <a:endParaRPr lang="en-GB" sz="1600"/>
          </a:p>
          <a:p>
            <a:pPr>
              <a:lnSpc>
                <a:spcPct val="90000"/>
              </a:lnSpc>
            </a:pPr>
            <a:r>
              <a:rPr lang="en-GB" sz="1600"/>
              <a:t>Ovid </a:t>
            </a:r>
            <a:r>
              <a:rPr lang="en-GB" sz="1600" i="1"/>
              <a:t>Amores</a:t>
            </a:r>
            <a:r>
              <a:rPr lang="en-GB" sz="1600"/>
              <a:t> 2.7, 3.7</a:t>
            </a:r>
          </a:p>
          <a:p>
            <a:pPr>
              <a:lnSpc>
                <a:spcPct val="90000"/>
              </a:lnSpc>
            </a:pPr>
            <a:r>
              <a:rPr lang="en-GB" sz="1600"/>
              <a:t>Horace </a:t>
            </a:r>
            <a:r>
              <a:rPr lang="en-GB" sz="1600" i="1"/>
              <a:t>Epodes </a:t>
            </a:r>
            <a:r>
              <a:rPr lang="en-GB" sz="1600"/>
              <a:t>﻿8 and 12</a:t>
            </a:r>
          </a:p>
          <a:p>
            <a:pPr>
              <a:lnSpc>
                <a:spcPct val="90000"/>
              </a:lnSpc>
            </a:pPr>
            <a:r>
              <a:rPr lang="en-GB" sz="1600"/>
              <a:t>Horace </a:t>
            </a:r>
            <a:r>
              <a:rPr lang="en-GB" sz="1600" i="1"/>
              <a:t>Satires</a:t>
            </a:r>
            <a:r>
              <a:rPr lang="en-GB" sz="1600"/>
              <a:t> 1.4.1-85</a:t>
            </a:r>
          </a:p>
          <a:p>
            <a:pPr>
              <a:lnSpc>
                <a:spcPct val="90000"/>
              </a:lnSpc>
            </a:pPr>
            <a:r>
              <a:rPr lang="en-GB" sz="1600"/>
              <a:t>Phaedrus, </a:t>
            </a:r>
            <a:r>
              <a:rPr lang="en-GB" sz="1600" i="1"/>
              <a:t>Fabulae</a:t>
            </a:r>
            <a:r>
              <a:rPr lang="en-GB" sz="1600"/>
              <a:t> 2.5, 3.Prol., </a:t>
            </a:r>
            <a:r>
              <a:rPr lang="en-GB" sz="1600" i="1"/>
              <a:t>App</a:t>
            </a:r>
            <a:r>
              <a:rPr lang="en-GB" sz="1600"/>
              <a:t>.10</a:t>
            </a:r>
          </a:p>
          <a:p>
            <a:pPr>
              <a:lnSpc>
                <a:spcPct val="90000"/>
              </a:lnSpc>
            </a:pPr>
            <a:r>
              <a:rPr lang="en-GB" sz="1600"/>
              <a:t>Statius</a:t>
            </a:r>
            <a:r>
              <a:rPr lang="en-GB" sz="1600" i="1"/>
              <a:t> Achilleid</a:t>
            </a:r>
            <a:r>
              <a:rPr lang="en-GB" sz="1600"/>
              <a:t> 1.126-877</a:t>
            </a:r>
          </a:p>
          <a:p>
            <a:pPr>
              <a:lnSpc>
                <a:spcPct val="90000"/>
              </a:lnSpc>
            </a:pPr>
            <a:r>
              <a:rPr lang="en-GB" sz="1600"/>
              <a:t>Seneca </a:t>
            </a:r>
            <a:r>
              <a:rPr lang="en-GB" sz="1600" i="1"/>
              <a:t>Letters</a:t>
            </a:r>
            <a:r>
              <a:rPr lang="en-GB" sz="1600"/>
              <a:t> 12, 24</a:t>
            </a:r>
          </a:p>
          <a:p>
            <a:pPr>
              <a:lnSpc>
                <a:spcPct val="90000"/>
              </a:lnSpc>
            </a:pPr>
            <a:r>
              <a:rPr lang="en-GB" sz="1600"/>
              <a:t>Seneca </a:t>
            </a:r>
            <a:r>
              <a:rPr lang="en-GB" sz="1600" i="1"/>
              <a:t>Thyestes</a:t>
            </a:r>
            <a:r>
              <a:rPr lang="en-GB" sz="1600"/>
              <a:t> 690-1112</a:t>
            </a:r>
          </a:p>
          <a:p>
            <a:pPr>
              <a:lnSpc>
                <a:spcPct val="90000"/>
              </a:lnSpc>
            </a:pP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1123182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5CB593EA-2F98-479F-B4C4-F366571FA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2B80D917-DA86-445A-918C-EE1DD4BA63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05" r="6196" b="-2"/>
          <a:stretch/>
        </p:blipFill>
        <p:spPr>
          <a:xfrm>
            <a:off x="20" y="10"/>
            <a:ext cx="2227828" cy="3383269"/>
          </a:xfrm>
          <a:prstGeom prst="rect">
            <a:avLst/>
          </a:prstGeom>
        </p:spPr>
      </p:pic>
      <p:pic>
        <p:nvPicPr>
          <p:cNvPr id="9" name="Picture 8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8836181C-1268-45DA-9DD1-41E84D7E51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0" r="-1" b="-1"/>
          <a:stretch/>
        </p:blipFill>
        <p:spPr>
          <a:xfrm>
            <a:off x="2304717" y="10"/>
            <a:ext cx="2227848" cy="3383268"/>
          </a:xfrm>
          <a:prstGeom prst="rect">
            <a:avLst/>
          </a:prstGeom>
        </p:spPr>
      </p:pic>
      <p:pic>
        <p:nvPicPr>
          <p:cNvPr id="7" name="Picture 6" descr="A store front at day&#10;&#10;Description automatically generated">
            <a:extLst>
              <a:ext uri="{FF2B5EF4-FFF2-40B4-BE49-F238E27FC236}">
                <a16:creationId xmlns:a16="http://schemas.microsoft.com/office/drawing/2014/main" id="{38CA56D8-27CD-4E0A-B582-69CD96A929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20" r="-2" b="-2"/>
          <a:stretch/>
        </p:blipFill>
        <p:spPr>
          <a:xfrm>
            <a:off x="4609431" y="10"/>
            <a:ext cx="2228850" cy="3383268"/>
          </a:xfrm>
          <a:prstGeom prst="rect">
            <a:avLst/>
          </a:prstGeom>
        </p:spPr>
      </p:pic>
      <p:pic>
        <p:nvPicPr>
          <p:cNvPr id="27" name="Content Placeholder 4" descr="A picture containing book&#10;&#10;Description automatically generated">
            <a:extLst>
              <a:ext uri="{FF2B5EF4-FFF2-40B4-BE49-F238E27FC236}">
                <a16:creationId xmlns:a16="http://schemas.microsoft.com/office/drawing/2014/main" id="{173F8AA9-758C-47EF-B7E7-5C5C953B78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760" b="-2"/>
          <a:stretch/>
        </p:blipFill>
        <p:spPr>
          <a:xfrm>
            <a:off x="6915150" y="10"/>
            <a:ext cx="2228850" cy="3383268"/>
          </a:xfrm>
          <a:prstGeom prst="rect">
            <a:avLst/>
          </a:prstGeom>
        </p:spPr>
      </p:pic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3276C726-235F-463F-8075-4379B2BCD8A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5391" r="2" b="25353"/>
          <a:stretch/>
        </p:blipFill>
        <p:spPr>
          <a:xfrm>
            <a:off x="-763" y="3474720"/>
            <a:ext cx="4533328" cy="338328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39BEB6D0-9E4E-4221-93D1-74ABECEE9E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09432" y="3474720"/>
            <a:ext cx="4534568" cy="3383281"/>
          </a:xfrm>
          <a:prstGeom prst="rect">
            <a:avLst/>
          </a:prstGeom>
          <a:solidFill>
            <a:srgbClr val="65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5F7FAB-1EDF-4534-8D45-8F73D7F84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739" y="3799272"/>
            <a:ext cx="3895311" cy="637124"/>
          </a:xfrm>
        </p:spPr>
        <p:txBody>
          <a:bodyPr vert="horz" lIns="91440" tIns="45720" rIns="91440" bIns="45720" rtlCol="0">
            <a:normAutofit/>
          </a:bodyPr>
          <a:lstStyle/>
          <a:p>
            <a:pPr defTabSz="914400"/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83D6E376-F3FB-4952-BCBF-8ED845F4D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9736" y="4510585"/>
            <a:ext cx="4024957" cy="1758732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The fragility of ‘Rome’</a:t>
            </a:r>
          </a:p>
        </p:txBody>
      </p:sp>
    </p:spTree>
    <p:extLst>
      <p:ext uri="{BB962C8B-B14F-4D97-AF65-F5344CB8AC3E}">
        <p14:creationId xmlns:p14="http://schemas.microsoft.com/office/powerpoint/2010/main" val="41171606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DFEB6-9E4E-4447-82C8-AA26790E4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Thinking the ancient through the modern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BA62CE8-A202-49DF-8CC3-3C2BB4D999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2599076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4392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800" dirty="0">
                <a:solidFill>
                  <a:srgbClr val="FF00FF"/>
                </a:solidFill>
                <a:latin typeface="+mn-lt"/>
                <a:cs typeface="American Typewriter"/>
              </a:rPr>
              <a:t>Biography: </a:t>
            </a:r>
            <a:r>
              <a:rPr lang="en-US" sz="3800" dirty="0"/>
              <a:t>Quintus Horatius </a:t>
            </a:r>
            <a:r>
              <a:rPr lang="en-US" sz="3800" dirty="0" err="1"/>
              <a:t>Flaccus</a:t>
            </a:r>
            <a:r>
              <a:rPr lang="en-US" sz="3800" dirty="0"/>
              <a:t> (65-8BC)</a:t>
            </a:r>
            <a:br>
              <a:rPr lang="en-US" dirty="0"/>
            </a:br>
            <a:endParaRPr lang="en-US" dirty="0">
              <a:solidFill>
                <a:srgbClr val="FF00FF"/>
              </a:solidFill>
              <a:latin typeface="+mn-lt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474" y="1143001"/>
            <a:ext cx="8819147" cy="5715000"/>
          </a:xfrm>
        </p:spPr>
        <p:txBody>
          <a:bodyPr numCol="1">
            <a:normAutofit fontScale="25000" lnSpcReduction="20000"/>
          </a:bodyPr>
          <a:lstStyle/>
          <a:p>
            <a:pPr>
              <a:spcAft>
                <a:spcPts val="1800"/>
              </a:spcAft>
            </a:pPr>
            <a:r>
              <a:rPr lang="en-US" sz="8800" dirty="0"/>
              <a:t>Son of a freedman, but born free (</a:t>
            </a:r>
            <a:r>
              <a:rPr lang="en-US" sz="8800" i="1" dirty="0"/>
              <a:t>Sat.</a:t>
            </a:r>
            <a:r>
              <a:rPr lang="en-US" sz="8800" dirty="0"/>
              <a:t>1.6.8).</a:t>
            </a:r>
          </a:p>
          <a:p>
            <a:pPr>
              <a:spcAft>
                <a:spcPts val="1800"/>
              </a:spcAft>
            </a:pPr>
            <a:r>
              <a:rPr lang="en-US" sz="8800" dirty="0"/>
              <a:t>Despite being educated in Rome (</a:t>
            </a:r>
            <a:r>
              <a:rPr lang="en-US" sz="8800" i="1" dirty="0"/>
              <a:t>Sat</a:t>
            </a:r>
            <a:r>
              <a:rPr lang="en-US" sz="8800" dirty="0"/>
              <a:t>.1.6.76-80), and in Athens (</a:t>
            </a:r>
            <a:r>
              <a:rPr lang="en-US" sz="8800" i="1" dirty="0"/>
              <a:t>Epist.</a:t>
            </a:r>
            <a:r>
              <a:rPr lang="en-US" sz="8800" dirty="0"/>
              <a:t>2.2.45), Horace says he turned to verse because of poverty (</a:t>
            </a:r>
            <a:r>
              <a:rPr lang="en-US" sz="8800" i="1" dirty="0"/>
              <a:t>Epist</a:t>
            </a:r>
            <a:r>
              <a:rPr lang="en-US" sz="8800" dirty="0"/>
              <a:t>.2.2.51-2).</a:t>
            </a:r>
          </a:p>
          <a:p>
            <a:pPr>
              <a:spcAft>
                <a:spcPts val="600"/>
              </a:spcAft>
            </a:pPr>
            <a:r>
              <a:rPr lang="en-US" sz="8800" dirty="0">
                <a:cs typeface="American Typewriter"/>
              </a:rPr>
              <a:t>In 44BCE, Horace joined the Republican cause (under </a:t>
            </a:r>
            <a:r>
              <a:rPr lang="en-US" sz="8800" dirty="0" err="1">
                <a:cs typeface="American Typewriter"/>
              </a:rPr>
              <a:t>M.Brutus</a:t>
            </a:r>
            <a:r>
              <a:rPr lang="en-US" sz="8800" dirty="0">
                <a:cs typeface="American Typewriter"/>
              </a:rPr>
              <a:t>), and in 42, fought on the losing side in the battle at Philippi.</a:t>
            </a:r>
            <a:endParaRPr lang="en-US" sz="8800" i="1" dirty="0"/>
          </a:p>
          <a:p>
            <a:pPr>
              <a:spcAft>
                <a:spcPts val="600"/>
              </a:spcAft>
            </a:pPr>
            <a:r>
              <a:rPr lang="en-US" sz="8800" dirty="0">
                <a:solidFill>
                  <a:schemeClr val="accent4">
                    <a:lumMod val="50000"/>
                  </a:schemeClr>
                </a:solidFill>
                <a:cs typeface="American Typewriter"/>
              </a:rPr>
              <a:t>Horace’s first work, the </a:t>
            </a:r>
            <a:r>
              <a:rPr lang="en-US" sz="8800" i="1" dirty="0">
                <a:solidFill>
                  <a:schemeClr val="accent4">
                    <a:lumMod val="50000"/>
                  </a:schemeClr>
                </a:solidFill>
                <a:cs typeface="American Typewriter"/>
              </a:rPr>
              <a:t>Epodes, was</a:t>
            </a:r>
            <a:r>
              <a:rPr lang="en-US" sz="8800" dirty="0">
                <a:solidFill>
                  <a:schemeClr val="accent4">
                    <a:lumMod val="50000"/>
                  </a:schemeClr>
                </a:solidFill>
                <a:cs typeface="American Typewriter"/>
              </a:rPr>
              <a:t> composed c.42-30BC, during Rome’s bloody transition from Republic to autocracy. 7 and 16 express horror at the renewal of civil war.</a:t>
            </a:r>
            <a:endParaRPr lang="en-US" sz="8800" dirty="0">
              <a:cs typeface="American Typewriter"/>
            </a:endParaRPr>
          </a:p>
          <a:p>
            <a:pPr>
              <a:spcAft>
                <a:spcPts val="600"/>
              </a:spcAft>
            </a:pPr>
            <a:r>
              <a:rPr lang="en-GB" sz="8800" dirty="0"/>
              <a:t>Success was secured early on with the patronage of the wealthy Maecenas, who at some point gifted him an estate in the Sabine hills (</a:t>
            </a:r>
            <a:r>
              <a:rPr lang="en-GB" sz="8800" i="1" dirty="0"/>
              <a:t>Sat.</a:t>
            </a:r>
            <a:r>
              <a:rPr lang="en-GB" sz="8800" dirty="0"/>
              <a:t>2.6.1-5, </a:t>
            </a:r>
            <a:r>
              <a:rPr lang="en-GB" sz="8800" i="1" dirty="0"/>
              <a:t>Epist</a:t>
            </a:r>
            <a:r>
              <a:rPr lang="en-GB" sz="8800" dirty="0"/>
              <a:t>.1.14.2-3). The </a:t>
            </a:r>
            <a:r>
              <a:rPr lang="en-GB" sz="8800" i="1" dirty="0"/>
              <a:t>Epodes </a:t>
            </a:r>
            <a:r>
              <a:rPr lang="en-GB" sz="8800" dirty="0"/>
              <a:t>are dedicated to Maecenas. Horace was also friends with Virgil and Varus, and was invited to become Augustus’ personal secretary (he declined).</a:t>
            </a:r>
            <a:r>
              <a:rPr lang="en-US" sz="8800" i="1" dirty="0">
                <a:solidFill>
                  <a:schemeClr val="accent4">
                    <a:lumMod val="50000"/>
                  </a:schemeClr>
                </a:solidFill>
                <a:cs typeface="American Typewriter"/>
              </a:rPr>
              <a:t> </a:t>
            </a:r>
            <a:endParaRPr lang="en-GB" sz="8800" dirty="0"/>
          </a:p>
          <a:p>
            <a:pPr>
              <a:spcAft>
                <a:spcPts val="600"/>
              </a:spcAft>
            </a:pPr>
            <a:r>
              <a:rPr lang="en-GB" sz="8800" dirty="0"/>
              <a:t>Horace was an equestrian in status, and could have risen to senatorial rank.</a:t>
            </a:r>
          </a:p>
          <a:p>
            <a:pPr marL="0" indent="0">
              <a:spcAft>
                <a:spcPts val="1800"/>
              </a:spcAft>
              <a:buNone/>
            </a:pPr>
            <a:endParaRPr lang="en-US" sz="28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597224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F8759-43D9-4F22-931F-CFD3409B0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4072" y="158049"/>
            <a:ext cx="4939868" cy="1633777"/>
          </a:xfrm>
        </p:spPr>
        <p:txBody>
          <a:bodyPr anchor="b">
            <a:normAutofit fontScale="90000"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Epode</a:t>
            </a:r>
            <a:r>
              <a:rPr lang="en-GB" dirty="0"/>
              <a:t> = </a:t>
            </a:r>
            <a:r>
              <a:rPr lang="en-GB" i="1" dirty="0" err="1"/>
              <a:t>epodos</a:t>
            </a:r>
            <a:r>
              <a:rPr lang="en-GB" dirty="0"/>
              <a:t>, -</a:t>
            </a:r>
            <a:r>
              <a:rPr lang="en-GB" dirty="0" err="1"/>
              <a:t>i</a:t>
            </a:r>
            <a:r>
              <a:rPr lang="en-GB" dirty="0"/>
              <a:t> (m), Greek </a:t>
            </a:r>
            <a:r>
              <a:rPr lang="en-GB" i="1" dirty="0" err="1"/>
              <a:t>epōidos</a:t>
            </a:r>
            <a:r>
              <a:rPr lang="en-GB" i="1" dirty="0"/>
              <a:t> / </a:t>
            </a:r>
            <a:r>
              <a:rPr lang="en-GB" i="1" dirty="0" err="1"/>
              <a:t>epōide</a:t>
            </a:r>
            <a:endParaRPr lang="en-GB" dirty="0"/>
          </a:p>
        </p:txBody>
      </p:sp>
      <p:pic>
        <p:nvPicPr>
          <p:cNvPr id="5" name="Picture 4" descr="A close up of an animal&#10;&#10;Description generated with very high confidence">
            <a:extLst>
              <a:ext uri="{FF2B5EF4-FFF2-40B4-BE49-F238E27FC236}">
                <a16:creationId xmlns:a16="http://schemas.microsoft.com/office/drawing/2014/main" id="{D5F9661E-0ABC-4528-8C07-1A0D760192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75" r="1352"/>
          <a:stretch/>
        </p:blipFill>
        <p:spPr>
          <a:xfrm>
            <a:off x="20" y="9"/>
            <a:ext cx="3476673" cy="7540961"/>
          </a:xfrm>
          <a:prstGeom prst="rect">
            <a:avLst/>
          </a:prstGeom>
          <a:effectLst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10700" y="2115117"/>
            <a:ext cx="47320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B9DFD-B8D9-4F9E-AF13-CE5E5DE16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4073" y="2438400"/>
            <a:ext cx="4939867" cy="378541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3600" dirty="0"/>
              <a:t>‘sung over/after’, or   		song as spell, charm,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3600" dirty="0"/>
              <a:t>     incantation</a:t>
            </a:r>
          </a:p>
        </p:txBody>
      </p:sp>
    </p:spTree>
    <p:extLst>
      <p:ext uri="{BB962C8B-B14F-4D97-AF65-F5344CB8AC3E}">
        <p14:creationId xmlns:p14="http://schemas.microsoft.com/office/powerpoint/2010/main" val="2926625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615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59" y="2053641"/>
            <a:ext cx="2751871" cy="2760098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rgbClr val="FFFFFF"/>
                </a:solidFill>
                <a:latin typeface="+mn-lt"/>
                <a:cs typeface="American Typewriter"/>
              </a:rPr>
              <a:t>Quintus Horatius Flaccus</a:t>
            </a:r>
            <a:r>
              <a:rPr lang="en-US" dirty="0">
                <a:solidFill>
                  <a:srgbClr val="FFFFFF"/>
                </a:solidFill>
                <a:latin typeface="+mn-lt"/>
                <a:cs typeface="American Typewriter"/>
              </a:rPr>
              <a:t>, son of a </a:t>
            </a:r>
            <a:r>
              <a:rPr lang="en-US" i="1" dirty="0" err="1">
                <a:solidFill>
                  <a:srgbClr val="FFFFFF"/>
                </a:solidFill>
                <a:latin typeface="+mn-lt"/>
                <a:cs typeface="American Typewriter"/>
              </a:rPr>
              <a:t>libertus</a:t>
            </a:r>
            <a:endParaRPr lang="en-US" i="1" dirty="0">
              <a:solidFill>
                <a:srgbClr val="FFFFFF"/>
              </a:solidFill>
              <a:latin typeface="+mn-lt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7930" y="801866"/>
            <a:ext cx="3979563" cy="5230634"/>
          </a:xfrm>
        </p:spPr>
        <p:txBody>
          <a:bodyPr numCol="1" anchor="ctr">
            <a:normAutofit/>
          </a:bodyPr>
          <a:lstStyle/>
          <a:p>
            <a:pPr lvl="0"/>
            <a:r>
              <a:rPr lang="en-US" sz="2800" i="1" dirty="0">
                <a:solidFill>
                  <a:srgbClr val="000000"/>
                </a:solidFill>
                <a:cs typeface="American Typewriter"/>
              </a:rPr>
              <a:t>Epode </a:t>
            </a:r>
            <a:r>
              <a:rPr lang="en-US" sz="2800" dirty="0">
                <a:solidFill>
                  <a:srgbClr val="000000"/>
                </a:solidFill>
                <a:cs typeface="American Typewriter"/>
              </a:rPr>
              <a:t>15.11-15: ‘if there is any manliness in “Floppy” </a:t>
            </a:r>
            <a:r>
              <a:rPr lang="en-US" sz="2100" dirty="0">
                <a:solidFill>
                  <a:srgbClr val="000000"/>
                </a:solidFill>
                <a:cs typeface="American Typewriter"/>
              </a:rPr>
              <a:t>’</a:t>
            </a:r>
          </a:p>
          <a:p>
            <a:pPr marL="0" indent="0">
              <a:buNone/>
            </a:pPr>
            <a:endParaRPr lang="en-US" sz="2100" dirty="0">
              <a:solidFill>
                <a:srgbClr val="000000"/>
              </a:solidFill>
              <a:cs typeface="American Typewriter"/>
            </a:endParaRPr>
          </a:p>
          <a:p>
            <a:pPr marL="0" indent="0">
              <a:buNone/>
            </a:pPr>
            <a:r>
              <a:rPr lang="en-US" sz="2400" i="1" dirty="0" err="1">
                <a:solidFill>
                  <a:srgbClr val="0070C0"/>
                </a:solidFill>
                <a:cs typeface="American Typewriter"/>
              </a:rPr>
              <a:t>Flaccus</a:t>
            </a:r>
            <a:r>
              <a:rPr lang="en-US" sz="2400" dirty="0">
                <a:solidFill>
                  <a:srgbClr val="0070C0"/>
                </a:solidFill>
                <a:cs typeface="American Typewriter"/>
              </a:rPr>
              <a:t> </a:t>
            </a:r>
            <a:r>
              <a:rPr lang="en-US" sz="2400" dirty="0">
                <a:solidFill>
                  <a:srgbClr val="000000"/>
                </a:solidFill>
                <a:cs typeface="American Typewriter"/>
              </a:rPr>
              <a:t>= flabby, feeble, flaccid</a:t>
            </a:r>
          </a:p>
        </p:txBody>
      </p:sp>
    </p:spTree>
    <p:extLst>
      <p:ext uri="{BB962C8B-B14F-4D97-AF65-F5344CB8AC3E}">
        <p14:creationId xmlns:p14="http://schemas.microsoft.com/office/powerpoint/2010/main" val="1302346323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6238"/>
            <a:ext cx="8229600" cy="1143000"/>
          </a:xfrm>
        </p:spPr>
        <p:txBody>
          <a:bodyPr>
            <a:normAutofit/>
          </a:bodyPr>
          <a:lstStyle/>
          <a:p>
            <a:r>
              <a:rPr lang="en-US" i="1" dirty="0">
                <a:cs typeface="American Typewriter"/>
              </a:rPr>
              <a:t>Epode</a:t>
            </a:r>
            <a:r>
              <a:rPr lang="en-US" dirty="0">
                <a:cs typeface="American Typewriter"/>
              </a:rPr>
              <a:t> 3: </a:t>
            </a:r>
            <a:r>
              <a:rPr lang="en-US" dirty="0">
                <a:solidFill>
                  <a:srgbClr val="808000"/>
                </a:solidFill>
                <a:cs typeface="American Typewriter"/>
              </a:rPr>
              <a:t>garlicky </a:t>
            </a:r>
            <a:r>
              <a:rPr lang="en-US" dirty="0" err="1">
                <a:solidFill>
                  <a:srgbClr val="808000"/>
                </a:solidFill>
                <a:cs typeface="American Typewriter"/>
              </a:rPr>
              <a:t>powerplay</a:t>
            </a:r>
            <a:endParaRPr lang="en-US" dirty="0">
              <a:solidFill>
                <a:srgbClr val="808000"/>
              </a:solidFill>
              <a:cs typeface="American Typewriter"/>
            </a:endParaRPr>
          </a:p>
        </p:txBody>
      </p:sp>
      <p:pic>
        <p:nvPicPr>
          <p:cNvPr id="4" name="Content Placeholder 3" descr="Medea-Sandy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491" r="-58491"/>
          <a:stretch>
            <a:fillRect/>
          </a:stretch>
        </p:blipFill>
        <p:spPr>
          <a:xfrm>
            <a:off x="-844047" y="1339238"/>
            <a:ext cx="10408796" cy="5167924"/>
          </a:xfrm>
        </p:spPr>
      </p:pic>
    </p:spTree>
    <p:extLst>
      <p:ext uri="{BB962C8B-B14F-4D97-AF65-F5344CB8AC3E}">
        <p14:creationId xmlns:p14="http://schemas.microsoft.com/office/powerpoint/2010/main" val="1491106336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F1BD6-806A-4E8B-88E2-CE1CB624E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" y="629266"/>
            <a:ext cx="3845274" cy="167660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Poetry as food/flavours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65244-CA87-48B7-A191-DFA673222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697" y="2438400"/>
            <a:ext cx="3845272" cy="378541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i="1" dirty="0" err="1"/>
              <a:t>sal</a:t>
            </a:r>
            <a:r>
              <a:rPr lang="en-GB" i="1" dirty="0"/>
              <a:t> </a:t>
            </a:r>
            <a:r>
              <a:rPr lang="en-GB" dirty="0"/>
              <a:t>= salt, wit</a:t>
            </a:r>
            <a:endParaRPr lang="en-GB"/>
          </a:p>
          <a:p>
            <a:pPr>
              <a:lnSpc>
                <a:spcPct val="90000"/>
              </a:lnSpc>
            </a:pPr>
            <a:r>
              <a:rPr lang="en-GB" i="1" dirty="0" err="1"/>
              <a:t>satura</a:t>
            </a:r>
            <a:r>
              <a:rPr lang="en-GB" dirty="0"/>
              <a:t> = satire (lit: overflowing dish, mixed platter)</a:t>
            </a:r>
          </a:p>
          <a:p>
            <a:pPr>
              <a:lnSpc>
                <a:spcPct val="90000"/>
              </a:lnSpc>
            </a:pPr>
            <a:r>
              <a:rPr lang="en-GB" i="1" dirty="0"/>
              <a:t>asper</a:t>
            </a:r>
            <a:r>
              <a:rPr lang="en-GB" dirty="0"/>
              <a:t> = pungent</a:t>
            </a:r>
          </a:p>
          <a:p>
            <a:pPr>
              <a:lnSpc>
                <a:spcPct val="90000"/>
              </a:lnSpc>
            </a:pPr>
            <a:r>
              <a:rPr lang="en-GB" i="1" dirty="0"/>
              <a:t>acer</a:t>
            </a:r>
            <a:r>
              <a:rPr lang="en-GB" dirty="0"/>
              <a:t> = acrid or bitter</a:t>
            </a:r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9AE54AEA-56A2-417B-BF6F-3D0405089C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23" r="17054" b="3"/>
          <a:stretch/>
        </p:blipFill>
        <p:spPr>
          <a:xfrm>
            <a:off x="4567959" y="640082"/>
            <a:ext cx="4096293" cy="557783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610307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3100</TotalTime>
  <Words>358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Witches, rage and garlic breath: Horace Epodes 3</vt:lpstr>
      <vt:lpstr>Set texts</vt:lpstr>
      <vt:lpstr>PowerPoint Presentation</vt:lpstr>
      <vt:lpstr>Thinking the ancient through the modern</vt:lpstr>
      <vt:lpstr>Biography: Quintus Horatius Flaccus (65-8BC) </vt:lpstr>
      <vt:lpstr>Epode = epodos, -i (m), Greek epōidos / epōide</vt:lpstr>
      <vt:lpstr>Quintus Horatius Flaccus, son of a libertus</vt:lpstr>
      <vt:lpstr>Epode 3: garlicky powerplay</vt:lpstr>
      <vt:lpstr>Poetry as food/flavours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Witches, rage and garlic breath: Horace Epodes 3</dc:title>
  <dc:creator>Emma</dc:creator>
  <cp:lastModifiedBy>Emma</cp:lastModifiedBy>
  <cp:revision>5</cp:revision>
  <dcterms:created xsi:type="dcterms:W3CDTF">2019-02-15T12:29:37Z</dcterms:created>
  <dcterms:modified xsi:type="dcterms:W3CDTF">2019-02-18T19:18:08Z</dcterms:modified>
</cp:coreProperties>
</file>