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2EB4"/>
    <a:srgbClr val="D9491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3" d="100"/>
          <a:sy n="63" d="100"/>
        </p:scale>
        <p:origin x="-18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CB8E3553-E81F-F24E-B021-065B6DF2765C}" type="datetimeFigureOut">
              <a:rPr lang="en-US" smtClean="0"/>
              <a:t>05/10/16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796772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B8E3553-E81F-F24E-B021-065B6DF2765C}" type="datetimeFigureOut">
              <a:rPr lang="en-US" smtClean="0"/>
              <a:t>05/10/16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553698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B8E3553-E81F-F24E-B021-065B6DF2765C}" type="datetimeFigureOut">
              <a:rPr lang="en-US" smtClean="0"/>
              <a:t>05/10/16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40621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B8E3553-E81F-F24E-B021-065B6DF2765C}" type="datetimeFigureOut">
              <a:rPr lang="en-US" smtClean="0"/>
              <a:t>05/10/16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3096089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CB8E3553-E81F-F24E-B021-065B6DF2765C}" type="datetimeFigureOut">
              <a:rPr lang="en-US" smtClean="0"/>
              <a:t>05/10/16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726625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CB8E3553-E81F-F24E-B021-065B6DF2765C}" type="datetimeFigureOut">
              <a:rPr lang="en-US" smtClean="0"/>
              <a:t>05/10/16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3102360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CB8E3553-E81F-F24E-B021-065B6DF2765C}" type="datetimeFigureOut">
              <a:rPr lang="en-US" smtClean="0"/>
              <a:t>05/10/16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3606398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CB8E3553-E81F-F24E-B021-065B6DF2765C}" type="datetimeFigureOut">
              <a:rPr lang="en-US" smtClean="0"/>
              <a:t>05/10/16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1577785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8E3553-E81F-F24E-B021-065B6DF2765C}" type="datetimeFigureOut">
              <a:rPr lang="en-US" smtClean="0"/>
              <a:t>05/10/16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153301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CB8E3553-E81F-F24E-B021-065B6DF2765C}" type="datetimeFigureOut">
              <a:rPr lang="en-US" smtClean="0"/>
              <a:t>05/10/16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953688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CB8E3553-E81F-F24E-B021-065B6DF2765C}" type="datetimeFigureOut">
              <a:rPr lang="en-US" smtClean="0"/>
              <a:t>05/10/16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5A7C23-EFB8-424F-92BC-FBDA9825E1A9}" type="slidenum">
              <a:rPr lang="en-US" smtClean="0"/>
              <a:t>‹#›</a:t>
            </a:fld>
            <a:endParaRPr lang="en-US"/>
          </a:p>
        </p:txBody>
      </p:sp>
    </p:spTree>
    <p:extLst>
      <p:ext uri="{BB962C8B-B14F-4D97-AF65-F5344CB8AC3E}">
        <p14:creationId xmlns:p14="http://schemas.microsoft.com/office/powerpoint/2010/main" val="21409045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8E3553-E81F-F24E-B021-065B6DF2765C}" type="datetimeFigureOut">
              <a:rPr lang="en-US" smtClean="0"/>
              <a:t>05/10/16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A7C23-EFB8-424F-92BC-FBDA9825E1A9}" type="slidenum">
              <a:rPr lang="en-US" smtClean="0"/>
              <a:t>‹#›</a:t>
            </a:fld>
            <a:endParaRPr lang="en-US"/>
          </a:p>
        </p:txBody>
      </p:sp>
    </p:spTree>
    <p:extLst>
      <p:ext uri="{BB962C8B-B14F-4D97-AF65-F5344CB8AC3E}">
        <p14:creationId xmlns:p14="http://schemas.microsoft.com/office/powerpoint/2010/main" val="3205563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1528"/>
            <a:ext cx="7772400" cy="1874486"/>
          </a:xfrm>
        </p:spPr>
        <p:txBody>
          <a:bodyPr>
            <a:normAutofit fontScale="90000"/>
          </a:bodyPr>
          <a:lstStyle/>
          <a:p>
            <a:r>
              <a:rPr lang="en-US" dirty="0" smtClean="0">
                <a:solidFill>
                  <a:srgbClr val="000090"/>
                </a:solidFill>
                <a:latin typeface="American Typewriter"/>
                <a:cs typeface="American Typewriter"/>
              </a:rPr>
              <a:t>The Vulnerable Body in Roman Literature and Thought</a:t>
            </a:r>
            <a:endParaRPr lang="en-US" dirty="0">
              <a:solidFill>
                <a:srgbClr val="000090"/>
              </a:solidFill>
              <a:latin typeface="American Typewriter"/>
              <a:cs typeface="American Typewriter"/>
            </a:endParaRPr>
          </a:p>
        </p:txBody>
      </p:sp>
      <p:sp>
        <p:nvSpPr>
          <p:cNvPr id="3" name="Subtitle 2"/>
          <p:cNvSpPr>
            <a:spLocks noGrp="1"/>
          </p:cNvSpPr>
          <p:nvPr>
            <p:ph type="subTitle" idx="1"/>
          </p:nvPr>
        </p:nvSpPr>
        <p:spPr>
          <a:xfrm>
            <a:off x="443468" y="3886199"/>
            <a:ext cx="8244466" cy="2100063"/>
          </a:xfrm>
        </p:spPr>
        <p:txBody>
          <a:bodyPr/>
          <a:lstStyle/>
          <a:p>
            <a:r>
              <a:rPr lang="en-US" sz="2800" dirty="0" smtClean="0">
                <a:latin typeface="American Typewriter"/>
                <a:cs typeface="American Typewriter"/>
              </a:rPr>
              <a:t>Lecture 1: </a:t>
            </a:r>
          </a:p>
          <a:p>
            <a:r>
              <a:rPr lang="en-US" sz="2800" dirty="0" smtClean="0">
                <a:solidFill>
                  <a:schemeClr val="tx1"/>
                </a:solidFill>
                <a:latin typeface="American Typewriter"/>
                <a:cs typeface="American Typewriter"/>
              </a:rPr>
              <a:t>Thinking about vulnerability, </a:t>
            </a:r>
          </a:p>
          <a:p>
            <a:r>
              <a:rPr lang="en-US" sz="2800" dirty="0" smtClean="0">
                <a:solidFill>
                  <a:schemeClr val="tx1"/>
                </a:solidFill>
                <a:latin typeface="American Typewriter"/>
                <a:cs typeface="American Typewriter"/>
              </a:rPr>
              <a:t>ancient and modern</a:t>
            </a:r>
            <a:endParaRPr lang="en-US" sz="2800" dirty="0">
              <a:solidFill>
                <a:schemeClr val="tx1"/>
              </a:solidFill>
              <a:latin typeface="American Typewriter"/>
              <a:cs typeface="American Typewriter"/>
            </a:endParaRPr>
          </a:p>
        </p:txBody>
      </p:sp>
    </p:spTree>
    <p:extLst>
      <p:ext uri="{BB962C8B-B14F-4D97-AF65-F5344CB8AC3E}">
        <p14:creationId xmlns:p14="http://schemas.microsoft.com/office/powerpoint/2010/main" val="17017666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lumMod val="75000"/>
                  </a:schemeClr>
                </a:solidFill>
                <a:latin typeface="American Typewriter"/>
                <a:cs typeface="American Typewriter"/>
              </a:rPr>
              <a:t>Our vulnerable writers/</a:t>
            </a:r>
            <a:br>
              <a:rPr lang="en-US" dirty="0" smtClean="0">
                <a:solidFill>
                  <a:schemeClr val="tx2">
                    <a:lumMod val="75000"/>
                  </a:schemeClr>
                </a:solidFill>
                <a:latin typeface="American Typewriter"/>
                <a:cs typeface="American Typewriter"/>
              </a:rPr>
            </a:br>
            <a:r>
              <a:rPr lang="en-US" dirty="0" smtClean="0">
                <a:solidFill>
                  <a:schemeClr val="tx2">
                    <a:lumMod val="75000"/>
                  </a:schemeClr>
                </a:solidFill>
                <a:latin typeface="American Typewriter"/>
                <a:cs typeface="American Typewriter"/>
              </a:rPr>
              <a:t>writers of vulnerability</a:t>
            </a:r>
            <a:endParaRPr lang="en-US" dirty="0">
              <a:solidFill>
                <a:schemeClr val="tx2">
                  <a:lumMod val="75000"/>
                </a:schemeClr>
              </a:solidFill>
              <a:latin typeface="American Typewriter"/>
              <a:cs typeface="American Typewriter"/>
            </a:endParaRPr>
          </a:p>
        </p:txBody>
      </p:sp>
      <p:sp>
        <p:nvSpPr>
          <p:cNvPr id="3" name="Content Placeholder 2"/>
          <p:cNvSpPr>
            <a:spLocks noGrp="1"/>
          </p:cNvSpPr>
          <p:nvPr>
            <p:ph idx="1"/>
          </p:nvPr>
        </p:nvSpPr>
        <p:spPr/>
        <p:txBody>
          <a:bodyPr>
            <a:normAutofit fontScale="85000" lnSpcReduction="20000"/>
          </a:bodyPr>
          <a:lstStyle/>
          <a:p>
            <a:endParaRPr lang="en-US" dirty="0" smtClean="0">
              <a:latin typeface="American Typewriter"/>
              <a:cs typeface="American Typewriter"/>
            </a:endParaRPr>
          </a:p>
          <a:p>
            <a:r>
              <a:rPr lang="en-US" dirty="0" smtClean="0">
                <a:latin typeface="American Typewriter"/>
                <a:cs typeface="American Typewriter"/>
              </a:rPr>
              <a:t>Horace, 65-8BCE, ‘son of a freedman’.</a:t>
            </a:r>
          </a:p>
          <a:p>
            <a:r>
              <a:rPr lang="en-US" dirty="0" smtClean="0">
                <a:latin typeface="American Typewriter"/>
                <a:cs typeface="American Typewriter"/>
              </a:rPr>
              <a:t>Ovid,43BCE-c.17CE, ?darling? of Augustus, banished in 8CE</a:t>
            </a:r>
          </a:p>
          <a:p>
            <a:r>
              <a:rPr lang="en-US" dirty="0" smtClean="0">
                <a:latin typeface="American Typewriter"/>
                <a:cs typeface="American Typewriter"/>
              </a:rPr>
              <a:t>Phaedrus, c.15BCE-50CE, the ‘ex-slave/freedman’ </a:t>
            </a:r>
          </a:p>
          <a:p>
            <a:r>
              <a:rPr lang="en-US" dirty="0" err="1" smtClean="0">
                <a:latin typeface="American Typewriter"/>
                <a:cs typeface="American Typewriter"/>
              </a:rPr>
              <a:t>Persius</a:t>
            </a:r>
            <a:r>
              <a:rPr lang="en-US" dirty="0" smtClean="0">
                <a:latin typeface="American Typewriter"/>
                <a:cs typeface="American Typewriter"/>
              </a:rPr>
              <a:t>, c.34-62CE. (Friend of Seneca and </a:t>
            </a:r>
            <a:r>
              <a:rPr lang="en-US" dirty="0" err="1" smtClean="0">
                <a:latin typeface="American Typewriter"/>
                <a:cs typeface="American Typewriter"/>
              </a:rPr>
              <a:t>Thrasea</a:t>
            </a:r>
            <a:r>
              <a:rPr lang="en-US" dirty="0" smtClean="0">
                <a:latin typeface="American Typewriter"/>
                <a:cs typeface="American Typewriter"/>
              </a:rPr>
              <a:t> </a:t>
            </a:r>
            <a:r>
              <a:rPr lang="en-US" dirty="0" err="1" smtClean="0">
                <a:latin typeface="American Typewriter"/>
                <a:cs typeface="American Typewriter"/>
              </a:rPr>
              <a:t>Paetus</a:t>
            </a:r>
            <a:r>
              <a:rPr lang="en-US" dirty="0" smtClean="0">
                <a:latin typeface="American Typewriter"/>
                <a:cs typeface="American Typewriter"/>
              </a:rPr>
              <a:t>)</a:t>
            </a:r>
          </a:p>
          <a:p>
            <a:r>
              <a:rPr lang="en-US" dirty="0" smtClean="0">
                <a:latin typeface="American Typewriter"/>
                <a:cs typeface="American Typewriter"/>
              </a:rPr>
              <a:t>Seneca the Younger, c.4-65CE; exiled by Claudius, forced to suicide by Nero</a:t>
            </a:r>
          </a:p>
          <a:p>
            <a:r>
              <a:rPr lang="en-US" dirty="0" smtClean="0">
                <a:latin typeface="American Typewriter"/>
                <a:cs typeface="American Typewriter"/>
              </a:rPr>
              <a:t>Statius, 40/50-96CE. </a:t>
            </a:r>
            <a:endParaRPr lang="en-US" dirty="0">
              <a:latin typeface="American Typewriter"/>
              <a:cs typeface="American Typewriter"/>
            </a:endParaRPr>
          </a:p>
        </p:txBody>
      </p:sp>
    </p:spTree>
    <p:extLst>
      <p:ext uri="{BB962C8B-B14F-4D97-AF65-F5344CB8AC3E}">
        <p14:creationId xmlns:p14="http://schemas.microsoft.com/office/powerpoint/2010/main" val="267163171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50000"/>
                  </a:schemeClr>
                </a:solidFill>
                <a:latin typeface="American Typewriter"/>
                <a:cs typeface="American Typewriter"/>
              </a:rPr>
              <a:t>Opening questions</a:t>
            </a:r>
            <a:endParaRPr lang="en-US" dirty="0">
              <a:solidFill>
                <a:schemeClr val="accent4">
                  <a:lumMod val="50000"/>
                </a:schemeClr>
              </a:solidFill>
              <a:latin typeface="American Typewriter"/>
              <a:cs typeface="American Typewriter"/>
            </a:endParaRPr>
          </a:p>
        </p:txBody>
      </p:sp>
      <p:sp>
        <p:nvSpPr>
          <p:cNvPr id="3" name="Content Placeholder 2"/>
          <p:cNvSpPr>
            <a:spLocks noGrp="1"/>
          </p:cNvSpPr>
          <p:nvPr>
            <p:ph idx="1"/>
          </p:nvPr>
        </p:nvSpPr>
        <p:spPr>
          <a:xfrm>
            <a:off x="457200" y="1249658"/>
            <a:ext cx="8229600" cy="5180032"/>
          </a:xfrm>
        </p:spPr>
        <p:txBody>
          <a:bodyPr>
            <a:normAutofit fontScale="85000" lnSpcReduction="10000"/>
          </a:bodyPr>
          <a:lstStyle/>
          <a:p>
            <a:pPr marL="0" indent="0">
              <a:buNone/>
            </a:pPr>
            <a:endParaRPr lang="it-IT" dirty="0" smtClean="0">
              <a:latin typeface="American Typewriter"/>
              <a:cs typeface="American Typewriter"/>
            </a:endParaRPr>
          </a:p>
          <a:p>
            <a:pPr lvl="0">
              <a:spcAft>
                <a:spcPts val="1200"/>
              </a:spcAft>
            </a:pPr>
            <a:r>
              <a:rPr lang="en-GB" dirty="0" smtClean="0">
                <a:latin typeface="American Typewriter"/>
                <a:cs typeface="American Typewriter"/>
              </a:rPr>
              <a:t>How normal, or normative, is vulnerability, now, as in the ancient world? </a:t>
            </a:r>
            <a:endParaRPr lang="it-IT" dirty="0" smtClean="0">
              <a:latin typeface="American Typewriter"/>
              <a:cs typeface="American Typewriter"/>
            </a:endParaRPr>
          </a:p>
          <a:p>
            <a:pPr lvl="0">
              <a:spcAft>
                <a:spcPts val="1200"/>
              </a:spcAft>
            </a:pPr>
            <a:r>
              <a:rPr lang="en-GB" dirty="0" smtClean="0">
                <a:latin typeface="American Typewriter"/>
                <a:cs typeface="American Typewriter"/>
              </a:rPr>
              <a:t>To what extent is Greco-Roman antiquity constructed in the modern imagination around representation of perfect, beautiful bodies? </a:t>
            </a:r>
            <a:endParaRPr lang="it-IT" dirty="0" smtClean="0">
              <a:latin typeface="American Typewriter"/>
              <a:cs typeface="American Typewriter"/>
            </a:endParaRPr>
          </a:p>
          <a:p>
            <a:pPr lvl="0">
              <a:spcAft>
                <a:spcPts val="1200"/>
              </a:spcAft>
            </a:pPr>
            <a:r>
              <a:rPr lang="en-GB" dirty="0">
                <a:latin typeface="American Typewriter"/>
                <a:cs typeface="American Typewriter"/>
              </a:rPr>
              <a:t>W</a:t>
            </a:r>
            <a:r>
              <a:rPr lang="en-GB" dirty="0" smtClean="0">
                <a:latin typeface="American Typewriter"/>
                <a:cs typeface="American Typewriter"/>
              </a:rPr>
              <a:t>hat is at stake in emphasizing the normality or ubiquity of vulnerability, rather than imagining vulnerability as marking certain bodies in their difference from the healthy, upright, self-sufficient, non-disabled norm? </a:t>
            </a:r>
            <a:endParaRPr lang="it-IT" dirty="0" smtClean="0">
              <a:latin typeface="American Typewriter"/>
              <a:cs typeface="American Typewriter"/>
            </a:endParaRPr>
          </a:p>
          <a:p>
            <a:pPr>
              <a:spcAft>
                <a:spcPts val="1200"/>
              </a:spcAft>
            </a:pPr>
            <a:endParaRPr lang="it-IT" dirty="0"/>
          </a:p>
        </p:txBody>
      </p:sp>
    </p:spTree>
    <p:extLst>
      <p:ext uri="{BB962C8B-B14F-4D97-AF65-F5344CB8AC3E}">
        <p14:creationId xmlns:p14="http://schemas.microsoft.com/office/powerpoint/2010/main" val="33180022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04674"/>
            <a:ext cx="8229600" cy="5521490"/>
          </a:xfrm>
        </p:spPr>
        <p:txBody>
          <a:bodyPr>
            <a:normAutofit fontScale="70000" lnSpcReduction="20000"/>
          </a:bodyPr>
          <a:lstStyle/>
          <a:p>
            <a:pPr lvl="0">
              <a:lnSpc>
                <a:spcPct val="160000"/>
              </a:lnSpc>
              <a:spcAft>
                <a:spcPts val="600"/>
              </a:spcAft>
            </a:pPr>
            <a:endParaRPr lang="en-GB" dirty="0" smtClean="0">
              <a:latin typeface="American Typewriter"/>
              <a:cs typeface="American Typewriter"/>
            </a:endParaRPr>
          </a:p>
          <a:p>
            <a:pPr lvl="0">
              <a:lnSpc>
                <a:spcPct val="160000"/>
              </a:lnSpc>
              <a:spcAft>
                <a:spcPts val="600"/>
              </a:spcAft>
            </a:pPr>
            <a:r>
              <a:rPr lang="en-GB" dirty="0" smtClean="0">
                <a:latin typeface="American Typewriter"/>
                <a:cs typeface="American Typewriter"/>
              </a:rPr>
              <a:t>Does vulnerability in others elicit our sympathy, or also our disgust? Is it beautiful, or ugly, or both? Why? Do those views change as we get older? </a:t>
            </a:r>
          </a:p>
          <a:p>
            <a:pPr lvl="0">
              <a:lnSpc>
                <a:spcPct val="160000"/>
              </a:lnSpc>
              <a:spcAft>
                <a:spcPts val="600"/>
              </a:spcAft>
            </a:pPr>
            <a:endParaRPr lang="it-IT" dirty="0" smtClean="0">
              <a:latin typeface="American Typewriter"/>
              <a:cs typeface="American Typewriter"/>
            </a:endParaRPr>
          </a:p>
          <a:p>
            <a:pPr lvl="0">
              <a:lnSpc>
                <a:spcPct val="160000"/>
              </a:lnSpc>
              <a:spcAft>
                <a:spcPts val="600"/>
              </a:spcAft>
            </a:pPr>
            <a:r>
              <a:rPr lang="en-GB" dirty="0" smtClean="0">
                <a:latin typeface="American Typewriter"/>
                <a:cs typeface="American Typewriter"/>
              </a:rPr>
              <a:t>To what extent is vulnerability associated with shame in our culture? Or even with other kinds of ‘weakness’ – moral, ethical, legal? </a:t>
            </a:r>
            <a:r>
              <a:rPr lang="en-GB" b="1" dirty="0" smtClean="0">
                <a:latin typeface="American Typewriter"/>
                <a:cs typeface="American Typewriter"/>
              </a:rPr>
              <a:t>Is vulnerability gendered? </a:t>
            </a:r>
            <a:endParaRPr lang="it-IT" b="1" dirty="0" smtClean="0">
              <a:latin typeface="American Typewriter"/>
              <a:cs typeface="American Typewriter"/>
            </a:endParaRPr>
          </a:p>
          <a:p>
            <a:pPr>
              <a:lnSpc>
                <a:spcPct val="160000"/>
              </a:lnSpc>
              <a:spcAft>
                <a:spcPts val="600"/>
              </a:spcAft>
            </a:pPr>
            <a:endParaRPr lang="en-US" dirty="0"/>
          </a:p>
        </p:txBody>
      </p:sp>
    </p:spTree>
    <p:extLst>
      <p:ext uri="{BB962C8B-B14F-4D97-AF65-F5344CB8AC3E}">
        <p14:creationId xmlns:p14="http://schemas.microsoft.com/office/powerpoint/2010/main" val="296900945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The </a:t>
            </a:r>
            <a:r>
              <a:rPr lang="en-US" dirty="0" err="1" smtClean="0">
                <a:solidFill>
                  <a:schemeClr val="tx1">
                    <a:lumMod val="65000"/>
                    <a:lumOff val="35000"/>
                  </a:schemeClr>
                </a:solidFill>
                <a:latin typeface="American Typewriter"/>
                <a:cs typeface="American Typewriter"/>
              </a:rPr>
              <a:t>hu</a:t>
            </a:r>
            <a:r>
              <a:rPr lang="en-US" dirty="0" smtClean="0">
                <a:solidFill>
                  <a:schemeClr val="tx1">
                    <a:lumMod val="65000"/>
                    <a:lumOff val="35000"/>
                  </a:schemeClr>
                </a:solidFill>
                <a:latin typeface="American Typewriter"/>
                <a:cs typeface="American Typewriter"/>
              </a:rPr>
              <a:t>-man </a:t>
            </a:r>
            <a:r>
              <a:rPr lang="en-US" dirty="0" smtClean="0">
                <a:latin typeface="American Typewriter"/>
                <a:cs typeface="American Typewriter"/>
              </a:rPr>
              <a:t>subject</a:t>
            </a:r>
            <a:endParaRPr lang="en-US" dirty="0">
              <a:latin typeface="American Typewriter"/>
              <a:cs typeface="American Typewriter"/>
            </a:endParaRPr>
          </a:p>
        </p:txBody>
      </p:sp>
      <p:sp>
        <p:nvSpPr>
          <p:cNvPr id="3" name="Content Placeholder 2"/>
          <p:cNvSpPr>
            <a:spLocks noGrp="1"/>
          </p:cNvSpPr>
          <p:nvPr>
            <p:ph idx="1"/>
          </p:nvPr>
        </p:nvSpPr>
        <p:spPr/>
        <p:txBody>
          <a:bodyPr/>
          <a:lstStyle/>
          <a:p>
            <a:r>
              <a:rPr lang="en-US" dirty="0" smtClean="0">
                <a:latin typeface="American Typewriter"/>
                <a:cs typeface="American Typewriter"/>
              </a:rPr>
              <a:t>Free -	 					</a:t>
            </a:r>
            <a:r>
              <a:rPr lang="en-US" dirty="0" smtClean="0">
                <a:solidFill>
                  <a:srgbClr val="660066"/>
                </a:solidFill>
                <a:latin typeface="American Typewriter"/>
                <a:cs typeface="American Typewriter"/>
              </a:rPr>
              <a:t>enslaved</a:t>
            </a:r>
          </a:p>
          <a:p>
            <a:r>
              <a:rPr lang="en-US" dirty="0" smtClean="0">
                <a:latin typeface="American Typewriter"/>
                <a:cs typeface="American Typewriter"/>
              </a:rPr>
              <a:t>Adult - 						</a:t>
            </a:r>
            <a:r>
              <a:rPr lang="en-US" dirty="0" smtClean="0">
                <a:solidFill>
                  <a:srgbClr val="660066"/>
                </a:solidFill>
                <a:latin typeface="American Typewriter"/>
                <a:cs typeface="American Typewriter"/>
              </a:rPr>
              <a:t>child</a:t>
            </a:r>
          </a:p>
          <a:p>
            <a:r>
              <a:rPr lang="en-US" dirty="0" smtClean="0">
                <a:latin typeface="American Typewriter"/>
                <a:cs typeface="American Typewriter"/>
              </a:rPr>
              <a:t>Impenetrable - 		</a:t>
            </a:r>
            <a:r>
              <a:rPr lang="en-US" dirty="0" smtClean="0">
                <a:solidFill>
                  <a:srgbClr val="660066"/>
                </a:solidFill>
                <a:latin typeface="American Typewriter"/>
                <a:cs typeface="American Typewriter"/>
              </a:rPr>
              <a:t>penetrable</a:t>
            </a:r>
          </a:p>
          <a:p>
            <a:r>
              <a:rPr lang="en-US" dirty="0" smtClean="0">
                <a:latin typeface="American Typewriter"/>
                <a:cs typeface="American Typewriter"/>
              </a:rPr>
              <a:t>Invulnerable </a:t>
            </a:r>
            <a:r>
              <a:rPr lang="en-US" dirty="0" smtClean="0">
                <a:solidFill>
                  <a:srgbClr val="660066"/>
                </a:solidFill>
                <a:latin typeface="American Typewriter"/>
                <a:cs typeface="American Typewriter"/>
              </a:rPr>
              <a:t>-          vulnerable</a:t>
            </a:r>
          </a:p>
          <a:p>
            <a:r>
              <a:rPr lang="en-US" dirty="0" smtClean="0">
                <a:latin typeface="American Typewriter"/>
                <a:cs typeface="American Typewriter"/>
              </a:rPr>
              <a:t>Non-dependent -      </a:t>
            </a:r>
            <a:r>
              <a:rPr lang="en-US" dirty="0" smtClean="0">
                <a:solidFill>
                  <a:srgbClr val="660066"/>
                </a:solidFill>
                <a:latin typeface="American Typewriter"/>
                <a:cs typeface="American Typewriter"/>
              </a:rPr>
              <a:t>dependent</a:t>
            </a:r>
          </a:p>
          <a:p>
            <a:r>
              <a:rPr lang="en-US" dirty="0" smtClean="0">
                <a:latin typeface="American Typewriter"/>
                <a:cs typeface="American Typewriter"/>
              </a:rPr>
              <a:t>Western –           </a:t>
            </a:r>
            <a:r>
              <a:rPr lang="en-US" dirty="0" smtClean="0">
                <a:solidFill>
                  <a:srgbClr val="660066"/>
                </a:solidFill>
                <a:latin typeface="American Typewriter"/>
                <a:cs typeface="American Typewriter"/>
              </a:rPr>
              <a:t>Eastern/foreign/other</a:t>
            </a:r>
          </a:p>
          <a:p>
            <a:r>
              <a:rPr lang="en-US" dirty="0" smtClean="0">
                <a:latin typeface="American Typewriter"/>
                <a:cs typeface="American Typewriter"/>
              </a:rPr>
              <a:t>Male –    </a:t>
            </a:r>
            <a:r>
              <a:rPr lang="en-US" dirty="0" smtClean="0">
                <a:solidFill>
                  <a:srgbClr val="660066"/>
                </a:solidFill>
                <a:latin typeface="American Typewriter"/>
                <a:cs typeface="American Typewriter"/>
              </a:rPr>
              <a:t>female/ambiguously gendered</a:t>
            </a:r>
          </a:p>
          <a:p>
            <a:endParaRPr lang="en-US" dirty="0">
              <a:latin typeface="American Typewriter"/>
              <a:cs typeface="American Typewriter"/>
            </a:endParaRPr>
          </a:p>
        </p:txBody>
      </p:sp>
    </p:spTree>
    <p:extLst>
      <p:ext uri="{BB962C8B-B14F-4D97-AF65-F5344CB8AC3E}">
        <p14:creationId xmlns:p14="http://schemas.microsoft.com/office/powerpoint/2010/main" val="33338722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2">
                    <a:lumMod val="10000"/>
                  </a:schemeClr>
                </a:solidFill>
                <a:latin typeface="American Typewriter"/>
                <a:cs typeface="American Typewriter"/>
              </a:rPr>
              <a:t>The (ancient Roman) principle of bodily integrity</a:t>
            </a:r>
            <a:endParaRPr lang="en-US" dirty="0">
              <a:solidFill>
                <a:schemeClr val="bg2">
                  <a:lumMod val="10000"/>
                </a:schemeClr>
              </a:solidFill>
              <a:latin typeface="American Typewriter"/>
              <a:cs typeface="American Typewriter"/>
            </a:endParaRPr>
          </a:p>
        </p:txBody>
      </p:sp>
      <p:sp>
        <p:nvSpPr>
          <p:cNvPr id="3" name="Content Placeholder 2"/>
          <p:cNvSpPr>
            <a:spLocks noGrp="1"/>
          </p:cNvSpPr>
          <p:nvPr>
            <p:ph idx="1"/>
          </p:nvPr>
        </p:nvSpPr>
        <p:spPr/>
        <p:txBody>
          <a:bodyPr>
            <a:normAutofit fontScale="92500"/>
          </a:bodyPr>
          <a:lstStyle/>
          <a:p>
            <a:endParaRPr lang="en-US" sz="2800" dirty="0" smtClean="0">
              <a:latin typeface="American Typewriter"/>
              <a:cs typeface="American Typewriter"/>
            </a:endParaRPr>
          </a:p>
          <a:p>
            <a:r>
              <a:rPr lang="en-US" sz="2800" dirty="0" err="1" smtClean="0">
                <a:latin typeface="American Typewriter"/>
                <a:cs typeface="American Typewriter"/>
              </a:rPr>
              <a:t>M.Nussbaum</a:t>
            </a:r>
            <a:r>
              <a:rPr lang="en-US" sz="2800" dirty="0" smtClean="0">
                <a:latin typeface="American Typewriter"/>
                <a:cs typeface="American Typewriter"/>
              </a:rPr>
              <a:t>, </a:t>
            </a:r>
            <a:r>
              <a:rPr lang="en-US" sz="2800" i="1" dirty="0" smtClean="0">
                <a:latin typeface="American Typewriter"/>
                <a:cs typeface="American Typewriter"/>
              </a:rPr>
              <a:t>Women and Human Development </a:t>
            </a:r>
            <a:r>
              <a:rPr lang="en-US" sz="2800" dirty="0" smtClean="0">
                <a:latin typeface="American Typewriter"/>
                <a:cs typeface="American Typewriter"/>
              </a:rPr>
              <a:t>(1999)</a:t>
            </a:r>
          </a:p>
          <a:p>
            <a:pPr marL="0" indent="0">
              <a:buNone/>
            </a:pPr>
            <a:r>
              <a:rPr lang="en-US" dirty="0" smtClean="0">
                <a:latin typeface="American Typewriter"/>
                <a:cs typeface="American Typewriter"/>
              </a:rPr>
              <a:t>The top 10 ‘human capabilities’:</a:t>
            </a:r>
          </a:p>
          <a:p>
            <a:pPr marL="0" indent="0">
              <a:buNone/>
            </a:pPr>
            <a:r>
              <a:rPr lang="en-US" dirty="0" smtClean="0">
                <a:latin typeface="American Typewriter"/>
                <a:cs typeface="American Typewriter"/>
              </a:rPr>
              <a:t>#3 = ‘The ability to move freely from place to place, having one’s boundaries treated as sovereign, i.e., to be able to secure against assault, including sexual assault, child sexual assault and domestic violence.’</a:t>
            </a:r>
            <a:endParaRPr lang="en-US" dirty="0">
              <a:latin typeface="American Typewriter"/>
              <a:cs typeface="American Typewriter"/>
            </a:endParaRPr>
          </a:p>
        </p:txBody>
      </p:sp>
    </p:spTree>
    <p:extLst>
      <p:ext uri="{BB962C8B-B14F-4D97-AF65-F5344CB8AC3E}">
        <p14:creationId xmlns:p14="http://schemas.microsoft.com/office/powerpoint/2010/main" val="304967999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Butler</a:t>
            </a:r>
            <a:r>
              <a:rPr lang="en-US" i="1" dirty="0" smtClean="0">
                <a:latin typeface="American Typewriter"/>
                <a:cs typeface="American Typewriter"/>
              </a:rPr>
              <a:t>, Precarious Life</a:t>
            </a:r>
            <a:r>
              <a:rPr lang="en-US" dirty="0" smtClean="0">
                <a:latin typeface="American Typewriter"/>
                <a:cs typeface="American Typewriter"/>
              </a:rPr>
              <a:t>, 2004</a:t>
            </a:r>
            <a:endParaRPr lang="en-US" dirty="0">
              <a:latin typeface="American Typewriter"/>
              <a:cs typeface="American Typewriter"/>
            </a:endParaRPr>
          </a:p>
        </p:txBody>
      </p:sp>
      <p:sp>
        <p:nvSpPr>
          <p:cNvPr id="3" name="Content Placeholder 2"/>
          <p:cNvSpPr>
            <a:spLocks noGrp="1"/>
          </p:cNvSpPr>
          <p:nvPr>
            <p:ph idx="1"/>
          </p:nvPr>
        </p:nvSpPr>
        <p:spPr/>
        <p:txBody>
          <a:bodyPr/>
          <a:lstStyle/>
          <a:p>
            <a:endParaRPr lang="en-US" dirty="0" smtClean="0"/>
          </a:p>
          <a:p>
            <a:pPr marL="0" indent="0">
              <a:buNone/>
            </a:pPr>
            <a:endParaRPr lang="en-US" dirty="0"/>
          </a:p>
          <a:p>
            <a:pPr marL="0" indent="0">
              <a:buNone/>
            </a:pPr>
            <a:r>
              <a:rPr lang="en-US" dirty="0" smtClean="0">
                <a:solidFill>
                  <a:srgbClr val="000090"/>
                </a:solidFill>
                <a:latin typeface="American Typewriter"/>
                <a:cs typeface="American Typewriter"/>
              </a:rPr>
              <a:t>‘We cannot, however, will away this vulnerability. We must attend to it, even abide by it…’   (P.29)</a:t>
            </a:r>
            <a:endParaRPr lang="en-US" dirty="0">
              <a:solidFill>
                <a:srgbClr val="000090"/>
              </a:solidFill>
              <a:latin typeface="American Typewriter"/>
              <a:cs typeface="American Typewriter"/>
            </a:endParaRPr>
          </a:p>
        </p:txBody>
      </p:sp>
    </p:spTree>
    <p:extLst>
      <p:ext uri="{BB962C8B-B14F-4D97-AF65-F5344CB8AC3E}">
        <p14:creationId xmlns:p14="http://schemas.microsoft.com/office/powerpoint/2010/main" val="70133302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24830"/>
            <a:ext cx="8229600" cy="5501334"/>
          </a:xfrm>
        </p:spPr>
        <p:txBody>
          <a:bodyPr>
            <a:normAutofit fontScale="92500" lnSpcReduction="10000"/>
          </a:bodyPr>
          <a:lstStyle/>
          <a:p>
            <a:pPr marL="0" indent="0">
              <a:buNone/>
            </a:pPr>
            <a:r>
              <a:rPr lang="en-US" dirty="0">
                <a:solidFill>
                  <a:schemeClr val="tx2">
                    <a:lumMod val="75000"/>
                  </a:schemeClr>
                </a:solidFill>
                <a:latin typeface="American Typewriter"/>
                <a:cs typeface="American Typewriter"/>
              </a:rPr>
              <a:t>‘In its radical openness, the vulnerable subject is always encountering and being encountered, moving towards and being moved by others. In that sense, the context where embodied selves move through cannot be reduced either to the rational mind moving the body or the body moving the mind, as dualistic epistemologies would argue. Instead, the embodied self is relational, for better or for worse.’  </a:t>
            </a:r>
            <a:endParaRPr lang="en-US" dirty="0" smtClean="0">
              <a:solidFill>
                <a:schemeClr val="tx2">
                  <a:lumMod val="75000"/>
                </a:schemeClr>
              </a:solidFill>
              <a:latin typeface="American Typewriter"/>
              <a:cs typeface="American Typewriter"/>
            </a:endParaRPr>
          </a:p>
          <a:p>
            <a:pPr marL="0" indent="0">
              <a:buNone/>
            </a:pPr>
            <a:r>
              <a:rPr lang="en-US" dirty="0" err="1" smtClean="0">
                <a:latin typeface="American Typewriter"/>
                <a:cs typeface="American Typewriter"/>
              </a:rPr>
              <a:t>Urquiza</a:t>
            </a:r>
            <a:r>
              <a:rPr lang="en-US" dirty="0" smtClean="0">
                <a:latin typeface="American Typewriter"/>
                <a:cs typeface="American Typewriter"/>
              </a:rPr>
              <a:t> </a:t>
            </a:r>
            <a:r>
              <a:rPr lang="en-US" dirty="0">
                <a:latin typeface="American Typewriter"/>
                <a:cs typeface="American Typewriter"/>
              </a:rPr>
              <a:t>Haas and Arturo Sánchez </a:t>
            </a:r>
            <a:r>
              <a:rPr lang="en-US" dirty="0" err="1">
                <a:latin typeface="American Typewriter"/>
                <a:cs typeface="American Typewriter"/>
              </a:rPr>
              <a:t>García</a:t>
            </a:r>
            <a:r>
              <a:rPr lang="en-US" dirty="0">
                <a:latin typeface="American Typewriter"/>
                <a:cs typeface="American Typewriter"/>
              </a:rPr>
              <a:t>. </a:t>
            </a:r>
            <a:r>
              <a:rPr lang="en-US" i="1" dirty="0">
                <a:latin typeface="American Typewriter"/>
                <a:cs typeface="American Typewriter"/>
              </a:rPr>
              <a:t>Conference Proceedings review</a:t>
            </a:r>
            <a:r>
              <a:rPr lang="en-US" dirty="0">
                <a:latin typeface="American Typewriter"/>
                <a:cs typeface="American Typewriter"/>
              </a:rPr>
              <a:t> 2013. </a:t>
            </a:r>
            <a:endParaRPr lang="it-IT" dirty="0">
              <a:latin typeface="American Typewriter"/>
              <a:cs typeface="American Typewriter"/>
            </a:endParaRPr>
          </a:p>
          <a:p>
            <a:pPr marL="0" indent="0">
              <a:buNone/>
            </a:pPr>
            <a:endParaRPr lang="en-US" dirty="0"/>
          </a:p>
        </p:txBody>
      </p:sp>
    </p:spTree>
    <p:extLst>
      <p:ext uri="{BB962C8B-B14F-4D97-AF65-F5344CB8AC3E}">
        <p14:creationId xmlns:p14="http://schemas.microsoft.com/office/powerpoint/2010/main" val="199602999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AE2EB4"/>
                </a:solidFill>
                <a:latin typeface="American Typewriter"/>
                <a:cs typeface="American Typewriter"/>
              </a:rPr>
              <a:t>Vulnerable bodies </a:t>
            </a:r>
            <a:r>
              <a:rPr lang="en-US" dirty="0" smtClean="0">
                <a:latin typeface="American Typewriter"/>
                <a:cs typeface="American Typewriter"/>
              </a:rPr>
              <a:t>in Latin lit</a:t>
            </a:r>
            <a:endParaRPr lang="en-US" dirty="0">
              <a:latin typeface="American Typewriter"/>
              <a:cs typeface="American Typewriter"/>
            </a:endParaRPr>
          </a:p>
        </p:txBody>
      </p:sp>
      <p:sp>
        <p:nvSpPr>
          <p:cNvPr id="3" name="Content Placeholder 2"/>
          <p:cNvSpPr>
            <a:spLocks noGrp="1"/>
          </p:cNvSpPr>
          <p:nvPr>
            <p:ph idx="1"/>
          </p:nvPr>
        </p:nvSpPr>
        <p:spPr/>
        <p:txBody>
          <a:bodyPr/>
          <a:lstStyle/>
          <a:p>
            <a:r>
              <a:rPr lang="en-US" dirty="0" smtClean="0">
                <a:latin typeface="American Typewriter"/>
                <a:cs typeface="American Typewriter"/>
              </a:rPr>
              <a:t>The torn, wounded, frightened warrior</a:t>
            </a:r>
          </a:p>
          <a:p>
            <a:r>
              <a:rPr lang="en-US" dirty="0" smtClean="0">
                <a:latin typeface="American Typewriter"/>
                <a:cs typeface="American Typewriter"/>
              </a:rPr>
              <a:t>The ‘soft’ elegiac lover</a:t>
            </a:r>
          </a:p>
          <a:p>
            <a:r>
              <a:rPr lang="en-US" dirty="0" smtClean="0">
                <a:latin typeface="American Typewriter"/>
                <a:cs typeface="American Typewriter"/>
              </a:rPr>
              <a:t>Satire’s bloated, abject bodies</a:t>
            </a:r>
          </a:p>
          <a:p>
            <a:r>
              <a:rPr lang="en-US" dirty="0" smtClean="0">
                <a:latin typeface="American Typewriter"/>
                <a:cs typeface="American Typewriter"/>
              </a:rPr>
              <a:t>Lucan’s losers</a:t>
            </a:r>
          </a:p>
          <a:p>
            <a:r>
              <a:rPr lang="en-US" dirty="0" smtClean="0">
                <a:latin typeface="American Typewriter"/>
                <a:cs typeface="American Typewriter"/>
              </a:rPr>
              <a:t>The abandoned, suicidal heroine</a:t>
            </a:r>
          </a:p>
          <a:p>
            <a:r>
              <a:rPr lang="en-US" dirty="0" smtClean="0">
                <a:latin typeface="American Typewriter"/>
                <a:cs typeface="American Typewriter"/>
              </a:rPr>
              <a:t>The tragic victims</a:t>
            </a:r>
            <a:endParaRPr lang="en-US" dirty="0" smtClean="0">
              <a:latin typeface="American Typewriter"/>
              <a:cs typeface="American Typewriter"/>
            </a:endParaRPr>
          </a:p>
          <a:p>
            <a:endParaRPr lang="en-US" dirty="0"/>
          </a:p>
        </p:txBody>
      </p:sp>
    </p:spTree>
    <p:extLst>
      <p:ext uri="{BB962C8B-B14F-4D97-AF65-F5344CB8AC3E}">
        <p14:creationId xmlns:p14="http://schemas.microsoft.com/office/powerpoint/2010/main" val="14828172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American Typewriter"/>
                <a:cs typeface="American Typewriter"/>
              </a:rPr>
              <a:t>Are explorations of vulnerability germane to discourses of </a:t>
            </a:r>
            <a:r>
              <a:rPr lang="en-US" sz="3600" dirty="0" smtClean="0">
                <a:solidFill>
                  <a:schemeClr val="tx1">
                    <a:lumMod val="75000"/>
                    <a:lumOff val="25000"/>
                  </a:schemeClr>
                </a:solidFill>
                <a:latin typeface="American Typewriter"/>
                <a:cs typeface="American Typewriter"/>
              </a:rPr>
              <a:t>EMPIRE</a:t>
            </a:r>
            <a:r>
              <a:rPr lang="en-US" sz="3600" dirty="0" smtClean="0">
                <a:latin typeface="American Typewriter"/>
                <a:cs typeface="American Typewriter"/>
              </a:rPr>
              <a:t>?</a:t>
            </a:r>
            <a:endParaRPr lang="en-US" sz="3600" dirty="0">
              <a:latin typeface="American Typewriter"/>
              <a:cs typeface="American Typewriter"/>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Or:</a:t>
            </a:r>
          </a:p>
          <a:p>
            <a:pPr marL="0" indent="0">
              <a:buNone/>
            </a:pPr>
            <a:r>
              <a:rPr lang="en-US" dirty="0" smtClean="0">
                <a:latin typeface="American Typewriter"/>
                <a:cs typeface="American Typewriter"/>
              </a:rPr>
              <a:t>To what extent does making a spectacle of vulnerability sustain </a:t>
            </a:r>
            <a:r>
              <a:rPr lang="en-US" i="1" dirty="0" smtClean="0">
                <a:latin typeface="American Typewriter"/>
                <a:cs typeface="American Typewriter"/>
              </a:rPr>
              <a:t>invulnerability</a:t>
            </a:r>
            <a:r>
              <a:rPr lang="en-US" dirty="0" smtClean="0">
                <a:latin typeface="American Typewriter"/>
                <a:cs typeface="American Typewriter"/>
              </a:rPr>
              <a:t> as an ideal or fantasy?</a:t>
            </a:r>
            <a:endParaRPr lang="en-US" dirty="0">
              <a:latin typeface="American Typewriter"/>
              <a:cs typeface="American Typewriter"/>
            </a:endParaRPr>
          </a:p>
        </p:txBody>
      </p:sp>
    </p:spTree>
    <p:extLst>
      <p:ext uri="{BB962C8B-B14F-4D97-AF65-F5344CB8AC3E}">
        <p14:creationId xmlns:p14="http://schemas.microsoft.com/office/powerpoint/2010/main" val="144069717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96</TotalTime>
  <Words>444</Words>
  <Application>Microsoft Macintosh PowerPoint</Application>
  <PresentationFormat>On-screen Show (4:3)</PresentationFormat>
  <Paragraphs>51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Vulnerable Body in Roman Literature and Thought</vt:lpstr>
      <vt:lpstr>Opening questions</vt:lpstr>
      <vt:lpstr>PowerPoint Presentation</vt:lpstr>
      <vt:lpstr>The hu-man subject</vt:lpstr>
      <vt:lpstr>The (ancient Roman) principle of bodily integrity</vt:lpstr>
      <vt:lpstr>Butler, Precarious Life, 2004</vt:lpstr>
      <vt:lpstr>PowerPoint Presentation</vt:lpstr>
      <vt:lpstr>Vulnerable bodies in Latin lit</vt:lpstr>
      <vt:lpstr>Are explorations of vulnerability germane to discourses of EMPIRE?</vt:lpstr>
      <vt:lpstr>Our vulnerable writers/ writers of vulnerability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victoria rimell</dc:creator>
  <cp:lastModifiedBy>emma victoria rimell</cp:lastModifiedBy>
  <cp:revision>21</cp:revision>
  <dcterms:created xsi:type="dcterms:W3CDTF">2016-10-05T11:40:12Z</dcterms:created>
  <dcterms:modified xsi:type="dcterms:W3CDTF">2016-10-05T13:16:42Z</dcterms:modified>
</cp:coreProperties>
</file>